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19"/>
  </p:notesMasterIdLst>
  <p:sldIdLst>
    <p:sldId id="279" r:id="rId3"/>
    <p:sldId id="280" r:id="rId4"/>
    <p:sldId id="281"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5A7"/>
    <a:srgbClr val="28FCB2"/>
    <a:srgbClr val="88D498"/>
    <a:srgbClr val="F6BD16"/>
    <a:srgbClr val="703CCD"/>
    <a:srgbClr val="100F10"/>
    <a:srgbClr val="2D2D2D"/>
    <a:srgbClr val="767676"/>
    <a:srgbClr val="EAD2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08"/>
    <p:restoredTop sz="94658"/>
  </p:normalViewPr>
  <p:slideViewPr>
    <p:cSldViewPr snapToGrid="0">
      <p:cViewPr varScale="1">
        <p:scale>
          <a:sx n="120" d="100"/>
          <a:sy n="120" d="100"/>
        </p:scale>
        <p:origin x="86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emy Radcliffe" userId="4438dbdbff70dede" providerId="LiveId" clId="{0AEDE522-302D-508B-9878-E03FB163786B}"/>
    <pc:docChg chg="modSld">
      <pc:chgData name="Jeremy Radcliffe" userId="4438dbdbff70dede" providerId="LiveId" clId="{0AEDE522-302D-508B-9878-E03FB163786B}" dt="2026-08-04T22:12:31.623" v="20" actId="20577"/>
      <pc:docMkLst>
        <pc:docMk/>
      </pc:docMkLst>
      <pc:sldChg chg="modSp mod">
        <pc:chgData name="Jeremy Radcliffe" userId="4438dbdbff70dede" providerId="LiveId" clId="{0AEDE522-302D-508B-9878-E03FB163786B}" dt="2026-08-04T22:12:31.623" v="20" actId="20577"/>
        <pc:sldMkLst>
          <pc:docMk/>
          <pc:sldMk cId="2385307811" sldId="279"/>
        </pc:sldMkLst>
        <pc:spChg chg="mod">
          <ac:chgData name="Jeremy Radcliffe" userId="4438dbdbff70dede" providerId="LiveId" clId="{0AEDE522-302D-508B-9878-E03FB163786B}" dt="2026-08-04T22:12:31.623" v="20" actId="20577"/>
          <ac:spMkLst>
            <pc:docMk/>
            <pc:sldMk cId="2385307811" sldId="279"/>
            <ac:spMk id="9" creationId="{96DA6ED3-9168-5451-3025-EA9FEF22123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D0EF25-E0B6-E447-83C5-C62A1EFDB916}" type="datetimeFigureOut">
              <a:rPr lang="en-US" smtClean="0"/>
              <a:t>8/4/26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4146C7-8BEC-FB4C-9FB3-8F440BB5BC11}" type="slidenum">
              <a:rPr lang="en-US" smtClean="0"/>
              <a:t>‹#›</a:t>
            </a:fld>
            <a:endParaRPr lang="en-US"/>
          </a:p>
        </p:txBody>
      </p:sp>
    </p:spTree>
    <p:extLst>
      <p:ext uri="{BB962C8B-B14F-4D97-AF65-F5344CB8AC3E}">
        <p14:creationId xmlns:p14="http://schemas.microsoft.com/office/powerpoint/2010/main" val="3584982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32D-071E-7246-92EA-78396D77C77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59621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EAAE43-7D61-A99E-019B-879AD3B37858}"/>
              </a:ext>
            </a:extLst>
          </p:cNvPr>
          <p:cNvPicPr>
            <a:picLocks noChangeAspect="1"/>
          </p:cNvPicPr>
          <p:nvPr userDrawn="1"/>
        </p:nvPicPr>
        <p:blipFill>
          <a:blip r:embed="rId2"/>
          <a:stretch>
            <a:fillRect/>
          </a:stretch>
        </p:blipFill>
        <p:spPr>
          <a:xfrm>
            <a:off x="517712" y="139"/>
            <a:ext cx="11156576" cy="6117313"/>
          </a:xfrm>
          <a:prstGeom prst="rect">
            <a:avLst/>
          </a:prstGeom>
        </p:spPr>
      </p:pic>
      <p:pic>
        <p:nvPicPr>
          <p:cNvPr id="8" name="Picture 7">
            <a:extLst>
              <a:ext uri="{FF2B5EF4-FFF2-40B4-BE49-F238E27FC236}">
                <a16:creationId xmlns:a16="http://schemas.microsoft.com/office/drawing/2014/main" id="{CC2C8B01-17DA-2B98-17E4-59EB705100AF}"/>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5481428" y="419807"/>
            <a:ext cx="1229144" cy="1243719"/>
          </a:xfrm>
          <a:prstGeom prst="rect">
            <a:avLst/>
          </a:prstGeom>
        </p:spPr>
      </p:pic>
      <p:sp>
        <p:nvSpPr>
          <p:cNvPr id="9" name="Title 1">
            <a:extLst>
              <a:ext uri="{FF2B5EF4-FFF2-40B4-BE49-F238E27FC236}">
                <a16:creationId xmlns:a16="http://schemas.microsoft.com/office/drawing/2014/main" id="{B2E9858B-FE44-9788-44E6-5CB8A0751EBC}"/>
              </a:ext>
            </a:extLst>
          </p:cNvPr>
          <p:cNvSpPr>
            <a:spLocks noGrp="1"/>
          </p:cNvSpPr>
          <p:nvPr>
            <p:ph type="title" hasCustomPrompt="1"/>
          </p:nvPr>
        </p:nvSpPr>
        <p:spPr>
          <a:xfrm>
            <a:off x="838200" y="3733800"/>
            <a:ext cx="10515600" cy="2383652"/>
          </a:xfrm>
          <a:prstGeom prst="rect">
            <a:avLst/>
          </a:prstGeom>
        </p:spPr>
        <p:txBody>
          <a:bodyPr/>
          <a:lstStyle>
            <a:lvl1pPr algn="ctr">
              <a:defRPr sz="8000"/>
            </a:lvl1pPr>
          </a:lstStyle>
          <a:p>
            <a:r>
              <a:rPr lang="en-US"/>
              <a:t>Visionaries See Through Stories</a:t>
            </a:r>
          </a:p>
        </p:txBody>
      </p:sp>
    </p:spTree>
    <p:extLst>
      <p:ext uri="{BB962C8B-B14F-4D97-AF65-F5344CB8AC3E}">
        <p14:creationId xmlns:p14="http://schemas.microsoft.com/office/powerpoint/2010/main" val="1857349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1">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C04BF8C-9025-9BC8-17DF-02FB64A5620E}"/>
              </a:ext>
            </a:extLst>
          </p:cNvPr>
          <p:cNvCxnSpPr>
            <a:cxnSpLocks/>
          </p:cNvCxnSpPr>
          <p:nvPr userDrawn="1"/>
        </p:nvCxnSpPr>
        <p:spPr>
          <a:xfrm>
            <a:off x="838200" y="452507"/>
            <a:ext cx="10959548"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E746EAC-3BE4-6726-298A-E7D20BE700A2}"/>
              </a:ext>
            </a:extLst>
          </p:cNvPr>
          <p:cNvPicPr>
            <a:picLocks noChangeAspect="1"/>
          </p:cNvPicPr>
          <p:nvPr userDrawn="1"/>
        </p:nvPicPr>
        <p:blipFill>
          <a:blip r:embed="rId2"/>
          <a:stretch>
            <a:fillRect/>
          </a:stretch>
        </p:blipFill>
        <p:spPr>
          <a:xfrm>
            <a:off x="139425" y="137906"/>
            <a:ext cx="629202" cy="629202"/>
          </a:xfrm>
          <a:prstGeom prst="rect">
            <a:avLst/>
          </a:prstGeom>
        </p:spPr>
      </p:pic>
      <p:sp>
        <p:nvSpPr>
          <p:cNvPr id="4" name="TextBox 3">
            <a:extLst>
              <a:ext uri="{FF2B5EF4-FFF2-40B4-BE49-F238E27FC236}">
                <a16:creationId xmlns:a16="http://schemas.microsoft.com/office/drawing/2014/main" id="{93060E87-B01D-871F-52B8-8A2E8169D06F}"/>
              </a:ext>
            </a:extLst>
          </p:cNvPr>
          <p:cNvSpPr txBox="1"/>
          <p:nvPr userDrawn="1"/>
        </p:nvSpPr>
        <p:spPr>
          <a:xfrm>
            <a:off x="11630128" y="6510291"/>
            <a:ext cx="540533" cy="276999"/>
          </a:xfrm>
          <a:prstGeom prst="rect">
            <a:avLst/>
          </a:prstGeom>
          <a:noFill/>
        </p:spPr>
        <p:txBody>
          <a:bodyPr wrap="none" rtlCol="0">
            <a:spAutoFit/>
          </a:bodyPr>
          <a:lstStyle/>
          <a:p>
            <a:pPr algn="r"/>
            <a:fld id="{AA14BF46-8F34-4C4B-8C54-4F4DD9DF0BCE}" type="slidenum">
              <a:rPr lang="en-US" sz="1200" spc="200" smtClean="0">
                <a:solidFill>
                  <a:srgbClr val="0E0E0E">
                    <a:lumMod val="25000"/>
                    <a:lumOff val="75000"/>
                  </a:srgbClr>
                </a:solidFill>
                <a:latin typeface="IBM Plex Mono" panose="020B0509050203000203" pitchFamily="49" charset="77"/>
              </a:rPr>
              <a:pPr algn="r"/>
              <a:t>‹#›</a:t>
            </a:fld>
            <a:endParaRPr lang="en-US" sz="1200" spc="200" dirty="0">
              <a:solidFill>
                <a:srgbClr val="0E0E0E">
                  <a:lumMod val="25000"/>
                  <a:lumOff val="75000"/>
                </a:srgbClr>
              </a:solidFill>
              <a:latin typeface="IBM Plex Mono" panose="020B0509050203000203" pitchFamily="49" charset="77"/>
            </a:endParaRPr>
          </a:p>
        </p:txBody>
      </p:sp>
    </p:spTree>
    <p:extLst>
      <p:ext uri="{BB962C8B-B14F-4D97-AF65-F5344CB8AC3E}">
        <p14:creationId xmlns:p14="http://schemas.microsoft.com/office/powerpoint/2010/main" val="4267952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Layout 2">
    <p:bg>
      <p:bgPr>
        <a:solidFill>
          <a:srgbClr val="0F0F0F"/>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1FB987-E459-BBF8-1E4F-A762C581CA11}"/>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87209"/>
            <a:ext cx="451670" cy="457026"/>
          </a:xfrm>
          <a:prstGeom prst="rect">
            <a:avLst/>
          </a:prstGeom>
        </p:spPr>
      </p:pic>
      <p:sp>
        <p:nvSpPr>
          <p:cNvPr id="6" name="Title 1">
            <a:extLst>
              <a:ext uri="{FF2B5EF4-FFF2-40B4-BE49-F238E27FC236}">
                <a16:creationId xmlns:a16="http://schemas.microsoft.com/office/drawing/2014/main" id="{925631A1-2CB5-0D72-1E3E-C04E04A808ED}"/>
              </a:ext>
            </a:extLst>
          </p:cNvPr>
          <p:cNvSpPr>
            <a:spLocks noGrp="1"/>
          </p:cNvSpPr>
          <p:nvPr>
            <p:ph type="title" hasCustomPrompt="1"/>
          </p:nvPr>
        </p:nvSpPr>
        <p:spPr>
          <a:xfrm>
            <a:off x="318276" y="329714"/>
            <a:ext cx="11551024" cy="712694"/>
          </a:xfrm>
          <a:prstGeom prst="rect">
            <a:avLst/>
          </a:prstGeom>
        </p:spPr>
        <p:txBody>
          <a:bodyPr anchor="ctr"/>
          <a:lstStyle>
            <a:lvl1pPr algn="l">
              <a:defRPr sz="3200">
                <a:latin typeface="Replica LL TT Light" panose="020B0404010101010104" pitchFamily="34" charset="0"/>
                <a:cs typeface="Replica LL TT Light" panose="020B0404010101010104" pitchFamily="34" charset="0"/>
              </a:defRPr>
            </a:lvl1pPr>
          </a:lstStyle>
          <a:p>
            <a:r>
              <a:rPr lang="en-US" dirty="0"/>
              <a:t>Chart Slide </a:t>
            </a:r>
          </a:p>
        </p:txBody>
      </p:sp>
      <p:sp>
        <p:nvSpPr>
          <p:cNvPr id="8" name="Text Placeholder 18">
            <a:extLst>
              <a:ext uri="{FF2B5EF4-FFF2-40B4-BE49-F238E27FC236}">
                <a16:creationId xmlns:a16="http://schemas.microsoft.com/office/drawing/2014/main" id="{0FB524C1-B0AA-0620-0E55-0DEB6A451AC2}"/>
              </a:ext>
            </a:extLst>
          </p:cNvPr>
          <p:cNvSpPr>
            <a:spLocks noGrp="1"/>
          </p:cNvSpPr>
          <p:nvPr>
            <p:ph type="body" sz="quarter" idx="16" hasCustomPrompt="1"/>
          </p:nvPr>
        </p:nvSpPr>
        <p:spPr>
          <a:xfrm>
            <a:off x="318275" y="1457010"/>
            <a:ext cx="11551023" cy="603437"/>
          </a:xfrm>
          <a:prstGeom prst="rect">
            <a:avLst/>
          </a:prstGeom>
        </p:spPr>
        <p:txBody>
          <a:bodyPr anchor="ctr"/>
          <a:lstStyle>
            <a:lvl1pPr marL="0" indent="0" algn="l">
              <a:buNone/>
              <a:defRPr sz="1800">
                <a:solidFill>
                  <a:srgbClr val="FFE5A7"/>
                </a:solidFill>
                <a:latin typeface="IBM Plex Mono" panose="020B0509050203000203" pitchFamily="49" charset="77"/>
              </a:defRPr>
            </a:lvl1pPr>
          </a:lstStyle>
          <a:p>
            <a:pPr lvl="0"/>
            <a:r>
              <a:rPr lang="en-US" dirty="0"/>
              <a:t>Main copy</a:t>
            </a:r>
          </a:p>
        </p:txBody>
      </p:sp>
    </p:spTree>
    <p:extLst>
      <p:ext uri="{BB962C8B-B14F-4D97-AF65-F5344CB8AC3E}">
        <p14:creationId xmlns:p14="http://schemas.microsoft.com/office/powerpoint/2010/main" val="1333108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Cente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963987"/>
            <a:ext cx="10515600" cy="1726165"/>
          </a:xfrm>
        </p:spPr>
        <p:txBody>
          <a:bodyPr anchor="ctr">
            <a:noAutofit/>
          </a:bodyPr>
          <a:lstStyle>
            <a:lvl1pPr algn="ctr">
              <a:lnSpc>
                <a:spcPct val="80000"/>
              </a:lnSpc>
              <a:defRPr sz="7200" b="0" i="0">
                <a:latin typeface="Replica LL" panose="020B0504010101010104" pitchFamily="34" charset="77"/>
                <a:cs typeface="Replica LL" panose="020B0504010101010104" pitchFamily="34" charset="77"/>
              </a:defRPr>
            </a:lvl1pPr>
          </a:lstStyle>
          <a:p>
            <a:r>
              <a:rPr lang="en-US" dirty="0"/>
              <a:t>Click to edit Master title style</a:t>
            </a:r>
          </a:p>
        </p:txBody>
      </p:sp>
      <p:sp>
        <p:nvSpPr>
          <p:cNvPr id="3" name="Subtitle 2"/>
          <p:cNvSpPr>
            <a:spLocks noGrp="1"/>
          </p:cNvSpPr>
          <p:nvPr>
            <p:ph type="subTitle" idx="1"/>
          </p:nvPr>
        </p:nvSpPr>
        <p:spPr>
          <a:xfrm>
            <a:off x="1524000" y="4862714"/>
            <a:ext cx="9144000" cy="441680"/>
          </a:xfrm>
        </p:spPr>
        <p:txBody>
          <a:bodyPr/>
          <a:lstStyle>
            <a:lvl1pPr marL="0" indent="0" algn="ctr">
              <a:buNone/>
              <a:defRPr sz="2400" b="0" i="0">
                <a:solidFill>
                  <a:srgbClr val="9E9E9E"/>
                </a:solidFill>
                <a:latin typeface="IBM Plex Sans Light" panose="020B04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0" name="Straight Connector 9">
            <a:extLst>
              <a:ext uri="{FF2B5EF4-FFF2-40B4-BE49-F238E27FC236}">
                <a16:creationId xmlns:a16="http://schemas.microsoft.com/office/drawing/2014/main" id="{353B791E-ED38-C139-EC12-6B76C1AC63E6}"/>
              </a:ext>
            </a:extLst>
          </p:cNvPr>
          <p:cNvCxnSpPr>
            <a:cxnSpLocks/>
          </p:cNvCxnSpPr>
          <p:nvPr userDrawn="1"/>
        </p:nvCxnSpPr>
        <p:spPr>
          <a:xfrm>
            <a:off x="838200" y="6376227"/>
            <a:ext cx="10515600"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46A1DBA4-ADBC-0F1A-0696-16DAA2860B37}"/>
              </a:ext>
            </a:extLst>
          </p:cNvPr>
          <p:cNvSpPr>
            <a:spLocks noGrp="1"/>
          </p:cNvSpPr>
          <p:nvPr>
            <p:ph type="body" sz="quarter" idx="12" hasCustomPrompt="1"/>
          </p:nvPr>
        </p:nvSpPr>
        <p:spPr>
          <a:xfrm>
            <a:off x="2924808" y="6435862"/>
            <a:ext cx="2554967" cy="223630"/>
          </a:xfrm>
        </p:spPr>
        <p:txBody>
          <a:bodyPr>
            <a:normAutofit/>
          </a:bodyPr>
          <a:lstStyle>
            <a:lvl1pPr marL="0" indent="0">
              <a:buNone/>
              <a:defRPr sz="800" spc="200" baseline="0">
                <a:solidFill>
                  <a:srgbClr val="434343"/>
                </a:solidFill>
                <a:latin typeface="IBM Plex Mono" panose="020B0509050203000203" pitchFamily="49" charset="77"/>
              </a:defRPr>
            </a:lvl1pPr>
          </a:lstStyle>
          <a:p>
            <a:pPr lvl="0"/>
            <a:r>
              <a:rPr lang="en-US" dirty="0"/>
              <a:t>DATE [IN CAPS]</a:t>
            </a:r>
          </a:p>
        </p:txBody>
      </p:sp>
      <p:sp>
        <p:nvSpPr>
          <p:cNvPr id="16" name="TextBox 15">
            <a:extLst>
              <a:ext uri="{FF2B5EF4-FFF2-40B4-BE49-F238E27FC236}">
                <a16:creationId xmlns:a16="http://schemas.microsoft.com/office/drawing/2014/main" id="{280BCDD9-D3DF-3EBA-51EE-DD568001E7A5}"/>
              </a:ext>
            </a:extLst>
          </p:cNvPr>
          <p:cNvSpPr txBox="1"/>
          <p:nvPr userDrawn="1"/>
        </p:nvSpPr>
        <p:spPr>
          <a:xfrm>
            <a:off x="748749"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sp>
        <p:nvSpPr>
          <p:cNvPr id="4" name="Rectangle 3">
            <a:extLst>
              <a:ext uri="{FF2B5EF4-FFF2-40B4-BE49-F238E27FC236}">
                <a16:creationId xmlns:a16="http://schemas.microsoft.com/office/drawing/2014/main" id="{57C9D359-E687-961D-64E9-495797EA66DE}"/>
              </a:ext>
            </a:extLst>
          </p:cNvPr>
          <p:cNvSpPr/>
          <p:nvPr userDrawn="1"/>
        </p:nvSpPr>
        <p:spPr>
          <a:xfrm rot="18900000">
            <a:off x="2822010" y="6502605"/>
            <a:ext cx="43465" cy="43465"/>
          </a:xfrm>
          <a:prstGeom prst="rect">
            <a:avLst/>
          </a:prstGeom>
          <a:solidFill>
            <a:srgbClr val="4343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7D605FB-C9B9-9430-8C51-AFC267D44300}"/>
              </a:ext>
            </a:extLst>
          </p:cNvPr>
          <p:cNvPicPr>
            <a:picLocks noChangeAspect="1"/>
          </p:cNvPicPr>
          <p:nvPr userDrawn="1"/>
        </p:nvPicPr>
        <p:blipFill>
          <a:blip r:embed="rId3"/>
          <a:stretch>
            <a:fillRect/>
          </a:stretch>
        </p:blipFill>
        <p:spPr>
          <a:xfrm>
            <a:off x="5369292" y="578051"/>
            <a:ext cx="1453415" cy="1453415"/>
          </a:xfrm>
          <a:prstGeom prst="rect">
            <a:avLst/>
          </a:prstGeom>
        </p:spPr>
      </p:pic>
    </p:spTree>
    <p:extLst>
      <p:ext uri="{BB962C8B-B14F-4D97-AF65-F5344CB8AC3E}">
        <p14:creationId xmlns:p14="http://schemas.microsoft.com/office/powerpoint/2010/main" val="19725859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Centered [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1DC971-5E89-EF88-B9EA-9FE8656C378E}"/>
              </a:ext>
            </a:extLst>
          </p:cNvPr>
          <p:cNvPicPr>
            <a:picLocks noChangeAspect="1"/>
          </p:cNvPicPr>
          <p:nvPr userDrawn="1"/>
        </p:nvPicPr>
        <p:blipFill>
          <a:blip r:embed="rId3"/>
          <a:stretch>
            <a:fillRect/>
          </a:stretch>
        </p:blipFill>
        <p:spPr>
          <a:xfrm>
            <a:off x="5369292" y="578051"/>
            <a:ext cx="1453415" cy="1453415"/>
          </a:xfrm>
          <a:prstGeom prst="rect">
            <a:avLst/>
          </a:prstGeom>
        </p:spPr>
      </p:pic>
    </p:spTree>
    <p:extLst>
      <p:ext uri="{BB962C8B-B14F-4D97-AF65-F5344CB8AC3E}">
        <p14:creationId xmlns:p14="http://schemas.microsoft.com/office/powerpoint/2010/main" val="13585133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Left Align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7857" y="2361045"/>
            <a:ext cx="7445943" cy="1726165"/>
          </a:xfrm>
        </p:spPr>
        <p:txBody>
          <a:bodyPr anchor="ctr">
            <a:noAutofit/>
          </a:bodyPr>
          <a:lstStyle>
            <a:lvl1pPr algn="l">
              <a:lnSpc>
                <a:spcPct val="80000"/>
              </a:lnSpc>
              <a:defRPr sz="7200" b="0" i="0">
                <a:latin typeface="Replica LL" panose="020B0504010101010104" pitchFamily="34" charset="77"/>
                <a:cs typeface="Replica LL" panose="020B0504010101010104" pitchFamily="34" charset="77"/>
              </a:defRPr>
            </a:lvl1pPr>
          </a:lstStyle>
          <a:p>
            <a:r>
              <a:rPr lang="en-US" dirty="0"/>
              <a:t>Click to edit Master title style</a:t>
            </a:r>
          </a:p>
        </p:txBody>
      </p:sp>
      <p:sp>
        <p:nvSpPr>
          <p:cNvPr id="3" name="Subtitle 2"/>
          <p:cNvSpPr>
            <a:spLocks noGrp="1"/>
          </p:cNvSpPr>
          <p:nvPr>
            <p:ph type="subTitle" idx="1"/>
          </p:nvPr>
        </p:nvSpPr>
        <p:spPr>
          <a:xfrm>
            <a:off x="3907856" y="4333324"/>
            <a:ext cx="6760143" cy="441680"/>
          </a:xfrm>
        </p:spPr>
        <p:txBody>
          <a:bodyPr/>
          <a:lstStyle>
            <a:lvl1pPr marL="0" indent="0" algn="l">
              <a:buNone/>
              <a:defRPr sz="2400" b="0" i="0">
                <a:solidFill>
                  <a:srgbClr val="9E9E9E"/>
                </a:solidFill>
                <a:latin typeface="IBM Plex Sans Light" panose="020B04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0" name="Straight Connector 9">
            <a:extLst>
              <a:ext uri="{FF2B5EF4-FFF2-40B4-BE49-F238E27FC236}">
                <a16:creationId xmlns:a16="http://schemas.microsoft.com/office/drawing/2014/main" id="{353B791E-ED38-C139-EC12-6B76C1AC63E6}"/>
              </a:ext>
            </a:extLst>
          </p:cNvPr>
          <p:cNvCxnSpPr>
            <a:cxnSpLocks/>
          </p:cNvCxnSpPr>
          <p:nvPr userDrawn="1"/>
        </p:nvCxnSpPr>
        <p:spPr>
          <a:xfrm>
            <a:off x="3907856" y="6376227"/>
            <a:ext cx="7445944"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46A1DBA4-ADBC-0F1A-0696-16DAA2860B37}"/>
              </a:ext>
            </a:extLst>
          </p:cNvPr>
          <p:cNvSpPr>
            <a:spLocks noGrp="1"/>
          </p:cNvSpPr>
          <p:nvPr>
            <p:ph type="body" sz="quarter" idx="12" hasCustomPrompt="1"/>
          </p:nvPr>
        </p:nvSpPr>
        <p:spPr>
          <a:xfrm>
            <a:off x="5995267" y="6435862"/>
            <a:ext cx="2554967" cy="223630"/>
          </a:xfrm>
        </p:spPr>
        <p:txBody>
          <a:bodyPr>
            <a:normAutofit/>
          </a:bodyPr>
          <a:lstStyle>
            <a:lvl1pPr marL="0" indent="0">
              <a:buNone/>
              <a:defRPr sz="800" spc="200" baseline="0">
                <a:solidFill>
                  <a:srgbClr val="434343"/>
                </a:solidFill>
                <a:latin typeface="IBM Plex Mono" panose="020B0509050203000203" pitchFamily="49" charset="77"/>
              </a:defRPr>
            </a:lvl1pPr>
          </a:lstStyle>
          <a:p>
            <a:pPr lvl="0"/>
            <a:r>
              <a:rPr lang="en-US" dirty="0"/>
              <a:t>DATE [IN CAPS]</a:t>
            </a:r>
          </a:p>
        </p:txBody>
      </p:sp>
      <p:sp>
        <p:nvSpPr>
          <p:cNvPr id="16" name="TextBox 15">
            <a:extLst>
              <a:ext uri="{FF2B5EF4-FFF2-40B4-BE49-F238E27FC236}">
                <a16:creationId xmlns:a16="http://schemas.microsoft.com/office/drawing/2014/main" id="{280BCDD9-D3DF-3EBA-51EE-DD568001E7A5}"/>
              </a:ext>
            </a:extLst>
          </p:cNvPr>
          <p:cNvSpPr txBox="1"/>
          <p:nvPr userDrawn="1"/>
        </p:nvSpPr>
        <p:spPr>
          <a:xfrm>
            <a:off x="3819208"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sp>
        <p:nvSpPr>
          <p:cNvPr id="6" name="Rectangle 5">
            <a:extLst>
              <a:ext uri="{FF2B5EF4-FFF2-40B4-BE49-F238E27FC236}">
                <a16:creationId xmlns:a16="http://schemas.microsoft.com/office/drawing/2014/main" id="{5AAF6489-BABA-C2E2-0713-200DD8D43468}"/>
              </a:ext>
            </a:extLst>
          </p:cNvPr>
          <p:cNvSpPr/>
          <p:nvPr userDrawn="1"/>
        </p:nvSpPr>
        <p:spPr>
          <a:xfrm rot="18900000">
            <a:off x="5899208" y="6502606"/>
            <a:ext cx="43465" cy="43465"/>
          </a:xfrm>
          <a:prstGeom prst="rect">
            <a:avLst/>
          </a:prstGeom>
          <a:solidFill>
            <a:srgbClr val="4343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1D3925D-F3A5-F856-E0E0-39FC06EF72B6}"/>
              </a:ext>
            </a:extLst>
          </p:cNvPr>
          <p:cNvPicPr>
            <a:picLocks noChangeAspect="1"/>
          </p:cNvPicPr>
          <p:nvPr userDrawn="1"/>
        </p:nvPicPr>
        <p:blipFill>
          <a:blip r:embed="rId3"/>
          <a:stretch>
            <a:fillRect/>
          </a:stretch>
        </p:blipFill>
        <p:spPr>
          <a:xfrm>
            <a:off x="876755" y="2702292"/>
            <a:ext cx="1453415" cy="1453415"/>
          </a:xfrm>
          <a:prstGeom prst="rect">
            <a:avLst/>
          </a:prstGeom>
        </p:spPr>
      </p:pic>
    </p:spTree>
    <p:extLst>
      <p:ext uri="{BB962C8B-B14F-4D97-AF65-F5344CB8AC3E}">
        <p14:creationId xmlns:p14="http://schemas.microsoft.com/office/powerpoint/2010/main" val="4171681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Left Aligned [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69F6FA8-A51D-5AC0-D542-76E2092008B2}"/>
              </a:ext>
            </a:extLst>
          </p:cNvPr>
          <p:cNvPicPr>
            <a:picLocks noChangeAspect="1"/>
          </p:cNvPicPr>
          <p:nvPr userDrawn="1"/>
        </p:nvPicPr>
        <p:blipFill>
          <a:blip r:embed="rId3"/>
          <a:stretch>
            <a:fillRect/>
          </a:stretch>
        </p:blipFill>
        <p:spPr>
          <a:xfrm>
            <a:off x="876755" y="2702292"/>
            <a:ext cx="1453415" cy="1453415"/>
          </a:xfrm>
          <a:prstGeom prst="rect">
            <a:avLst/>
          </a:prstGeom>
        </p:spPr>
      </p:pic>
    </p:spTree>
    <p:extLst>
      <p:ext uri="{BB962C8B-B14F-4D97-AF65-F5344CB8AC3E}">
        <p14:creationId xmlns:p14="http://schemas.microsoft.com/office/powerpoint/2010/main" val="930061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Layout 1">
    <p:bg>
      <p:bgPr>
        <a:solidFill>
          <a:srgbClr val="0F0F0F"/>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82FAC5-5DF6-6E09-2437-16D7A5BB6CE2}"/>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87209"/>
            <a:ext cx="451670" cy="457026"/>
          </a:xfrm>
          <a:prstGeom prst="rect">
            <a:avLst/>
          </a:prstGeom>
        </p:spPr>
      </p:pic>
      <p:sp>
        <p:nvSpPr>
          <p:cNvPr id="4" name="Title 1">
            <a:extLst>
              <a:ext uri="{FF2B5EF4-FFF2-40B4-BE49-F238E27FC236}">
                <a16:creationId xmlns:a16="http://schemas.microsoft.com/office/drawing/2014/main" id="{69084C6D-F47A-2D84-974F-86B4B4F3C938}"/>
              </a:ext>
            </a:extLst>
          </p:cNvPr>
          <p:cNvSpPr>
            <a:spLocks noGrp="1"/>
          </p:cNvSpPr>
          <p:nvPr>
            <p:ph type="title" hasCustomPrompt="1"/>
          </p:nvPr>
        </p:nvSpPr>
        <p:spPr>
          <a:xfrm>
            <a:off x="318276" y="329714"/>
            <a:ext cx="11551024" cy="712694"/>
          </a:xfrm>
          <a:prstGeom prst="rect">
            <a:avLst/>
          </a:prstGeom>
        </p:spPr>
        <p:txBody>
          <a:bodyPr anchor="ctr"/>
          <a:lstStyle>
            <a:lvl1pPr algn="l">
              <a:defRPr sz="3200">
                <a:latin typeface="Replica LL TT Light" panose="020B0404010101010104" pitchFamily="34" charset="0"/>
                <a:cs typeface="Replica LL TT Light" panose="020B0404010101010104" pitchFamily="34" charset="0"/>
              </a:defRPr>
            </a:lvl1pPr>
          </a:lstStyle>
          <a:p>
            <a:r>
              <a:rPr lang="en-US" dirty="0"/>
              <a:t>Chart Slide </a:t>
            </a:r>
          </a:p>
        </p:txBody>
      </p:sp>
      <p:sp>
        <p:nvSpPr>
          <p:cNvPr id="5" name="Text Placeholder 18">
            <a:extLst>
              <a:ext uri="{FF2B5EF4-FFF2-40B4-BE49-F238E27FC236}">
                <a16:creationId xmlns:a16="http://schemas.microsoft.com/office/drawing/2014/main" id="{ADD77698-9B6E-3E61-BC7C-5396826A1811}"/>
              </a:ext>
            </a:extLst>
          </p:cNvPr>
          <p:cNvSpPr>
            <a:spLocks noGrp="1"/>
          </p:cNvSpPr>
          <p:nvPr>
            <p:ph type="body" sz="quarter" idx="16" hasCustomPrompt="1"/>
          </p:nvPr>
        </p:nvSpPr>
        <p:spPr>
          <a:xfrm>
            <a:off x="318275" y="1457010"/>
            <a:ext cx="11551023" cy="603437"/>
          </a:xfrm>
          <a:prstGeom prst="rect">
            <a:avLst/>
          </a:prstGeom>
        </p:spPr>
        <p:txBody>
          <a:bodyPr anchor="ctr"/>
          <a:lstStyle>
            <a:lvl1pPr marL="0" indent="0" algn="l">
              <a:buNone/>
              <a:defRPr sz="1800">
                <a:solidFill>
                  <a:srgbClr val="FFE5A7"/>
                </a:solidFill>
                <a:latin typeface="IBM Plex Mono" panose="020B0509050203000203" pitchFamily="49" charset="77"/>
              </a:defRPr>
            </a:lvl1pPr>
          </a:lstStyle>
          <a:p>
            <a:pPr lvl="0"/>
            <a:r>
              <a:rPr lang="en-US" dirty="0"/>
              <a:t>Main copy</a:t>
            </a:r>
          </a:p>
        </p:txBody>
      </p:sp>
    </p:spTree>
    <p:extLst>
      <p:ext uri="{BB962C8B-B14F-4D97-AF65-F5344CB8AC3E}">
        <p14:creationId xmlns:p14="http://schemas.microsoft.com/office/powerpoint/2010/main" val="10226210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Layout 2">
    <p:bg>
      <p:bgPr>
        <a:solidFill>
          <a:srgbClr val="0F0F0F"/>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C850E5D6-75AA-A3D5-A1A8-B75616D6756B}"/>
              </a:ext>
            </a:extLst>
          </p:cNvPr>
          <p:cNvCxnSpPr>
            <a:cxnSpLocks/>
          </p:cNvCxnSpPr>
          <p:nvPr userDrawn="1"/>
        </p:nvCxnSpPr>
        <p:spPr>
          <a:xfrm>
            <a:off x="838200" y="452507"/>
            <a:ext cx="10959548"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06D75BB0-81BB-FD1F-F82D-643420C74EAF}"/>
              </a:ext>
            </a:extLst>
          </p:cNvPr>
          <p:cNvPicPr>
            <a:picLocks noChangeAspect="1"/>
          </p:cNvPicPr>
          <p:nvPr userDrawn="1"/>
        </p:nvPicPr>
        <p:blipFill>
          <a:blip r:embed="rId2"/>
          <a:stretch>
            <a:fillRect/>
          </a:stretch>
        </p:blipFill>
        <p:spPr>
          <a:xfrm>
            <a:off x="139425" y="137906"/>
            <a:ext cx="629202" cy="629202"/>
          </a:xfrm>
          <a:prstGeom prst="rect">
            <a:avLst/>
          </a:prstGeom>
        </p:spPr>
      </p:pic>
      <p:sp>
        <p:nvSpPr>
          <p:cNvPr id="13" name="Text Placeholder 12">
            <a:extLst>
              <a:ext uri="{FF2B5EF4-FFF2-40B4-BE49-F238E27FC236}">
                <a16:creationId xmlns:a16="http://schemas.microsoft.com/office/drawing/2014/main" id="{95C89186-A6BE-CFB1-A73B-1FC93B27834E}"/>
              </a:ext>
            </a:extLst>
          </p:cNvPr>
          <p:cNvSpPr>
            <a:spLocks noGrp="1"/>
          </p:cNvSpPr>
          <p:nvPr>
            <p:ph type="body" sz="quarter" idx="10" hasCustomPrompt="1"/>
          </p:nvPr>
        </p:nvSpPr>
        <p:spPr>
          <a:xfrm>
            <a:off x="718930" y="727009"/>
            <a:ext cx="6596269" cy="1000192"/>
          </a:xfrm>
        </p:spPr>
        <p:txBody>
          <a:bodyPr>
            <a:noAutofit/>
          </a:bodyPr>
          <a:lstStyle>
            <a:lvl1pPr marL="0" indent="0">
              <a:lnSpc>
                <a:spcPct val="90000"/>
              </a:lnSpc>
              <a:buNone/>
              <a:defRPr sz="3200">
                <a:latin typeface="Replica LL" panose="020B0504010101010104" pitchFamily="34" charset="77"/>
                <a:cs typeface="Replica LL" panose="020B0504010101010104" pitchFamily="34" charset="77"/>
              </a:defRPr>
            </a:lvl1pPr>
          </a:lstStyle>
          <a:p>
            <a:pPr lvl="0"/>
            <a:r>
              <a:rPr lang="en-US" dirty="0"/>
              <a:t>Slide Primary Heading goes here Second line if necessary</a:t>
            </a:r>
          </a:p>
        </p:txBody>
      </p:sp>
      <p:sp>
        <p:nvSpPr>
          <p:cNvPr id="15" name="Text Placeholder 14">
            <a:extLst>
              <a:ext uri="{FF2B5EF4-FFF2-40B4-BE49-F238E27FC236}">
                <a16:creationId xmlns:a16="http://schemas.microsoft.com/office/drawing/2014/main" id="{2F9214BA-9FF2-00A3-6658-054F283EA787}"/>
              </a:ext>
            </a:extLst>
          </p:cNvPr>
          <p:cNvSpPr>
            <a:spLocks noGrp="1"/>
          </p:cNvSpPr>
          <p:nvPr>
            <p:ph type="body" sz="quarter" idx="11" hasCustomPrompt="1"/>
          </p:nvPr>
        </p:nvSpPr>
        <p:spPr>
          <a:xfrm>
            <a:off x="718931" y="1765758"/>
            <a:ext cx="4760844" cy="1211118"/>
          </a:xfrm>
        </p:spPr>
        <p:txBody>
          <a:bodyPr>
            <a:normAutofit/>
          </a:bodyPr>
          <a:lstStyle>
            <a:lvl1pPr marL="0" indent="0">
              <a:lnSpc>
                <a:spcPct val="110000"/>
              </a:lnSpc>
              <a:buNone/>
              <a:defRPr sz="1300" b="0" i="0">
                <a:latin typeface="IBM Plex Sans Light" panose="020B0403050203000203" pitchFamily="34" charset="0"/>
              </a:defRPr>
            </a:lvl1pPr>
          </a:lstStyle>
          <a:p>
            <a:pPr lvl="0"/>
            <a:r>
              <a:rPr lang="en-US" dirty="0">
                <a:effectLst/>
              </a:rPr>
              <a:t>Lorem ipsum dolor sit </a:t>
            </a:r>
            <a:r>
              <a:rPr lang="en-US" dirty="0" err="1">
                <a:effectLst/>
              </a:rPr>
              <a:t>amet</a:t>
            </a:r>
            <a:r>
              <a:rPr lang="en-US" dirty="0">
                <a:effectLst/>
              </a:rPr>
              <a:t>, </a:t>
            </a:r>
            <a:r>
              <a:rPr lang="en-US" dirty="0" err="1">
                <a:effectLst/>
              </a:rPr>
              <a:t>consectetur</a:t>
            </a:r>
            <a:r>
              <a:rPr lang="en-US" dirty="0">
                <a:effectLst/>
              </a:rPr>
              <a:t> </a:t>
            </a:r>
            <a:r>
              <a:rPr lang="en-US" dirty="0" err="1">
                <a:effectLst/>
              </a:rPr>
              <a:t>adipiscing</a:t>
            </a:r>
            <a:r>
              <a:rPr lang="en-US" dirty="0">
                <a:effectLst/>
              </a:rPr>
              <a:t> </a:t>
            </a:r>
            <a:r>
              <a:rPr lang="en-US" dirty="0" err="1">
                <a:effectLst/>
              </a:rPr>
              <a:t>elit</a:t>
            </a:r>
            <a:r>
              <a:rPr lang="en-US" dirty="0">
                <a:effectLst/>
              </a:rPr>
              <a:t>, sed do </a:t>
            </a:r>
            <a:r>
              <a:rPr lang="en-US" dirty="0" err="1">
                <a:effectLst/>
              </a:rPr>
              <a:t>eiusmod</a:t>
            </a:r>
            <a:r>
              <a:rPr lang="en-US" dirty="0">
                <a:effectLst/>
              </a:rPr>
              <a:t> </a:t>
            </a:r>
            <a:r>
              <a:rPr lang="en-US" dirty="0" err="1">
                <a:effectLst/>
              </a:rPr>
              <a:t>tempor</a:t>
            </a:r>
            <a:r>
              <a:rPr lang="en-US" dirty="0">
                <a:effectLst/>
              </a:rPr>
              <a:t> </a:t>
            </a:r>
            <a:r>
              <a:rPr lang="en-US" dirty="0" err="1">
                <a:effectLst/>
              </a:rPr>
              <a:t>incididunt</a:t>
            </a:r>
            <a:r>
              <a:rPr lang="en-US" dirty="0">
                <a:effectLst/>
              </a:rPr>
              <a:t> </a:t>
            </a:r>
            <a:r>
              <a:rPr lang="en-US" dirty="0" err="1">
                <a:effectLst/>
              </a:rPr>
              <a:t>ut</a:t>
            </a:r>
            <a:r>
              <a:rPr lang="en-US" dirty="0">
                <a:effectLst/>
              </a:rPr>
              <a:t> labore et dolore magna </a:t>
            </a:r>
            <a:r>
              <a:rPr lang="en-US" dirty="0" err="1">
                <a:effectLst/>
              </a:rPr>
              <a:t>aliqua</a:t>
            </a:r>
            <a:r>
              <a:rPr lang="en-US" dirty="0">
                <a:effectLst/>
              </a:rPr>
              <a:t>. Ut </a:t>
            </a:r>
            <a:r>
              <a:rPr lang="en-US" dirty="0" err="1">
                <a:effectLst/>
              </a:rPr>
              <a:t>enim</a:t>
            </a:r>
            <a:r>
              <a:rPr lang="en-US" dirty="0">
                <a:effectLst/>
              </a:rPr>
              <a:t> ad minim </a:t>
            </a:r>
            <a:r>
              <a:rPr lang="en-US" dirty="0" err="1">
                <a:effectLst/>
              </a:rPr>
              <a:t>veniam</a:t>
            </a:r>
            <a:r>
              <a:rPr lang="en-US" dirty="0">
                <a:effectLst/>
              </a:rPr>
              <a:t>.</a:t>
            </a:r>
            <a:endParaRPr lang="en-US" dirty="0"/>
          </a:p>
        </p:txBody>
      </p:sp>
      <p:sp>
        <p:nvSpPr>
          <p:cNvPr id="4" name="Text Placeholder 14">
            <a:extLst>
              <a:ext uri="{FF2B5EF4-FFF2-40B4-BE49-F238E27FC236}">
                <a16:creationId xmlns:a16="http://schemas.microsoft.com/office/drawing/2014/main" id="{96724787-8152-75D7-3D1B-B6500BDA06B4}"/>
              </a:ext>
            </a:extLst>
          </p:cNvPr>
          <p:cNvSpPr>
            <a:spLocks noGrp="1"/>
          </p:cNvSpPr>
          <p:nvPr>
            <p:ph type="body" sz="quarter" idx="12" hasCustomPrompt="1"/>
          </p:nvPr>
        </p:nvSpPr>
        <p:spPr>
          <a:xfrm>
            <a:off x="2924808" y="6435862"/>
            <a:ext cx="2554967" cy="223630"/>
          </a:xfrm>
        </p:spPr>
        <p:txBody>
          <a:bodyPr>
            <a:normAutofit/>
          </a:bodyPr>
          <a:lstStyle>
            <a:lvl1pPr marL="0" indent="0">
              <a:buNone/>
              <a:defRPr sz="800" spc="200" baseline="0">
                <a:solidFill>
                  <a:srgbClr val="434343"/>
                </a:solidFill>
                <a:latin typeface="IBM Plex Mono" panose="020B0509050203000203" pitchFamily="49" charset="77"/>
              </a:defRPr>
            </a:lvl1pPr>
          </a:lstStyle>
          <a:p>
            <a:pPr lvl="0"/>
            <a:r>
              <a:rPr lang="en-US" dirty="0"/>
              <a:t>DATE [IN CAPS]</a:t>
            </a:r>
          </a:p>
        </p:txBody>
      </p:sp>
      <p:sp>
        <p:nvSpPr>
          <p:cNvPr id="5" name="TextBox 4">
            <a:extLst>
              <a:ext uri="{FF2B5EF4-FFF2-40B4-BE49-F238E27FC236}">
                <a16:creationId xmlns:a16="http://schemas.microsoft.com/office/drawing/2014/main" id="{A859A8AB-C146-7A09-88E8-6F133B4446B7}"/>
              </a:ext>
            </a:extLst>
          </p:cNvPr>
          <p:cNvSpPr txBox="1"/>
          <p:nvPr userDrawn="1"/>
        </p:nvSpPr>
        <p:spPr>
          <a:xfrm>
            <a:off x="748749"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sp>
        <p:nvSpPr>
          <p:cNvPr id="3" name="Rectangle 2">
            <a:extLst>
              <a:ext uri="{FF2B5EF4-FFF2-40B4-BE49-F238E27FC236}">
                <a16:creationId xmlns:a16="http://schemas.microsoft.com/office/drawing/2014/main" id="{9DF2389D-D226-3862-6A37-CD2A6D7BDBF4}"/>
              </a:ext>
            </a:extLst>
          </p:cNvPr>
          <p:cNvSpPr/>
          <p:nvPr userDrawn="1"/>
        </p:nvSpPr>
        <p:spPr>
          <a:xfrm rot="18900000">
            <a:off x="2822010" y="6502605"/>
            <a:ext cx="43465" cy="43465"/>
          </a:xfrm>
          <a:prstGeom prst="rect">
            <a:avLst/>
          </a:prstGeom>
          <a:solidFill>
            <a:srgbClr val="4343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9066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3F4B5B7-A722-9AF3-0EED-FA6DB4F35456}"/>
              </a:ext>
            </a:extLst>
          </p:cNvPr>
          <p:cNvSpPr/>
          <p:nvPr userDrawn="1"/>
        </p:nvSpPr>
        <p:spPr>
          <a:xfrm>
            <a:off x="0" y="0"/>
            <a:ext cx="12192000" cy="6858000"/>
          </a:xfrm>
          <a:prstGeom prst="rect">
            <a:avLst/>
          </a:prstGeom>
          <a:gradFill>
            <a:gsLst>
              <a:gs pos="11000">
                <a:srgbClr val="0F0F0F"/>
              </a:gs>
              <a:gs pos="100000">
                <a:srgbClr val="0F0F0F">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52FA7E9E-B371-BEB4-ED31-4BC76F2244EA}"/>
              </a:ext>
            </a:extLst>
          </p:cNvPr>
          <p:cNvCxnSpPr>
            <a:cxnSpLocks/>
          </p:cNvCxnSpPr>
          <p:nvPr userDrawn="1"/>
        </p:nvCxnSpPr>
        <p:spPr>
          <a:xfrm>
            <a:off x="838200" y="452507"/>
            <a:ext cx="10959548"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8C01323-642D-B344-4FB4-3B3BB330AB31}"/>
              </a:ext>
            </a:extLst>
          </p:cNvPr>
          <p:cNvPicPr>
            <a:picLocks noChangeAspect="1"/>
          </p:cNvPicPr>
          <p:nvPr userDrawn="1"/>
        </p:nvPicPr>
        <p:blipFill>
          <a:blip r:embed="rId2"/>
          <a:stretch>
            <a:fillRect/>
          </a:stretch>
        </p:blipFill>
        <p:spPr>
          <a:xfrm>
            <a:off x="139425" y="137906"/>
            <a:ext cx="629202" cy="629202"/>
          </a:xfrm>
          <a:prstGeom prst="rect">
            <a:avLst/>
          </a:prstGeom>
        </p:spPr>
      </p:pic>
      <p:pic>
        <p:nvPicPr>
          <p:cNvPr id="11" name="Picture 10">
            <a:extLst>
              <a:ext uri="{FF2B5EF4-FFF2-40B4-BE49-F238E27FC236}">
                <a16:creationId xmlns:a16="http://schemas.microsoft.com/office/drawing/2014/main" id="{EEB69CDF-2609-4BD4-5F88-6BFF012EE1E0}"/>
              </a:ext>
            </a:extLst>
          </p:cNvPr>
          <p:cNvPicPr>
            <a:picLocks noChangeAspect="1"/>
          </p:cNvPicPr>
          <p:nvPr userDrawn="1"/>
        </p:nvPicPr>
        <p:blipFill>
          <a:blip r:embed="rId3"/>
          <a:srcRect l="29763" r="32023"/>
          <a:stretch>
            <a:fillRect/>
          </a:stretch>
        </p:blipFill>
        <p:spPr>
          <a:xfrm rot="5400000">
            <a:off x="4786615" y="-676460"/>
            <a:ext cx="2569781" cy="6724671"/>
          </a:xfrm>
          <a:prstGeom prst="rect">
            <a:avLst/>
          </a:prstGeom>
        </p:spPr>
      </p:pic>
      <p:sp>
        <p:nvSpPr>
          <p:cNvPr id="13" name="Text Placeholder 12">
            <a:extLst>
              <a:ext uri="{FF2B5EF4-FFF2-40B4-BE49-F238E27FC236}">
                <a16:creationId xmlns:a16="http://schemas.microsoft.com/office/drawing/2014/main" id="{F0ED988E-AA77-7B3F-5BC9-0C333088540C}"/>
              </a:ext>
            </a:extLst>
          </p:cNvPr>
          <p:cNvSpPr>
            <a:spLocks noGrp="1"/>
          </p:cNvSpPr>
          <p:nvPr>
            <p:ph type="body" sz="quarter" idx="13" hasCustomPrompt="1"/>
          </p:nvPr>
        </p:nvSpPr>
        <p:spPr>
          <a:xfrm>
            <a:off x="4650694" y="900970"/>
            <a:ext cx="2841625" cy="1571614"/>
          </a:xfrm>
        </p:spPr>
        <p:txBody>
          <a:bodyPr>
            <a:noAutofit/>
          </a:bodyPr>
          <a:lstStyle>
            <a:lvl1pPr marL="0" indent="0" algn="ctr">
              <a:buNone/>
              <a:defRPr sz="12000">
                <a:solidFill>
                  <a:srgbClr val="1C1C1C"/>
                </a:solidFill>
                <a:latin typeface="Replica LL" panose="020B0504010101010104" pitchFamily="34" charset="77"/>
                <a:cs typeface="Replica LL" panose="020B0504010101010104" pitchFamily="34" charset="77"/>
              </a:defRPr>
            </a:lvl1pPr>
          </a:lstStyle>
          <a:p>
            <a:pPr lvl="0"/>
            <a:r>
              <a:rPr lang="en-US" dirty="0"/>
              <a:t>01</a:t>
            </a:r>
          </a:p>
        </p:txBody>
      </p:sp>
      <p:sp>
        <p:nvSpPr>
          <p:cNvPr id="15" name="Text Placeholder 14">
            <a:extLst>
              <a:ext uri="{FF2B5EF4-FFF2-40B4-BE49-F238E27FC236}">
                <a16:creationId xmlns:a16="http://schemas.microsoft.com/office/drawing/2014/main" id="{0A033544-44A9-9774-1AB3-528F094EB050}"/>
              </a:ext>
            </a:extLst>
          </p:cNvPr>
          <p:cNvSpPr>
            <a:spLocks noGrp="1"/>
          </p:cNvSpPr>
          <p:nvPr>
            <p:ph type="body" sz="quarter" idx="14" hasCustomPrompt="1"/>
          </p:nvPr>
        </p:nvSpPr>
        <p:spPr>
          <a:xfrm>
            <a:off x="1348466" y="3119387"/>
            <a:ext cx="9446077" cy="1651478"/>
          </a:xfrm>
        </p:spPr>
        <p:txBody>
          <a:bodyPr anchor="ctr">
            <a:normAutofit/>
          </a:bodyPr>
          <a:lstStyle>
            <a:lvl1pPr marL="0" indent="0" algn="ctr">
              <a:buNone/>
              <a:defRPr sz="6000">
                <a:latin typeface="Replica LL" panose="020B0504010101010104" pitchFamily="34" charset="77"/>
                <a:cs typeface="Replica LL" panose="020B0504010101010104" pitchFamily="34" charset="77"/>
              </a:defRPr>
            </a:lvl1pPr>
          </a:lstStyle>
          <a:p>
            <a:pPr lvl="0"/>
            <a:r>
              <a:rPr lang="en-US" dirty="0"/>
              <a:t>Section Divider Title</a:t>
            </a:r>
          </a:p>
        </p:txBody>
      </p:sp>
      <p:sp>
        <p:nvSpPr>
          <p:cNvPr id="17" name="Text Placeholder 16">
            <a:extLst>
              <a:ext uri="{FF2B5EF4-FFF2-40B4-BE49-F238E27FC236}">
                <a16:creationId xmlns:a16="http://schemas.microsoft.com/office/drawing/2014/main" id="{BA947F6F-9B4F-71D4-319B-50EFE4E091FC}"/>
              </a:ext>
            </a:extLst>
          </p:cNvPr>
          <p:cNvSpPr>
            <a:spLocks noGrp="1"/>
          </p:cNvSpPr>
          <p:nvPr>
            <p:ph type="body" sz="quarter" idx="15" hasCustomPrompt="1"/>
          </p:nvPr>
        </p:nvSpPr>
        <p:spPr>
          <a:xfrm>
            <a:off x="2265138" y="4803367"/>
            <a:ext cx="7612731" cy="417477"/>
          </a:xfrm>
        </p:spPr>
        <p:txBody>
          <a:bodyPr>
            <a:normAutofit/>
          </a:bodyPr>
          <a:lstStyle>
            <a:lvl1pPr marL="0" indent="0" algn="ctr">
              <a:buNone/>
              <a:defRPr sz="2400" b="0" i="0">
                <a:solidFill>
                  <a:srgbClr val="9E9E9E"/>
                </a:solidFill>
                <a:latin typeface="IBM Plex Sans Light" panose="020B0403050203000203" pitchFamily="34" charset="0"/>
              </a:defRPr>
            </a:lvl1pPr>
          </a:lstStyle>
          <a:p>
            <a:pPr lvl="0"/>
            <a:r>
              <a:rPr lang="en-US" dirty="0"/>
              <a:t>Section Divider Subtitle</a:t>
            </a:r>
          </a:p>
        </p:txBody>
      </p:sp>
      <p:sp>
        <p:nvSpPr>
          <p:cNvPr id="21" name="TextBox 20">
            <a:extLst>
              <a:ext uri="{FF2B5EF4-FFF2-40B4-BE49-F238E27FC236}">
                <a16:creationId xmlns:a16="http://schemas.microsoft.com/office/drawing/2014/main" id="{E00F96C5-2614-F9A8-B33B-559116A6C1D5}"/>
              </a:ext>
            </a:extLst>
          </p:cNvPr>
          <p:cNvSpPr txBox="1"/>
          <p:nvPr userDrawn="1"/>
        </p:nvSpPr>
        <p:spPr>
          <a:xfrm>
            <a:off x="748749"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sp>
        <p:nvSpPr>
          <p:cNvPr id="22" name="Text Placeholder 14">
            <a:extLst>
              <a:ext uri="{FF2B5EF4-FFF2-40B4-BE49-F238E27FC236}">
                <a16:creationId xmlns:a16="http://schemas.microsoft.com/office/drawing/2014/main" id="{6DB56BC8-E50F-DC64-73D9-A3ABA0946518}"/>
              </a:ext>
            </a:extLst>
          </p:cNvPr>
          <p:cNvSpPr>
            <a:spLocks noGrp="1"/>
          </p:cNvSpPr>
          <p:nvPr>
            <p:ph type="body" sz="quarter" idx="12" hasCustomPrompt="1"/>
          </p:nvPr>
        </p:nvSpPr>
        <p:spPr>
          <a:xfrm>
            <a:off x="2924808" y="6435862"/>
            <a:ext cx="2554967" cy="223630"/>
          </a:xfrm>
        </p:spPr>
        <p:txBody>
          <a:bodyPr>
            <a:normAutofit/>
          </a:bodyPr>
          <a:lstStyle>
            <a:lvl1pPr marL="0" indent="0">
              <a:buNone/>
              <a:defRPr sz="800" spc="200" baseline="0">
                <a:solidFill>
                  <a:srgbClr val="434343"/>
                </a:solidFill>
                <a:latin typeface="IBM Plex Mono" panose="020B0509050203000203" pitchFamily="49" charset="77"/>
              </a:defRPr>
            </a:lvl1pPr>
          </a:lstStyle>
          <a:p>
            <a:pPr lvl="0"/>
            <a:r>
              <a:rPr lang="en-US" dirty="0"/>
              <a:t>DATE [IN CAPS]</a:t>
            </a:r>
          </a:p>
        </p:txBody>
      </p:sp>
      <p:sp>
        <p:nvSpPr>
          <p:cNvPr id="24" name="Rectangle 23">
            <a:extLst>
              <a:ext uri="{FF2B5EF4-FFF2-40B4-BE49-F238E27FC236}">
                <a16:creationId xmlns:a16="http://schemas.microsoft.com/office/drawing/2014/main" id="{BADBB204-1E31-D097-90E9-9740B4BC7D52}"/>
              </a:ext>
            </a:extLst>
          </p:cNvPr>
          <p:cNvSpPr/>
          <p:nvPr userDrawn="1"/>
        </p:nvSpPr>
        <p:spPr>
          <a:xfrm rot="18900000">
            <a:off x="2822010" y="6502605"/>
            <a:ext cx="43465" cy="43465"/>
          </a:xfrm>
          <a:prstGeom prst="rect">
            <a:avLst/>
          </a:prstGeom>
          <a:solidFill>
            <a:srgbClr val="4343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53498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C04BF8C-9025-9BC8-17DF-02FB64A5620E}"/>
              </a:ext>
            </a:extLst>
          </p:cNvPr>
          <p:cNvCxnSpPr>
            <a:cxnSpLocks/>
          </p:cNvCxnSpPr>
          <p:nvPr userDrawn="1"/>
        </p:nvCxnSpPr>
        <p:spPr>
          <a:xfrm>
            <a:off x="838200" y="452507"/>
            <a:ext cx="10959548"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E746EAC-3BE4-6726-298A-E7D20BE700A2}"/>
              </a:ext>
            </a:extLst>
          </p:cNvPr>
          <p:cNvPicPr>
            <a:picLocks noChangeAspect="1"/>
          </p:cNvPicPr>
          <p:nvPr userDrawn="1"/>
        </p:nvPicPr>
        <p:blipFill>
          <a:blip r:embed="rId2"/>
          <a:stretch>
            <a:fillRect/>
          </a:stretch>
        </p:blipFill>
        <p:spPr>
          <a:xfrm>
            <a:off x="139425" y="137906"/>
            <a:ext cx="629202" cy="629202"/>
          </a:xfrm>
          <a:prstGeom prst="rect">
            <a:avLst/>
          </a:prstGeom>
        </p:spPr>
      </p:pic>
    </p:spTree>
    <p:extLst>
      <p:ext uri="{BB962C8B-B14F-4D97-AF65-F5344CB8AC3E}">
        <p14:creationId xmlns:p14="http://schemas.microsoft.com/office/powerpoint/2010/main" val="1986367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2033FE8-B005-010B-8534-43642902BD0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59500"/>
            <a:ext cx="451670" cy="457026"/>
          </a:xfrm>
          <a:prstGeom prst="rect">
            <a:avLst/>
          </a:prstGeom>
        </p:spPr>
      </p:pic>
      <p:sp>
        <p:nvSpPr>
          <p:cNvPr id="12" name="Title 1">
            <a:extLst>
              <a:ext uri="{FF2B5EF4-FFF2-40B4-BE49-F238E27FC236}">
                <a16:creationId xmlns:a16="http://schemas.microsoft.com/office/drawing/2014/main" id="{3E1DF7E2-2F61-3958-2574-0739A14D6A2C}"/>
              </a:ext>
            </a:extLst>
          </p:cNvPr>
          <p:cNvSpPr>
            <a:spLocks noGrp="1"/>
          </p:cNvSpPr>
          <p:nvPr>
            <p:ph type="title" hasCustomPrompt="1"/>
          </p:nvPr>
        </p:nvSpPr>
        <p:spPr>
          <a:xfrm>
            <a:off x="320484" y="747060"/>
            <a:ext cx="11551024" cy="712694"/>
          </a:xfrm>
          <a:prstGeom prst="rect">
            <a:avLst/>
          </a:prstGeom>
        </p:spPr>
        <p:txBody>
          <a:bodyPr anchor="ctr"/>
          <a:lstStyle>
            <a:lvl1pPr algn="l">
              <a:defRPr sz="3200"/>
            </a:lvl1pPr>
          </a:lstStyle>
          <a:p>
            <a:r>
              <a:rPr lang="en-US"/>
              <a:t>Agenda</a:t>
            </a:r>
          </a:p>
        </p:txBody>
      </p:sp>
      <p:sp>
        <p:nvSpPr>
          <p:cNvPr id="15" name="Text Placeholder 14">
            <a:extLst>
              <a:ext uri="{FF2B5EF4-FFF2-40B4-BE49-F238E27FC236}">
                <a16:creationId xmlns:a16="http://schemas.microsoft.com/office/drawing/2014/main" id="{35A9CA1B-FE41-E3AE-E3CF-B2AFDB11F962}"/>
              </a:ext>
            </a:extLst>
          </p:cNvPr>
          <p:cNvSpPr>
            <a:spLocks noGrp="1"/>
          </p:cNvSpPr>
          <p:nvPr>
            <p:ph type="body" sz="quarter" idx="10" hasCustomPrompt="1"/>
          </p:nvPr>
        </p:nvSpPr>
        <p:spPr>
          <a:xfrm>
            <a:off x="320675" y="1701800"/>
            <a:ext cx="5549900" cy="4597400"/>
          </a:xfrm>
          <a:prstGeom prst="rect">
            <a:avLst/>
          </a:prstGeom>
        </p:spPr>
        <p:txBody>
          <a:bodyPr/>
          <a:lstStyle>
            <a:lvl1pPr>
              <a:defRPr>
                <a:latin typeface="Replica-Regular" panose="02000503030000020004" pitchFamily="2" charset="77"/>
              </a:defRPr>
            </a:lvl1pPr>
            <a:lvl2pPr>
              <a:defRPr>
                <a:latin typeface="Replica-Regular" panose="02000503030000020004" pitchFamily="2" charset="77"/>
              </a:defRPr>
            </a:lvl2pPr>
            <a:lvl3pPr>
              <a:defRPr>
                <a:latin typeface="Replica-Regular" panose="02000503030000020004" pitchFamily="2" charset="77"/>
              </a:defRPr>
            </a:lvl3pPr>
            <a:lvl4pPr>
              <a:defRPr>
                <a:latin typeface="Replica-Regular" panose="02000503030000020004" pitchFamily="2" charset="77"/>
              </a:defRPr>
            </a:lvl4pPr>
            <a:lvl5pPr>
              <a:defRPr>
                <a:latin typeface="Replica-Regular" panose="02000503030000020004" pitchFamily="2" charset="77"/>
              </a:defRPr>
            </a:lvl5pPr>
          </a:lstStyle>
          <a:p>
            <a:pPr lvl="0"/>
            <a:r>
              <a:rPr lang="en-US"/>
              <a:t>Agenda Item</a:t>
            </a:r>
          </a:p>
          <a:p>
            <a:pPr lvl="0"/>
            <a:r>
              <a:rPr lang="en-US"/>
              <a:t>Agenda Item</a:t>
            </a:r>
          </a:p>
          <a:p>
            <a:pPr lvl="0"/>
            <a:r>
              <a:rPr lang="en-US"/>
              <a:t>Agenda Item</a:t>
            </a:r>
          </a:p>
          <a:p>
            <a:pPr lvl="0"/>
            <a:r>
              <a:rPr lang="en-US"/>
              <a:t>Agenda Item</a:t>
            </a:r>
          </a:p>
        </p:txBody>
      </p:sp>
      <p:pic>
        <p:nvPicPr>
          <p:cNvPr id="3" name="Picture 2" descr="A circular pattern of letters&#10;&#10;AI-generated content may be incorrect.">
            <a:extLst>
              <a:ext uri="{FF2B5EF4-FFF2-40B4-BE49-F238E27FC236}">
                <a16:creationId xmlns:a16="http://schemas.microsoft.com/office/drawing/2014/main" id="{36870F1C-E77B-33F4-A5F6-FE7C2D04D6E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7284720" y="0"/>
            <a:ext cx="4907280" cy="6858000"/>
          </a:xfrm>
          <a:prstGeom prst="rect">
            <a:avLst/>
          </a:prstGeom>
        </p:spPr>
      </p:pic>
    </p:spTree>
    <p:extLst>
      <p:ext uri="{BB962C8B-B14F-4D97-AF65-F5344CB8AC3E}">
        <p14:creationId xmlns:p14="http://schemas.microsoft.com/office/powerpoint/2010/main" val="42714951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2853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E6CEE0-8967-BB2D-820D-12E727F76F12}"/>
              </a:ext>
            </a:extLst>
          </p:cNvPr>
          <p:cNvSpPr txBox="1"/>
          <p:nvPr userDrawn="1"/>
        </p:nvSpPr>
        <p:spPr>
          <a:xfrm>
            <a:off x="5051481" y="6424566"/>
            <a:ext cx="2089033" cy="215444"/>
          </a:xfrm>
          <a:prstGeom prst="rect">
            <a:avLst/>
          </a:prstGeom>
          <a:noFill/>
        </p:spPr>
        <p:txBody>
          <a:bodyPr wrap="none" rtlCol="0">
            <a:spAutoFit/>
          </a:bodyPr>
          <a:lstStyle/>
          <a:p>
            <a:pPr algn="ctr"/>
            <a:r>
              <a:rPr lang="en-US" sz="800" spc="200" baseline="0" dirty="0">
                <a:solidFill>
                  <a:srgbClr val="434343"/>
                </a:solidFill>
                <a:latin typeface="IBM Plex Mono" panose="020B0509050203000203" pitchFamily="49" charset="77"/>
              </a:rPr>
              <a:t>PRIVATE &amp; CONFIDENTIAL</a:t>
            </a:r>
          </a:p>
        </p:txBody>
      </p:sp>
      <p:pic>
        <p:nvPicPr>
          <p:cNvPr id="4" name="Picture 3">
            <a:extLst>
              <a:ext uri="{FF2B5EF4-FFF2-40B4-BE49-F238E27FC236}">
                <a16:creationId xmlns:a16="http://schemas.microsoft.com/office/drawing/2014/main" id="{494E2C1F-948C-4E4C-A767-69704A8BEE72}"/>
              </a:ext>
            </a:extLst>
          </p:cNvPr>
          <p:cNvPicPr>
            <a:picLocks noChangeAspect="1"/>
          </p:cNvPicPr>
          <p:nvPr userDrawn="1"/>
        </p:nvPicPr>
        <p:blipFill>
          <a:blip r:embed="rId3"/>
          <a:stretch>
            <a:fillRect/>
          </a:stretch>
        </p:blipFill>
        <p:spPr>
          <a:xfrm>
            <a:off x="5369292" y="933651"/>
            <a:ext cx="1453415" cy="1453415"/>
          </a:xfrm>
          <a:prstGeom prst="rect">
            <a:avLst/>
          </a:prstGeom>
        </p:spPr>
      </p:pic>
      <p:sp>
        <p:nvSpPr>
          <p:cNvPr id="6" name="Text Placeholder 5">
            <a:extLst>
              <a:ext uri="{FF2B5EF4-FFF2-40B4-BE49-F238E27FC236}">
                <a16:creationId xmlns:a16="http://schemas.microsoft.com/office/drawing/2014/main" id="{C2439B93-860B-3168-D48E-E7559A6288FA}"/>
              </a:ext>
            </a:extLst>
          </p:cNvPr>
          <p:cNvSpPr>
            <a:spLocks noGrp="1"/>
          </p:cNvSpPr>
          <p:nvPr>
            <p:ph type="body" sz="quarter" idx="10" hasCustomPrompt="1"/>
          </p:nvPr>
        </p:nvSpPr>
        <p:spPr>
          <a:xfrm>
            <a:off x="3126580" y="2677461"/>
            <a:ext cx="5938837" cy="751539"/>
          </a:xfrm>
        </p:spPr>
        <p:txBody>
          <a:bodyPr>
            <a:normAutofit/>
          </a:bodyPr>
          <a:lstStyle>
            <a:lvl1pPr marL="0" indent="0" algn="ctr">
              <a:buNone/>
              <a:defRPr sz="5400">
                <a:latin typeface="Replica LL" panose="020B0504010101010104" pitchFamily="34" charset="77"/>
                <a:cs typeface="Replica LL" panose="020B0504010101010104" pitchFamily="34" charset="77"/>
              </a:defRPr>
            </a:lvl1pPr>
          </a:lstStyle>
          <a:p>
            <a:pPr lvl="0"/>
            <a:r>
              <a:rPr lang="en-US" dirty="0"/>
              <a:t>Thank You.</a:t>
            </a:r>
          </a:p>
        </p:txBody>
      </p:sp>
    </p:spTree>
    <p:extLst>
      <p:ext uri="{BB962C8B-B14F-4D97-AF65-F5344CB8AC3E}">
        <p14:creationId xmlns:p14="http://schemas.microsoft.com/office/powerpoint/2010/main" val="4058423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A84732E-11FA-7061-7C01-6E8278D5175B}"/>
              </a:ext>
            </a:extLst>
          </p:cNvPr>
          <p:cNvSpPr>
            <a:spLocks noGrp="1"/>
          </p:cNvSpPr>
          <p:nvPr>
            <p:ph type="title" hasCustomPrompt="1"/>
          </p:nvPr>
        </p:nvSpPr>
        <p:spPr>
          <a:xfrm>
            <a:off x="320484" y="747060"/>
            <a:ext cx="11551024" cy="712694"/>
          </a:xfrm>
          <a:prstGeom prst="rect">
            <a:avLst/>
          </a:prstGeom>
        </p:spPr>
        <p:txBody>
          <a:bodyPr anchor="ctr"/>
          <a:lstStyle>
            <a:lvl1pPr algn="l">
              <a:defRPr sz="3200"/>
            </a:lvl1pPr>
          </a:lstStyle>
          <a:p>
            <a:r>
              <a:rPr lang="en-US"/>
              <a:t>Title </a:t>
            </a:r>
          </a:p>
        </p:txBody>
      </p:sp>
      <p:sp>
        <p:nvSpPr>
          <p:cNvPr id="14" name="Picture Placeholder 13">
            <a:extLst>
              <a:ext uri="{FF2B5EF4-FFF2-40B4-BE49-F238E27FC236}">
                <a16:creationId xmlns:a16="http://schemas.microsoft.com/office/drawing/2014/main" id="{EB5ACB76-314B-6705-52FB-7B8D07EEA5A5}"/>
              </a:ext>
            </a:extLst>
          </p:cNvPr>
          <p:cNvSpPr>
            <a:spLocks noGrp="1"/>
          </p:cNvSpPr>
          <p:nvPr>
            <p:ph type="pic" sz="quarter" idx="11"/>
          </p:nvPr>
        </p:nvSpPr>
        <p:spPr>
          <a:xfrm>
            <a:off x="6321453" y="1701800"/>
            <a:ext cx="5549681" cy="4597400"/>
          </a:xfrm>
          <a:prstGeom prst="rect">
            <a:avLst/>
          </a:prstGeom>
        </p:spPr>
        <p:txBody>
          <a:bodyPr/>
          <a:lstStyle/>
          <a:p>
            <a:endParaRPr lang="en-US"/>
          </a:p>
        </p:txBody>
      </p:sp>
      <p:pic>
        <p:nvPicPr>
          <p:cNvPr id="16" name="Picture 15">
            <a:extLst>
              <a:ext uri="{FF2B5EF4-FFF2-40B4-BE49-F238E27FC236}">
                <a16:creationId xmlns:a16="http://schemas.microsoft.com/office/drawing/2014/main" id="{D3CA3762-5CF8-B819-888F-07C9D4C0B502}"/>
              </a:ext>
            </a:extLst>
          </p:cNvPr>
          <p:cNvPicPr>
            <a:picLocks noChangeAspect="1"/>
          </p:cNvPicPr>
          <p:nvPr userDrawn="1"/>
        </p:nvPicPr>
        <p:blipFill>
          <a:blip r:embed="rId2"/>
          <a:stretch>
            <a:fillRect/>
          </a:stretch>
        </p:blipFill>
        <p:spPr>
          <a:xfrm>
            <a:off x="5870165" y="6159500"/>
            <a:ext cx="451670" cy="457026"/>
          </a:xfrm>
          <a:prstGeom prst="rect">
            <a:avLst/>
          </a:prstGeom>
        </p:spPr>
      </p:pic>
      <p:sp>
        <p:nvSpPr>
          <p:cNvPr id="17" name="Text Placeholder 14">
            <a:extLst>
              <a:ext uri="{FF2B5EF4-FFF2-40B4-BE49-F238E27FC236}">
                <a16:creationId xmlns:a16="http://schemas.microsoft.com/office/drawing/2014/main" id="{E53743E5-4022-6C34-E83E-5FCA2CE20B94}"/>
              </a:ext>
            </a:extLst>
          </p:cNvPr>
          <p:cNvSpPr>
            <a:spLocks noGrp="1"/>
          </p:cNvSpPr>
          <p:nvPr>
            <p:ph type="body" sz="quarter" idx="10" hasCustomPrompt="1"/>
          </p:nvPr>
        </p:nvSpPr>
        <p:spPr>
          <a:xfrm>
            <a:off x="320675" y="1701800"/>
            <a:ext cx="5549900" cy="4597400"/>
          </a:xfrm>
          <a:prstGeom prst="rect">
            <a:avLst/>
          </a:prstGeom>
        </p:spPr>
        <p:txBody>
          <a:bodyPr/>
          <a:lstStyle>
            <a:lvl1pPr>
              <a:defRPr>
                <a:latin typeface="Replica-Regular" panose="02000503030000020004" pitchFamily="2" charset="77"/>
              </a:defRPr>
            </a:lvl1pPr>
            <a:lvl2pPr>
              <a:defRPr>
                <a:latin typeface="Replica-Regular" panose="02000503030000020004" pitchFamily="2" charset="77"/>
              </a:defRPr>
            </a:lvl2pPr>
            <a:lvl3pPr>
              <a:defRPr>
                <a:latin typeface="Replica-Regular" panose="02000503030000020004" pitchFamily="2" charset="77"/>
              </a:defRPr>
            </a:lvl3pPr>
            <a:lvl4pPr>
              <a:defRPr>
                <a:latin typeface="Replica-Regular" panose="02000503030000020004" pitchFamily="2" charset="77"/>
              </a:defRPr>
            </a:lvl4pPr>
            <a:lvl5pPr>
              <a:defRPr>
                <a:latin typeface="Replica-Regular" panose="02000503030000020004" pitchFamily="2" charset="77"/>
              </a:defRPr>
            </a:lvl5pPr>
          </a:lstStyle>
          <a:p>
            <a:pPr lvl="0"/>
            <a:r>
              <a:rPr lang="en-US"/>
              <a:t>Bullet Slide</a:t>
            </a:r>
          </a:p>
          <a:p>
            <a:pPr lvl="0"/>
            <a:r>
              <a:rPr lang="en-US"/>
              <a:t>With image</a:t>
            </a:r>
          </a:p>
        </p:txBody>
      </p:sp>
      <p:sp>
        <p:nvSpPr>
          <p:cNvPr id="19" name="Text Placeholder 18">
            <a:extLst>
              <a:ext uri="{FF2B5EF4-FFF2-40B4-BE49-F238E27FC236}">
                <a16:creationId xmlns:a16="http://schemas.microsoft.com/office/drawing/2014/main" id="{8DBBEDF9-F32E-AA44-57A4-337910987106}"/>
              </a:ext>
            </a:extLst>
          </p:cNvPr>
          <p:cNvSpPr>
            <a:spLocks noGrp="1"/>
          </p:cNvSpPr>
          <p:nvPr>
            <p:ph type="body" sz="quarter" idx="12" hasCustomPrompt="1"/>
          </p:nvPr>
        </p:nvSpPr>
        <p:spPr>
          <a:xfrm>
            <a:off x="320484" y="159588"/>
            <a:ext cx="11550650" cy="444500"/>
          </a:xfrm>
          <a:prstGeom prst="rect">
            <a:avLst/>
          </a:prstGeom>
        </p:spPr>
        <p:txBody>
          <a:bodyPr anchor="ctr"/>
          <a:lstStyle>
            <a:lvl1pPr marL="0" indent="0">
              <a:buNone/>
              <a:defRPr sz="1800">
                <a:solidFill>
                  <a:srgbClr val="FFE5A7"/>
                </a:solidFill>
                <a:latin typeface="IBM Plex Mono" panose="020B0509050203000203" pitchFamily="49" charset="77"/>
              </a:defRPr>
            </a:lvl1pPr>
          </a:lstStyle>
          <a:p>
            <a:pPr lvl="0"/>
            <a:r>
              <a:rPr lang="en-US"/>
              <a:t>EYEBROW HEADER | DELETE IF NOT NEEDED</a:t>
            </a:r>
          </a:p>
        </p:txBody>
      </p:sp>
      <p:pic>
        <p:nvPicPr>
          <p:cNvPr id="2" name="Picture 1">
            <a:extLst>
              <a:ext uri="{FF2B5EF4-FFF2-40B4-BE49-F238E27FC236}">
                <a16:creationId xmlns:a16="http://schemas.microsoft.com/office/drawing/2014/main" id="{2DCBDFDB-1460-4F8E-3D8F-A518B1C84BE4}"/>
              </a:ext>
            </a:extLst>
          </p:cNvPr>
          <p:cNvPicPr>
            <a:picLocks noChangeAspect="1"/>
          </p:cNvPicPr>
          <p:nvPr userDrawn="1"/>
        </p:nvPicPr>
        <p:blipFill>
          <a:blip r:embed="rId3"/>
          <a:stretch>
            <a:fillRect/>
          </a:stretch>
        </p:blipFill>
        <p:spPr>
          <a:xfrm>
            <a:off x="4667250" y="922019"/>
            <a:ext cx="2857500" cy="6462149"/>
          </a:xfrm>
          <a:prstGeom prst="rect">
            <a:avLst/>
          </a:prstGeom>
        </p:spPr>
      </p:pic>
    </p:spTree>
    <p:extLst>
      <p:ext uri="{BB962C8B-B14F-4D97-AF65-F5344CB8AC3E}">
        <p14:creationId xmlns:p14="http://schemas.microsoft.com/office/powerpoint/2010/main" val="2916152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7E4CD3-8182-AE08-8990-59A836D6D3F5}"/>
              </a:ext>
            </a:extLst>
          </p:cNvPr>
          <p:cNvSpPr>
            <a:spLocks noGrp="1"/>
          </p:cNvSpPr>
          <p:nvPr>
            <p:ph type="title" hasCustomPrompt="1"/>
          </p:nvPr>
        </p:nvSpPr>
        <p:spPr>
          <a:xfrm>
            <a:off x="555286" y="2749550"/>
            <a:ext cx="5143500" cy="1358900"/>
          </a:xfrm>
          <a:prstGeom prst="rect">
            <a:avLst/>
          </a:prstGeom>
        </p:spPr>
        <p:txBody>
          <a:bodyPr/>
          <a:lstStyle>
            <a:lvl1pPr algn="l">
              <a:defRPr sz="4400">
                <a:latin typeface="Replica LL TT Light" panose="020B0404010101010104" pitchFamily="34" charset="0"/>
                <a:cs typeface="Replica LL TT Light" panose="020B0404010101010104" pitchFamily="34" charset="0"/>
              </a:defRPr>
            </a:lvl1pPr>
          </a:lstStyle>
          <a:p>
            <a:r>
              <a:rPr lang="en-US"/>
              <a:t>Section Transition Slide</a:t>
            </a:r>
          </a:p>
        </p:txBody>
      </p:sp>
      <p:sp>
        <p:nvSpPr>
          <p:cNvPr id="11" name="Text Placeholder 10">
            <a:extLst>
              <a:ext uri="{FF2B5EF4-FFF2-40B4-BE49-F238E27FC236}">
                <a16:creationId xmlns:a16="http://schemas.microsoft.com/office/drawing/2014/main" id="{553A19DF-B947-7FCA-F1D5-B51E835B6C76}"/>
              </a:ext>
            </a:extLst>
          </p:cNvPr>
          <p:cNvSpPr>
            <a:spLocks noGrp="1"/>
          </p:cNvSpPr>
          <p:nvPr>
            <p:ph type="body" sz="quarter" idx="10" hasCustomPrompt="1"/>
          </p:nvPr>
        </p:nvSpPr>
        <p:spPr>
          <a:xfrm>
            <a:off x="555625" y="4318000"/>
            <a:ext cx="5143500" cy="5842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rgbClr val="FFE5A7"/>
                </a:solidFill>
                <a:latin typeface="IBM Plex Mono" panose="020B0509050203000203" pitchFamily="49"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Subtitle</a:t>
            </a:r>
          </a:p>
        </p:txBody>
      </p:sp>
    </p:spTree>
    <p:extLst>
      <p:ext uri="{BB962C8B-B14F-4D97-AF65-F5344CB8AC3E}">
        <p14:creationId xmlns:p14="http://schemas.microsoft.com/office/powerpoint/2010/main" val="153258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ABDA82-5D56-F8CE-7D5B-FA5C49B8C5F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637203" y="0"/>
            <a:ext cx="8917594" cy="6858000"/>
          </a:xfrm>
          <a:prstGeom prst="rect">
            <a:avLst/>
          </a:prstGeom>
        </p:spPr>
      </p:pic>
      <p:sp>
        <p:nvSpPr>
          <p:cNvPr id="11" name="TextBox 10">
            <a:extLst>
              <a:ext uri="{FF2B5EF4-FFF2-40B4-BE49-F238E27FC236}">
                <a16:creationId xmlns:a16="http://schemas.microsoft.com/office/drawing/2014/main" id="{2F0DAAED-E9D5-C99A-C83A-E90462171818}"/>
              </a:ext>
            </a:extLst>
          </p:cNvPr>
          <p:cNvSpPr txBox="1"/>
          <p:nvPr userDrawn="1"/>
        </p:nvSpPr>
        <p:spPr>
          <a:xfrm>
            <a:off x="3574761" y="1009281"/>
            <a:ext cx="1562100" cy="2246769"/>
          </a:xfrm>
          <a:prstGeom prst="rect">
            <a:avLst/>
          </a:prstGeom>
          <a:noFill/>
        </p:spPr>
        <p:txBody>
          <a:bodyPr wrap="square" rtlCol="0">
            <a:spAutoFit/>
          </a:bodyPr>
          <a:lstStyle/>
          <a:p>
            <a:r>
              <a:rPr lang="en-US" sz="14000">
                <a:solidFill>
                  <a:schemeClr val="bg1"/>
                </a:solidFill>
                <a:latin typeface="Replica-Regular" panose="02000503030000020004" pitchFamily="2" charset="77"/>
              </a:rPr>
              <a:t>“</a:t>
            </a:r>
          </a:p>
        </p:txBody>
      </p:sp>
      <p:sp>
        <p:nvSpPr>
          <p:cNvPr id="13" name="Text Placeholder 12">
            <a:extLst>
              <a:ext uri="{FF2B5EF4-FFF2-40B4-BE49-F238E27FC236}">
                <a16:creationId xmlns:a16="http://schemas.microsoft.com/office/drawing/2014/main" id="{8199420C-A649-DE9F-3589-033491BAF052}"/>
              </a:ext>
            </a:extLst>
          </p:cNvPr>
          <p:cNvSpPr>
            <a:spLocks noGrp="1"/>
          </p:cNvSpPr>
          <p:nvPr>
            <p:ph type="body" sz="quarter" idx="10" hasCustomPrompt="1"/>
          </p:nvPr>
        </p:nvSpPr>
        <p:spPr>
          <a:xfrm>
            <a:off x="4006705" y="1747094"/>
            <a:ext cx="4178589" cy="3792839"/>
          </a:xfrm>
          <a:prstGeom prst="rect">
            <a:avLst/>
          </a:prstGeom>
        </p:spPr>
        <p:txBody>
          <a:bodyPr/>
          <a:lstStyle>
            <a:lvl1pPr marL="0" indent="0" algn="ctr">
              <a:buNone/>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a:t>
            </a:r>
          </a:p>
          <a:p>
            <a:pPr lvl="0"/>
            <a:r>
              <a:rPr lang="en-US"/>
              <a:t>~Name, Title</a:t>
            </a:r>
          </a:p>
        </p:txBody>
      </p:sp>
      <p:pic>
        <p:nvPicPr>
          <p:cNvPr id="8" name="Picture 7">
            <a:extLst>
              <a:ext uri="{FF2B5EF4-FFF2-40B4-BE49-F238E27FC236}">
                <a16:creationId xmlns:a16="http://schemas.microsoft.com/office/drawing/2014/main" id="{B35047B2-1D11-6494-9E63-02029EE51A5C}"/>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5870165" y="6159500"/>
            <a:ext cx="451670" cy="457026"/>
          </a:xfrm>
          <a:prstGeom prst="rect">
            <a:avLst/>
          </a:prstGeom>
        </p:spPr>
      </p:pic>
    </p:spTree>
    <p:extLst>
      <p:ext uri="{BB962C8B-B14F-4D97-AF65-F5344CB8AC3E}">
        <p14:creationId xmlns:p14="http://schemas.microsoft.com/office/powerpoint/2010/main" val="2411291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35047B2-1D11-6494-9E63-02029EE51A5C}"/>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87209"/>
            <a:ext cx="451670" cy="457026"/>
          </a:xfrm>
          <a:prstGeom prst="rect">
            <a:avLst/>
          </a:prstGeom>
        </p:spPr>
      </p:pic>
      <p:pic>
        <p:nvPicPr>
          <p:cNvPr id="5" name="Picture 4">
            <a:extLst>
              <a:ext uri="{FF2B5EF4-FFF2-40B4-BE49-F238E27FC236}">
                <a16:creationId xmlns:a16="http://schemas.microsoft.com/office/drawing/2014/main" id="{3FC84D3E-3800-A54F-7CBF-9B94A5FE7007}"/>
              </a:ext>
            </a:extLst>
          </p:cNvPr>
          <p:cNvPicPr>
            <a:picLocks noChangeAspect="1"/>
          </p:cNvPicPr>
          <p:nvPr userDrawn="1"/>
        </p:nvPicPr>
        <p:blipFill>
          <a:blip r:embed="rId3"/>
          <a:stretch>
            <a:fillRect/>
          </a:stretch>
        </p:blipFill>
        <p:spPr>
          <a:xfrm rot="5400000">
            <a:off x="3791435" y="-1884578"/>
            <a:ext cx="4157461" cy="11167486"/>
          </a:xfrm>
          <a:prstGeom prst="rect">
            <a:avLst/>
          </a:prstGeom>
        </p:spPr>
      </p:pic>
      <p:sp>
        <p:nvSpPr>
          <p:cNvPr id="3" name="Title 1">
            <a:extLst>
              <a:ext uri="{FF2B5EF4-FFF2-40B4-BE49-F238E27FC236}">
                <a16:creationId xmlns:a16="http://schemas.microsoft.com/office/drawing/2014/main" id="{2B4A49A5-6399-E79E-B29A-829B0C7F04C0}"/>
              </a:ext>
            </a:extLst>
          </p:cNvPr>
          <p:cNvSpPr>
            <a:spLocks noGrp="1"/>
          </p:cNvSpPr>
          <p:nvPr>
            <p:ph type="title" hasCustomPrompt="1"/>
          </p:nvPr>
        </p:nvSpPr>
        <p:spPr>
          <a:xfrm>
            <a:off x="320484" y="747060"/>
            <a:ext cx="11551024" cy="712694"/>
          </a:xfrm>
          <a:prstGeom prst="rect">
            <a:avLst/>
          </a:prstGeom>
        </p:spPr>
        <p:txBody>
          <a:bodyPr anchor="ctr"/>
          <a:lstStyle>
            <a:lvl1pPr algn="l">
              <a:defRPr sz="3200"/>
            </a:lvl1pPr>
          </a:lstStyle>
          <a:p>
            <a:r>
              <a:rPr lang="en-US"/>
              <a:t>Stat Slide </a:t>
            </a:r>
          </a:p>
        </p:txBody>
      </p:sp>
      <p:sp>
        <p:nvSpPr>
          <p:cNvPr id="4" name="Text Placeholder 18">
            <a:extLst>
              <a:ext uri="{FF2B5EF4-FFF2-40B4-BE49-F238E27FC236}">
                <a16:creationId xmlns:a16="http://schemas.microsoft.com/office/drawing/2014/main" id="{060C4E71-C266-A914-236B-71793E907136}"/>
              </a:ext>
            </a:extLst>
          </p:cNvPr>
          <p:cNvSpPr>
            <a:spLocks noGrp="1"/>
          </p:cNvSpPr>
          <p:nvPr>
            <p:ph type="body" sz="quarter" idx="12" hasCustomPrompt="1"/>
          </p:nvPr>
        </p:nvSpPr>
        <p:spPr>
          <a:xfrm>
            <a:off x="320484" y="159588"/>
            <a:ext cx="11550650" cy="444500"/>
          </a:xfrm>
          <a:prstGeom prst="rect">
            <a:avLst/>
          </a:prstGeom>
        </p:spPr>
        <p:txBody>
          <a:bodyPr anchor="ctr"/>
          <a:lstStyle>
            <a:lvl1pPr marL="0" indent="0">
              <a:buNone/>
              <a:defRPr sz="1800">
                <a:solidFill>
                  <a:srgbClr val="FFE5A7"/>
                </a:solidFill>
                <a:latin typeface="IBM Plex Mono" panose="020B0509050203000203" pitchFamily="49" charset="77"/>
              </a:defRPr>
            </a:lvl1pPr>
          </a:lstStyle>
          <a:p>
            <a:pPr lvl="0"/>
            <a:r>
              <a:rPr lang="en-US"/>
              <a:t>EYEBROW HEADER | DELETE IF NOT NEEDED</a:t>
            </a:r>
          </a:p>
        </p:txBody>
      </p:sp>
      <p:sp>
        <p:nvSpPr>
          <p:cNvPr id="12" name="Text Placeholder 11">
            <a:extLst>
              <a:ext uri="{FF2B5EF4-FFF2-40B4-BE49-F238E27FC236}">
                <a16:creationId xmlns:a16="http://schemas.microsoft.com/office/drawing/2014/main" id="{147DC755-BAB8-0C55-1795-A862D90EDF2D}"/>
              </a:ext>
            </a:extLst>
          </p:cNvPr>
          <p:cNvSpPr>
            <a:spLocks noGrp="1"/>
          </p:cNvSpPr>
          <p:nvPr>
            <p:ph type="body" sz="quarter" idx="13" hasCustomPrompt="1"/>
          </p:nvPr>
        </p:nvSpPr>
        <p:spPr>
          <a:xfrm>
            <a:off x="637309" y="2598407"/>
            <a:ext cx="2930753" cy="1100758"/>
          </a:xfrm>
          <a:prstGeom prst="rect">
            <a:avLst/>
          </a:prstGeom>
        </p:spPr>
        <p:txBody>
          <a:bodyPr/>
          <a:lstStyle>
            <a:lvl1pPr marL="0" indent="0" algn="ctr">
              <a:buNone/>
              <a:defRPr sz="8400">
                <a:latin typeface="Replica-Regular" panose="02000503030000020004" pitchFamily="2" charset="77"/>
              </a:defRPr>
            </a:lvl1pPr>
            <a:lvl2pPr algn="ctr">
              <a:defRPr>
                <a:latin typeface="Replica-Regular" panose="02000503030000020004" pitchFamily="2" charset="77"/>
              </a:defRPr>
            </a:lvl2pPr>
            <a:lvl3pPr algn="ctr">
              <a:defRPr>
                <a:latin typeface="Replica-Regular" panose="02000503030000020004" pitchFamily="2" charset="77"/>
              </a:defRPr>
            </a:lvl3pPr>
            <a:lvl4pPr algn="ctr">
              <a:defRPr>
                <a:latin typeface="Replica-Regular" panose="02000503030000020004" pitchFamily="2" charset="77"/>
              </a:defRPr>
            </a:lvl4pPr>
            <a:lvl5pPr algn="ctr">
              <a:defRPr>
                <a:latin typeface="Replica-Regular" panose="02000503030000020004" pitchFamily="2" charset="77"/>
              </a:defRPr>
            </a:lvl5pPr>
          </a:lstStyle>
          <a:p>
            <a:pPr lvl="0"/>
            <a:r>
              <a:rPr lang="en-US"/>
              <a:t>101</a:t>
            </a:r>
          </a:p>
        </p:txBody>
      </p:sp>
      <p:sp>
        <p:nvSpPr>
          <p:cNvPr id="14" name="Text Placeholder 11">
            <a:extLst>
              <a:ext uri="{FF2B5EF4-FFF2-40B4-BE49-F238E27FC236}">
                <a16:creationId xmlns:a16="http://schemas.microsoft.com/office/drawing/2014/main" id="{544E619B-51B9-2A4D-0990-5702F2361C89}"/>
              </a:ext>
            </a:extLst>
          </p:cNvPr>
          <p:cNvSpPr>
            <a:spLocks noGrp="1"/>
          </p:cNvSpPr>
          <p:nvPr>
            <p:ph type="body" sz="quarter" idx="14" hasCustomPrompt="1"/>
          </p:nvPr>
        </p:nvSpPr>
        <p:spPr>
          <a:xfrm>
            <a:off x="4630432" y="2598407"/>
            <a:ext cx="2930753" cy="1100758"/>
          </a:xfrm>
          <a:prstGeom prst="rect">
            <a:avLst/>
          </a:prstGeom>
        </p:spPr>
        <p:txBody>
          <a:bodyPr/>
          <a:lstStyle>
            <a:lvl1pPr marL="0" indent="0" algn="ctr">
              <a:buNone/>
              <a:defRPr sz="8400">
                <a:latin typeface="Replica-Regular" panose="02000503030000020004" pitchFamily="2" charset="77"/>
              </a:defRPr>
            </a:lvl1pPr>
            <a:lvl2pPr algn="ctr">
              <a:defRPr>
                <a:latin typeface="Replica-Regular" panose="02000503030000020004" pitchFamily="2" charset="77"/>
              </a:defRPr>
            </a:lvl2pPr>
            <a:lvl3pPr algn="ctr">
              <a:defRPr>
                <a:latin typeface="Replica-Regular" panose="02000503030000020004" pitchFamily="2" charset="77"/>
              </a:defRPr>
            </a:lvl3pPr>
            <a:lvl4pPr algn="ctr">
              <a:defRPr>
                <a:latin typeface="Replica-Regular" panose="02000503030000020004" pitchFamily="2" charset="77"/>
              </a:defRPr>
            </a:lvl4pPr>
            <a:lvl5pPr algn="ctr">
              <a:defRPr>
                <a:latin typeface="Replica-Regular" panose="02000503030000020004" pitchFamily="2" charset="77"/>
              </a:defRPr>
            </a:lvl5pPr>
          </a:lstStyle>
          <a:p>
            <a:pPr lvl="0"/>
            <a:r>
              <a:rPr lang="en-US"/>
              <a:t>78.4</a:t>
            </a:r>
          </a:p>
        </p:txBody>
      </p:sp>
      <p:sp>
        <p:nvSpPr>
          <p:cNvPr id="15" name="Text Placeholder 11">
            <a:extLst>
              <a:ext uri="{FF2B5EF4-FFF2-40B4-BE49-F238E27FC236}">
                <a16:creationId xmlns:a16="http://schemas.microsoft.com/office/drawing/2014/main" id="{C95F10A7-487B-709E-7CDC-B8B1DD45F4AF}"/>
              </a:ext>
            </a:extLst>
          </p:cNvPr>
          <p:cNvSpPr>
            <a:spLocks noGrp="1"/>
          </p:cNvSpPr>
          <p:nvPr>
            <p:ph type="body" sz="quarter" idx="15" hasCustomPrompt="1"/>
          </p:nvPr>
        </p:nvSpPr>
        <p:spPr>
          <a:xfrm>
            <a:off x="8623555" y="2598407"/>
            <a:ext cx="2930753" cy="1100758"/>
          </a:xfrm>
          <a:prstGeom prst="rect">
            <a:avLst/>
          </a:prstGeom>
        </p:spPr>
        <p:txBody>
          <a:bodyPr/>
          <a:lstStyle>
            <a:lvl1pPr marL="0" indent="0" algn="ctr">
              <a:buNone/>
              <a:defRPr sz="8400">
                <a:latin typeface="Replica-Regular" panose="02000503030000020004" pitchFamily="2" charset="77"/>
              </a:defRPr>
            </a:lvl1pPr>
            <a:lvl2pPr algn="ctr">
              <a:defRPr>
                <a:latin typeface="Replica-Regular" panose="02000503030000020004" pitchFamily="2" charset="77"/>
              </a:defRPr>
            </a:lvl2pPr>
            <a:lvl3pPr algn="ctr">
              <a:defRPr>
                <a:latin typeface="Replica-Regular" panose="02000503030000020004" pitchFamily="2" charset="77"/>
              </a:defRPr>
            </a:lvl3pPr>
            <a:lvl4pPr algn="ctr">
              <a:defRPr>
                <a:latin typeface="Replica-Regular" panose="02000503030000020004" pitchFamily="2" charset="77"/>
              </a:defRPr>
            </a:lvl4pPr>
            <a:lvl5pPr algn="ctr">
              <a:defRPr>
                <a:latin typeface="Replica-Regular" panose="02000503030000020004" pitchFamily="2" charset="77"/>
              </a:defRPr>
            </a:lvl5pPr>
          </a:lstStyle>
          <a:p>
            <a:pPr lvl="0"/>
            <a:r>
              <a:rPr lang="en-US"/>
              <a:t>99%</a:t>
            </a:r>
          </a:p>
        </p:txBody>
      </p:sp>
      <p:sp>
        <p:nvSpPr>
          <p:cNvPr id="16" name="Text Placeholder 18">
            <a:extLst>
              <a:ext uri="{FF2B5EF4-FFF2-40B4-BE49-F238E27FC236}">
                <a16:creationId xmlns:a16="http://schemas.microsoft.com/office/drawing/2014/main" id="{430852D1-4FD0-E8F4-DF90-B49DF58B1876}"/>
              </a:ext>
            </a:extLst>
          </p:cNvPr>
          <p:cNvSpPr>
            <a:spLocks noGrp="1"/>
          </p:cNvSpPr>
          <p:nvPr>
            <p:ph type="body" sz="quarter" idx="16" hasCustomPrompt="1"/>
          </p:nvPr>
        </p:nvSpPr>
        <p:spPr>
          <a:xfrm>
            <a:off x="641350" y="4010271"/>
            <a:ext cx="2926712" cy="444500"/>
          </a:xfrm>
          <a:prstGeom prst="rect">
            <a:avLst/>
          </a:prstGeom>
        </p:spPr>
        <p:txBody>
          <a:bodyPr anchor="ctr"/>
          <a:lstStyle>
            <a:lvl1pPr marL="0" indent="0" algn="ctr">
              <a:buNone/>
              <a:defRPr sz="1800">
                <a:solidFill>
                  <a:srgbClr val="FFE5A7"/>
                </a:solidFill>
                <a:latin typeface="IBM Plex Mono" panose="020B0509050203000203" pitchFamily="49" charset="77"/>
              </a:defRPr>
            </a:lvl1pPr>
          </a:lstStyle>
          <a:p>
            <a:pPr lvl="0"/>
            <a:r>
              <a:rPr lang="en-US"/>
              <a:t>Description of stat</a:t>
            </a:r>
          </a:p>
        </p:txBody>
      </p:sp>
      <p:sp>
        <p:nvSpPr>
          <p:cNvPr id="17" name="Text Placeholder 18">
            <a:extLst>
              <a:ext uri="{FF2B5EF4-FFF2-40B4-BE49-F238E27FC236}">
                <a16:creationId xmlns:a16="http://schemas.microsoft.com/office/drawing/2014/main" id="{2F7F73F3-93AD-D6D5-C989-E4A965C2CC69}"/>
              </a:ext>
            </a:extLst>
          </p:cNvPr>
          <p:cNvSpPr>
            <a:spLocks noGrp="1"/>
          </p:cNvSpPr>
          <p:nvPr>
            <p:ph type="body" sz="quarter" idx="17" hasCustomPrompt="1"/>
          </p:nvPr>
        </p:nvSpPr>
        <p:spPr>
          <a:xfrm>
            <a:off x="4630432" y="4010271"/>
            <a:ext cx="2926712" cy="444500"/>
          </a:xfrm>
          <a:prstGeom prst="rect">
            <a:avLst/>
          </a:prstGeom>
        </p:spPr>
        <p:txBody>
          <a:bodyPr anchor="ctr"/>
          <a:lstStyle>
            <a:lvl1pPr marL="0" indent="0" algn="ctr">
              <a:buNone/>
              <a:defRPr sz="1800">
                <a:solidFill>
                  <a:srgbClr val="FFE5A7"/>
                </a:solidFill>
                <a:latin typeface="IBM Plex Mono" panose="020B0509050203000203" pitchFamily="49" charset="77"/>
              </a:defRPr>
            </a:lvl1pPr>
          </a:lstStyle>
          <a:p>
            <a:pPr lvl="0"/>
            <a:r>
              <a:rPr lang="en-US"/>
              <a:t>Description of stat</a:t>
            </a:r>
          </a:p>
        </p:txBody>
      </p:sp>
      <p:sp>
        <p:nvSpPr>
          <p:cNvPr id="18" name="Text Placeholder 18">
            <a:extLst>
              <a:ext uri="{FF2B5EF4-FFF2-40B4-BE49-F238E27FC236}">
                <a16:creationId xmlns:a16="http://schemas.microsoft.com/office/drawing/2014/main" id="{A6E7B048-9B58-714C-F3A2-C1246AFC95E5}"/>
              </a:ext>
            </a:extLst>
          </p:cNvPr>
          <p:cNvSpPr>
            <a:spLocks noGrp="1"/>
          </p:cNvSpPr>
          <p:nvPr>
            <p:ph type="body" sz="quarter" idx="18" hasCustomPrompt="1"/>
          </p:nvPr>
        </p:nvSpPr>
        <p:spPr>
          <a:xfrm>
            <a:off x="8619514" y="4010271"/>
            <a:ext cx="2926712" cy="444500"/>
          </a:xfrm>
          <a:prstGeom prst="rect">
            <a:avLst/>
          </a:prstGeom>
        </p:spPr>
        <p:txBody>
          <a:bodyPr anchor="ctr"/>
          <a:lstStyle>
            <a:lvl1pPr marL="0" indent="0" algn="ctr">
              <a:buNone/>
              <a:defRPr sz="1800">
                <a:solidFill>
                  <a:srgbClr val="FFE5A7"/>
                </a:solidFill>
                <a:latin typeface="IBM Plex Mono" panose="020B0509050203000203" pitchFamily="49" charset="77"/>
              </a:defRPr>
            </a:lvl1pPr>
          </a:lstStyle>
          <a:p>
            <a:pPr lvl="0"/>
            <a:r>
              <a:rPr lang="en-US"/>
              <a:t>Description of stat</a:t>
            </a:r>
          </a:p>
        </p:txBody>
      </p:sp>
    </p:spTree>
    <p:extLst>
      <p:ext uri="{BB962C8B-B14F-4D97-AF65-F5344CB8AC3E}">
        <p14:creationId xmlns:p14="http://schemas.microsoft.com/office/powerpoint/2010/main" val="2718166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35047B2-1D11-6494-9E63-02029EE51A5C}"/>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87209"/>
            <a:ext cx="451670" cy="457026"/>
          </a:xfrm>
          <a:prstGeom prst="rect">
            <a:avLst/>
          </a:prstGeom>
        </p:spPr>
      </p:pic>
      <p:sp>
        <p:nvSpPr>
          <p:cNvPr id="3" name="Title 1">
            <a:extLst>
              <a:ext uri="{FF2B5EF4-FFF2-40B4-BE49-F238E27FC236}">
                <a16:creationId xmlns:a16="http://schemas.microsoft.com/office/drawing/2014/main" id="{2B4A49A5-6399-E79E-B29A-829B0C7F04C0}"/>
              </a:ext>
            </a:extLst>
          </p:cNvPr>
          <p:cNvSpPr>
            <a:spLocks noGrp="1"/>
          </p:cNvSpPr>
          <p:nvPr>
            <p:ph type="title" hasCustomPrompt="1"/>
          </p:nvPr>
        </p:nvSpPr>
        <p:spPr>
          <a:xfrm>
            <a:off x="318276" y="329714"/>
            <a:ext cx="11551024" cy="712694"/>
          </a:xfrm>
          <a:prstGeom prst="rect">
            <a:avLst/>
          </a:prstGeom>
        </p:spPr>
        <p:txBody>
          <a:bodyPr anchor="ctr"/>
          <a:lstStyle>
            <a:lvl1pPr algn="l">
              <a:defRPr sz="3200">
                <a:latin typeface="Replica LL TT Light" panose="020B0404010101010104" pitchFamily="34" charset="0"/>
                <a:cs typeface="Replica LL TT Light" panose="020B0404010101010104" pitchFamily="34" charset="0"/>
              </a:defRPr>
            </a:lvl1pPr>
          </a:lstStyle>
          <a:p>
            <a:r>
              <a:rPr lang="en-US" dirty="0"/>
              <a:t>Chart Slide </a:t>
            </a:r>
          </a:p>
        </p:txBody>
      </p:sp>
      <p:sp>
        <p:nvSpPr>
          <p:cNvPr id="16" name="Text Placeholder 18">
            <a:extLst>
              <a:ext uri="{FF2B5EF4-FFF2-40B4-BE49-F238E27FC236}">
                <a16:creationId xmlns:a16="http://schemas.microsoft.com/office/drawing/2014/main" id="{430852D1-4FD0-E8F4-DF90-B49DF58B1876}"/>
              </a:ext>
            </a:extLst>
          </p:cNvPr>
          <p:cNvSpPr>
            <a:spLocks noGrp="1"/>
          </p:cNvSpPr>
          <p:nvPr>
            <p:ph type="body" sz="quarter" idx="16" hasCustomPrompt="1"/>
          </p:nvPr>
        </p:nvSpPr>
        <p:spPr>
          <a:xfrm>
            <a:off x="318275" y="1457010"/>
            <a:ext cx="11551023" cy="603437"/>
          </a:xfrm>
          <a:prstGeom prst="rect">
            <a:avLst/>
          </a:prstGeom>
        </p:spPr>
        <p:txBody>
          <a:bodyPr anchor="ctr"/>
          <a:lstStyle>
            <a:lvl1pPr marL="0" indent="0" algn="l">
              <a:buNone/>
              <a:defRPr sz="1800">
                <a:solidFill>
                  <a:srgbClr val="FFE5A7"/>
                </a:solidFill>
                <a:latin typeface="IBM Plex Mono" panose="020B0509050203000203" pitchFamily="49" charset="77"/>
              </a:defRPr>
            </a:lvl1pPr>
          </a:lstStyle>
          <a:p>
            <a:pPr lvl="0"/>
            <a:r>
              <a:rPr lang="en-US" dirty="0"/>
              <a:t>Main copy</a:t>
            </a:r>
          </a:p>
        </p:txBody>
      </p:sp>
    </p:spTree>
    <p:extLst>
      <p:ext uri="{BB962C8B-B14F-4D97-AF65-F5344CB8AC3E}">
        <p14:creationId xmlns:p14="http://schemas.microsoft.com/office/powerpoint/2010/main" val="1990759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Slide Left Align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7857" y="2361045"/>
            <a:ext cx="7445943" cy="1726165"/>
          </a:xfrm>
        </p:spPr>
        <p:txBody>
          <a:bodyPr anchor="ctr">
            <a:noAutofit/>
          </a:bodyPr>
          <a:lstStyle>
            <a:lvl1pPr algn="l">
              <a:lnSpc>
                <a:spcPct val="80000"/>
              </a:lnSpc>
              <a:defRPr sz="7200" b="0" i="0">
                <a:latin typeface="Replica LL" panose="020B0504010101010104" pitchFamily="34" charset="77"/>
                <a:cs typeface="Replica LL" panose="020B0504010101010104" pitchFamily="34" charset="77"/>
              </a:defRPr>
            </a:lvl1pPr>
          </a:lstStyle>
          <a:p>
            <a:r>
              <a:rPr lang="en-US" dirty="0"/>
              <a:t>Click to edit Master title style</a:t>
            </a:r>
          </a:p>
        </p:txBody>
      </p:sp>
      <p:sp>
        <p:nvSpPr>
          <p:cNvPr id="3" name="Subtitle 2"/>
          <p:cNvSpPr>
            <a:spLocks noGrp="1"/>
          </p:cNvSpPr>
          <p:nvPr>
            <p:ph type="subTitle" idx="1"/>
          </p:nvPr>
        </p:nvSpPr>
        <p:spPr>
          <a:xfrm>
            <a:off x="3907856" y="4333324"/>
            <a:ext cx="6760143" cy="441680"/>
          </a:xfrm>
        </p:spPr>
        <p:txBody>
          <a:bodyPr/>
          <a:lstStyle>
            <a:lvl1pPr marL="0" indent="0" algn="l">
              <a:buNone/>
              <a:defRPr sz="2400" b="0" i="0">
                <a:solidFill>
                  <a:srgbClr val="9E9E9E"/>
                </a:solidFill>
                <a:latin typeface="IBM Plex Sans Light" panose="020B04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0" name="Straight Connector 9">
            <a:extLst>
              <a:ext uri="{FF2B5EF4-FFF2-40B4-BE49-F238E27FC236}">
                <a16:creationId xmlns:a16="http://schemas.microsoft.com/office/drawing/2014/main" id="{353B791E-ED38-C139-EC12-6B76C1AC63E6}"/>
              </a:ext>
            </a:extLst>
          </p:cNvPr>
          <p:cNvCxnSpPr>
            <a:cxnSpLocks/>
          </p:cNvCxnSpPr>
          <p:nvPr userDrawn="1"/>
        </p:nvCxnSpPr>
        <p:spPr>
          <a:xfrm>
            <a:off x="3907856" y="6376227"/>
            <a:ext cx="7445944"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80BCDD9-D3DF-3EBA-51EE-DD568001E7A5}"/>
              </a:ext>
            </a:extLst>
          </p:cNvPr>
          <p:cNvSpPr txBox="1"/>
          <p:nvPr userDrawn="1"/>
        </p:nvSpPr>
        <p:spPr>
          <a:xfrm>
            <a:off x="3819208"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pic>
        <p:nvPicPr>
          <p:cNvPr id="8" name="Picture 7">
            <a:extLst>
              <a:ext uri="{FF2B5EF4-FFF2-40B4-BE49-F238E27FC236}">
                <a16:creationId xmlns:a16="http://schemas.microsoft.com/office/drawing/2014/main" id="{71D3925D-F3A5-F856-E0E0-39FC06EF72B6}"/>
              </a:ext>
            </a:extLst>
          </p:cNvPr>
          <p:cNvPicPr>
            <a:picLocks noChangeAspect="1"/>
          </p:cNvPicPr>
          <p:nvPr userDrawn="1"/>
        </p:nvPicPr>
        <p:blipFill>
          <a:blip r:embed="rId3"/>
          <a:stretch>
            <a:fillRect/>
          </a:stretch>
        </p:blipFill>
        <p:spPr>
          <a:xfrm>
            <a:off x="876755" y="2702292"/>
            <a:ext cx="1453415" cy="1453415"/>
          </a:xfrm>
          <a:prstGeom prst="rect">
            <a:avLst/>
          </a:prstGeom>
        </p:spPr>
      </p:pic>
    </p:spTree>
    <p:extLst>
      <p:ext uri="{BB962C8B-B14F-4D97-AF65-F5344CB8AC3E}">
        <p14:creationId xmlns:p14="http://schemas.microsoft.com/office/powerpoint/2010/main" val="4067274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Slide Cente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963987"/>
            <a:ext cx="10515600" cy="1726165"/>
          </a:xfrm>
        </p:spPr>
        <p:txBody>
          <a:bodyPr anchor="ctr">
            <a:noAutofit/>
          </a:bodyPr>
          <a:lstStyle>
            <a:lvl1pPr algn="ctr">
              <a:lnSpc>
                <a:spcPct val="80000"/>
              </a:lnSpc>
              <a:defRPr sz="7200" b="0" i="0">
                <a:latin typeface="Replica LL" panose="020B0504010101010104" pitchFamily="34" charset="77"/>
                <a:cs typeface="Replica LL" panose="020B0504010101010104" pitchFamily="34" charset="77"/>
              </a:defRPr>
            </a:lvl1pPr>
          </a:lstStyle>
          <a:p>
            <a:r>
              <a:rPr lang="en-US" dirty="0"/>
              <a:t>Click to edit Master title style</a:t>
            </a:r>
          </a:p>
        </p:txBody>
      </p:sp>
      <p:sp>
        <p:nvSpPr>
          <p:cNvPr id="3" name="Subtitle 2"/>
          <p:cNvSpPr>
            <a:spLocks noGrp="1"/>
          </p:cNvSpPr>
          <p:nvPr>
            <p:ph type="subTitle" idx="1"/>
          </p:nvPr>
        </p:nvSpPr>
        <p:spPr>
          <a:xfrm>
            <a:off x="1524000" y="4862714"/>
            <a:ext cx="9144000" cy="441680"/>
          </a:xfrm>
        </p:spPr>
        <p:txBody>
          <a:bodyPr/>
          <a:lstStyle>
            <a:lvl1pPr marL="0" indent="0" algn="ctr">
              <a:buNone/>
              <a:defRPr sz="2400" b="0" i="0">
                <a:solidFill>
                  <a:srgbClr val="9E9E9E"/>
                </a:solidFill>
                <a:latin typeface="IBM Plex Sans Light" panose="020B04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0" name="Straight Connector 9">
            <a:extLst>
              <a:ext uri="{FF2B5EF4-FFF2-40B4-BE49-F238E27FC236}">
                <a16:creationId xmlns:a16="http://schemas.microsoft.com/office/drawing/2014/main" id="{353B791E-ED38-C139-EC12-6B76C1AC63E6}"/>
              </a:ext>
            </a:extLst>
          </p:cNvPr>
          <p:cNvCxnSpPr>
            <a:cxnSpLocks/>
          </p:cNvCxnSpPr>
          <p:nvPr userDrawn="1"/>
        </p:nvCxnSpPr>
        <p:spPr>
          <a:xfrm>
            <a:off x="838200" y="6376227"/>
            <a:ext cx="10515600"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80BCDD9-D3DF-3EBA-51EE-DD568001E7A5}"/>
              </a:ext>
            </a:extLst>
          </p:cNvPr>
          <p:cNvSpPr txBox="1"/>
          <p:nvPr userDrawn="1"/>
        </p:nvSpPr>
        <p:spPr>
          <a:xfrm>
            <a:off x="748749"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pic>
        <p:nvPicPr>
          <p:cNvPr id="5" name="Picture 4">
            <a:extLst>
              <a:ext uri="{FF2B5EF4-FFF2-40B4-BE49-F238E27FC236}">
                <a16:creationId xmlns:a16="http://schemas.microsoft.com/office/drawing/2014/main" id="{37D605FB-C9B9-9430-8C51-AFC267D44300}"/>
              </a:ext>
            </a:extLst>
          </p:cNvPr>
          <p:cNvPicPr>
            <a:picLocks noChangeAspect="1"/>
          </p:cNvPicPr>
          <p:nvPr userDrawn="1"/>
        </p:nvPicPr>
        <p:blipFill>
          <a:blip r:embed="rId3"/>
          <a:stretch>
            <a:fillRect/>
          </a:stretch>
        </p:blipFill>
        <p:spPr>
          <a:xfrm>
            <a:off x="5369292" y="578051"/>
            <a:ext cx="1453415" cy="1453415"/>
          </a:xfrm>
          <a:prstGeom prst="rect">
            <a:avLst/>
          </a:prstGeom>
        </p:spPr>
      </p:pic>
    </p:spTree>
    <p:extLst>
      <p:ext uri="{BB962C8B-B14F-4D97-AF65-F5344CB8AC3E}">
        <p14:creationId xmlns:p14="http://schemas.microsoft.com/office/powerpoint/2010/main" val="3191898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alpha val="95294"/>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34837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bg1"/>
          </a:solidFill>
          <a:latin typeface="Replica-Regular" panose="02000503030000020004"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95000"/>
            </a:schemeClr>
          </a:solidFill>
          <a:latin typeface=""/>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95000"/>
            </a:schemeClr>
          </a:solidFill>
          <a:latin typeface=""/>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95000"/>
            </a:schemeClr>
          </a:solidFill>
          <a:latin typeface=""/>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95000"/>
            </a:schemeClr>
          </a:solidFill>
          <a:latin typeface=""/>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95000"/>
            </a:schemeClr>
          </a:solidFill>
          <a:latin typeface=""/>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F0F0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40127326"/>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xStyles>
    <p:titleStyle>
      <a:lvl1pPr algn="l" defTabSz="914400" rtl="0" eaLnBrk="1" latinLnBrk="0" hangingPunct="1">
        <a:lnSpc>
          <a:spcPct val="90000"/>
        </a:lnSpc>
        <a:spcBef>
          <a:spcPct val="0"/>
        </a:spcBef>
        <a:buNone/>
        <a:defRPr sz="4400" kern="1200">
          <a:solidFill>
            <a:schemeClr val="tx1"/>
          </a:solidFill>
          <a:latin typeface="Replica LL" panose="020B0504010101010104" pitchFamily="34" charset="77"/>
          <a:ea typeface="+mj-ea"/>
          <a:cs typeface="Replica LL" panose="020B0504010101010104"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IBM Plex Sans Light" panose="020B040305020300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BM Plex Sans Light" panose="020B040305020300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BM Plex Sans Light" panose="020B040305020300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BM Plex Sans Light" panose="020B040305020300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BM Plex Sans Light" panose="020B040305020300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6DA6ED3-9168-5451-3025-EA9FEF22123C}"/>
              </a:ext>
            </a:extLst>
          </p:cNvPr>
          <p:cNvSpPr txBox="1"/>
          <p:nvPr/>
        </p:nvSpPr>
        <p:spPr>
          <a:xfrm>
            <a:off x="3912875" y="4312920"/>
            <a:ext cx="4366260" cy="1384995"/>
          </a:xfrm>
          <a:prstGeom prst="rect">
            <a:avLst/>
          </a:prstGeom>
          <a:noFill/>
        </p:spPr>
        <p:txBody>
          <a:bodyPr wrap="none" rtlCol="0">
            <a:spAutoFit/>
          </a:bodyPr>
          <a:lstStyle/>
          <a:p>
            <a:pPr algn="ctr"/>
            <a:r>
              <a:rPr lang="en-US" sz="2800" b="1" dirty="0">
                <a:solidFill>
                  <a:schemeClr val="bg1"/>
                </a:solidFill>
                <a:latin typeface="Replica LL TT Light" panose="020B0404010101010104" pitchFamily="34" charset="0"/>
                <a:cs typeface="Replica LL TT Light" panose="020B0404010101010104" pitchFamily="34" charset="0"/>
              </a:rPr>
              <a:t>Perscient</a:t>
            </a:r>
          </a:p>
          <a:p>
            <a:pPr algn="ctr"/>
            <a:r>
              <a:rPr lang="en-US" sz="2800" dirty="0">
                <a:solidFill>
                  <a:schemeClr val="bg1"/>
                </a:solidFill>
                <a:latin typeface="Replica LL TT Light" panose="020B0404010101010104" pitchFamily="34" charset="0"/>
                <a:cs typeface="Replica LL TT Light" panose="020B0404010101010104" pitchFamily="34" charset="0"/>
              </a:rPr>
              <a:t>Perscient AI Pulse Chartbook</a:t>
            </a:r>
          </a:p>
          <a:p>
            <a:pPr algn="ctr"/>
            <a:r>
              <a:rPr lang="en-US" sz="2800" dirty="0">
                <a:solidFill>
                  <a:schemeClr val="bg1"/>
                </a:solidFill>
                <a:latin typeface="Replica LL TT Light" panose="020B0404010101010104" pitchFamily="34" charset="0"/>
                <a:cs typeface="Replica LL TT Light" panose="020B0404010101010104" pitchFamily="34" charset="0"/>
              </a:rPr>
              <a:t>August 4, 2026</a:t>
            </a:r>
          </a:p>
        </p:txBody>
      </p:sp>
    </p:spTree>
    <p:extLst>
      <p:ext uri="{BB962C8B-B14F-4D97-AF65-F5344CB8AC3E}">
        <p14:creationId xmlns:p14="http://schemas.microsoft.com/office/powerpoint/2010/main" val="2385307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Classic disillusionment framings remain dormant despite the skepticism surge.</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DISILLUSIONMENT AND ROI SIGNATURES</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-17.9</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Hype-to-disappointment signature — subdued</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57%</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Enterprise AI leaders whose ROI trails investment</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Flat</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Dot-com fiber analogy signature — week-over-week</a:t>
            </a:r>
          </a:p>
        </p:txBody>
      </p:sp>
      <p:sp>
        <p:nvSpPr>
          <p:cNvPr id="33" name="Body 33"/>
          <p:cNvSpPr txBox="1"/>
          <p:nvPr/>
        </p:nvSpPr>
        <p:spPr>
          <a:xfrm>
            <a:off x="318275" y="2800000"/>
            <a:ext cx="11551023" cy="5400000"/>
          </a:xfrm>
          <a:prstGeom prst="rect">
            <a:avLst/>
          </a:prstGeom>
          <a:noFill/>
        </p:spPr>
        <p:txBody>
          <a:bodyPr wrap="square" lIns="0" tIns="0" rIns="0" bIns="0"/>
          <a:lstStyle/>
          <a:p>
            <a:pPr marL="0" indent="0">
              <a:spcAft>
                <a:spcPts val="2200"/>
              </a:spcAft>
              <a:buNone/>
            </a:pPr>
            <a:r>
              <a:rPr lang="en-US" sz="1700" b="1" dirty="0">
                <a:solidFill>
                  <a:srgbClr val="FFFFFF"/>
                </a:solidFill>
                <a:latin typeface="IBM Plex Sans" panose="020B0503050203000203" pitchFamily="34" charset="77"/>
                <a:cs typeface="IBM Plex Sans" panose="020B0503050203000203" pitchFamily="34" charset="77"/>
              </a:rPr>
              <a:t>This is not a disillusionment cycle in the classic sense.</a:t>
            </a:r>
            <a:r>
              <a:rPr lang="en-US" sz="1700" dirty="0">
                <a:solidFill>
                  <a:srgbClr val="FFFFFF"/>
                </a:solidFill>
                <a:latin typeface="IBM Plex Sans" panose="020B0503050203000203" pitchFamily="34" charset="77"/>
                <a:cs typeface="IBM Plex Sans" panose="020B0503050203000203" pitchFamily="34" charset="77"/>
              </a:rPr>
              <a:t> The hype-to-disappointment signature sits at -17.9, the dot-com analogy is flat, and the productivity-gains-missing signature held steady. A survey of 639 senior enterprise AI leaders found 57% still failing to outpace investment, even as 93% reported improved production capabilities.</a:t>
            </a:r>
          </a:p>
          <a:p>
            <a:pPr marL="0" indent="0">
              <a:spcAft>
                <a:spcPts val="2200"/>
              </a:spcAft>
              <a:buNone/>
            </a:pPr>
            <a:r>
              <a:rPr lang="en-US" sz="1700" dirty="0">
                <a:solidFill>
                  <a:srgbClr val="FFFFFF"/>
                </a:solidFill>
                <a:latin typeface="IBM Plex Sans" panose="020B0503050203000203" pitchFamily="34" charset="77"/>
                <a:cs typeface="IBM Plex Sans" panose="020B0503050203000203" pitchFamily="34" charset="77"/>
              </a:rPr>
              <a:t>The Federal Reserve's July 17 note cautions that the absence of an aggregate productivity signal in 2026 would not invalidate future impacts, since measured gains from general-purpose technologies historically lag investment by years. </a:t>
            </a:r>
            <a:r>
              <a:rPr lang="en-US" sz="1700" i="1" dirty="0">
                <a:solidFill>
                  <a:srgbClr val="FFE5A7"/>
                </a:solidFill>
                <a:latin typeface="IBM Plex Sans" panose="020B0503050203000203" pitchFamily="34" charset="77"/>
                <a:cs typeface="IBM Plex Sans" panose="020B0503050203000203" pitchFamily="34" charset="77"/>
              </a:rPr>
              <a:t>Coverage is granting the spending but not the payoff — and the competitive-urgency argument is not being deployed to offset the doubt.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yebrow"/>
          <p:cNvSpPr txBox="1"/>
          <p:nvPr/>
        </p:nvSpPr>
        <p:spPr>
          <a:xfrm>
            <a:off x="685800" y="2200000"/>
            <a:ext cx="6500000" cy="300000"/>
          </a:xfrm>
          <a:prstGeom prst="rect">
            <a:avLst/>
          </a:prstGeom>
          <a:noFill/>
        </p:spPr>
        <p:txBody>
          <a:bodyPr lIns="0" tIns="0" rIns="0" bIns="0"/>
          <a:lstStyle/>
          <a:p>
            <a:pPr>
              <a:buNone/>
            </a:pPr>
            <a:r>
              <a:rPr lang="en-US" sz="1400" dirty="0">
                <a:solidFill>
                  <a:srgbClr val="3DFFB9"/>
                </a:solidFill>
                <a:latin typeface="IBM Plex Mono" panose="020B0509050203000203" pitchFamily="49" charset="77"/>
                <a:cs typeface="IBM Plex Mono" panose="020B0509050203000203" pitchFamily="49" charset="77"/>
              </a:rPr>
              <a:t>STORY THREE</a:t>
            </a:r>
          </a:p>
        </p:txBody>
      </p:sp>
      <p:sp>
        <p:nvSpPr>
          <p:cNvPr id="3" name="Title"/>
          <p:cNvSpPr txBox="1"/>
          <p:nvPr/>
        </p:nvSpPr>
        <p:spPr>
          <a:xfrm>
            <a:off x="685800" y="2530000"/>
            <a:ext cx="8800000" cy="1900000"/>
          </a:xfrm>
          <a:prstGeom prst="rect">
            <a:avLst/>
          </a:prstGeom>
          <a:noFill/>
        </p:spPr>
        <p:txBody>
          <a:bodyPr wrap="square" lIns="0" tIns="0" rIns="0" bIns="0"/>
          <a:lstStyle/>
          <a:p>
            <a:pPr>
              <a:lnSpc>
                <a:spcPct val="100000"/>
              </a:lnSpc>
              <a:buNone/>
            </a:pPr>
            <a:r>
              <a:rPr lang="en-US" sz="4400" dirty="0">
                <a:solidFill>
                  <a:srgbClr val="FFFFFF"/>
                </a:solidFill>
                <a:latin typeface="Replica LL TT Light" panose="020B0404010101010104" pitchFamily="34" charset="0"/>
                <a:cs typeface="Replica LL TT Light" panose="020B0404010101010104" pitchFamily="34" charset="0"/>
              </a:rPr>
              <a:t>The Leaderboard Fragments Around Price</a:t>
            </a:r>
          </a:p>
        </p:txBody>
      </p:sp>
      <p:cxnSp>
        <p:nvCxnSpPr>
          <p:cNvPr id="4" name="Sep"/>
          <p:cNvCxnSpPr/>
          <p:nvPr/>
        </p:nvCxnSpPr>
        <p:spPr>
          <a:xfrm>
            <a:off x="685800" y="4500000"/>
            <a:ext cx="3600000" cy="0"/>
          </a:xfrm>
          <a:prstGeom prst="line">
            <a:avLst/>
          </a:prstGeom>
          <a:ln w="12700">
            <a:solidFill>
              <a:srgbClr val="3DFFB9"/>
            </a:solidFill>
          </a:ln>
        </p:spPr>
      </p:cxnSp>
      <p:sp>
        <p:nvSpPr>
          <p:cNvPr id="5" name="Sub"/>
          <p:cNvSpPr txBox="1"/>
          <p:nvPr/>
        </p:nvSpPr>
        <p:spPr>
          <a:xfrm>
            <a:off x="685800" y="4640000"/>
            <a:ext cx="7200000" cy="500000"/>
          </a:xfrm>
          <a:prstGeom prst="rect">
            <a:avLst/>
          </a:prstGeom>
          <a:noFill/>
        </p:spPr>
        <p:txBody>
          <a:bodyPr lIns="0" tIns="0" rIns="0" bIns="0"/>
          <a:lstStyle/>
          <a:p>
            <a:pPr>
              <a:buNone/>
            </a:pPr>
            <a:r>
              <a:rPr lang="en-US" sz="1800" i="1" dirty="0">
                <a:solidFill>
                  <a:srgbClr val="FFE5A7"/>
                </a:solidFill>
                <a:latin typeface="IBM Plex Sans" panose="020B0503050203000203" pitchFamily="34" charset="77"/>
                <a:cs typeface="IBM Plex Sans" panose="020B0503050203000203" pitchFamily="34" charset="77"/>
              </a:rPr>
              <a:t>A token price war reshapes competitive coverage as Anthropic's listing window nears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Anthropic's narrative lead remains dominant but shed a quarter of its density.</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COMPETITIVE LEADERSHIP SIGNATURES</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201.7</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Anthropic-leads signature — still strongest</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-64.4</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Week-over-week decline from 266.1</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&lt;0</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OpenAI and Google leadership — both negative</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Enterprise distribution, not benchmarks, sustains the Anthropic lead.</a:t>
            </a:r>
            <a:r>
              <a:rPr lang="en-US" sz="1300" dirty="0">
                <a:solidFill>
                  <a:srgbClr val="FFFFFF"/>
                </a:solidFill>
                <a:latin typeface="IBM Plex Sans" panose="020B0503050203000203" pitchFamily="34" charset="77"/>
                <a:cs typeface="IBM Plex Sans" panose="020B0503050203000203" pitchFamily="34" charset="77"/>
              </a:rPr>
              <a:t> Cognizant expanded its partnership with Anthropic on July 27 to embed Claude across its platforms and scale a Claude-certified workforce. Claude Sonnet 5 carries introductory pricing of $2 per million input tokens and $10 per million output tokens through August 31.</a:t>
            </a:r>
          </a:p>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OpenAI and Google leadership framings both weakened further into negative territory, leaving Anthropic as the only Western lab with positive competitive-leadership language this week.</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DeepSeek's V4-Flash release drove the competitive group's sharpest move.</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DEEPSEEK AND CHINA COMPETITIVE SIGNATURE</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17.7</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DeepSeek-or-China signature — sharpest gain in group</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+13.9</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Week-over-week from near-neutral</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$0.28</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V4-Flash cost vs. $25 for comparable Claude output</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Pricing, not capability, is now the competitive story.</a:t>
            </a:r>
            <a:r>
              <a:rPr lang="en-US" sz="1300" dirty="0">
                <a:solidFill>
                  <a:srgbClr val="FFFFFF"/>
                </a:solidFill>
                <a:latin typeface="IBM Plex Sans" panose="020B0503050203000203" pitchFamily="34" charset="77"/>
                <a:cs typeface="IBM Plex Sans" panose="020B0503050203000203" pitchFamily="34" charset="77"/>
              </a:rPr>
              <a:t> V4-Flash performs close to Claude Opus 4.8 on complex coding and autonomous software tasks at roughly 28 cents versus $25 for equivalent output. OpenAI cut GPT-5.6 Luna by 80% three weeks after launch, Google released three efficiency-focused Gemini flash models, and Grok 4.5 shipped.</a:t>
            </a:r>
          </a:p>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At one moment in mid-July, six of the top ten models on developer usage rankings — and all of the top five — came from Chinese companies. Meituan claimed its LongCat-2.0 was trained entirely on Chinese-made processors. </a:t>
            </a:r>
            <a:r>
              <a:rPr lang="en-US" sz="1300" i="1" dirty="0">
                <a:solidFill>
                  <a:srgbClr val="FFE5A7"/>
                </a:solidFill>
                <a:latin typeface="IBM Plex Sans" panose="020B0503050203000203" pitchFamily="34" charset="77"/>
                <a:cs typeface="IBM Plex Sans" panose="020B0503050203000203" pitchFamily="34" charset="77"/>
              </a:rPr>
              <a:t>The price war arrives in the same week buyer-skepticism density peaked — falling unit costs strengthen procurement leverage precisely when AI budgets face the most scrutiny.</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xAI registered its first meaningful move above norm as Grok 4.5 shipped.</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EMERGING COMPETITIVE SIGNALS</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5675511"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13.7</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Grok-or-xAI signature — first move above norm</a:t>
            </a:r>
          </a:p>
        </p:txBody>
      </p:sp>
      <p:sp>
        <p:nvSpPr>
          <p:cNvPr id="31" name="Stat 31"/>
          <p:cNvSpPr txBox="1"/>
          <p:nvPr/>
        </p:nvSpPr>
        <p:spPr>
          <a:xfrm>
            <a:off x="6193786" y="1750000"/>
            <a:ext cx="5675511"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+9.2</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Week-over-week from 4.5</a:t>
            </a:r>
          </a:p>
        </p:txBody>
      </p:sp>
      <p:sp>
        <p:nvSpPr>
          <p:cNvPr id="32" name="Body 32"/>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The field is widening.</a:t>
            </a:r>
            <a:r>
              <a:rPr lang="en-US" sz="1300" dirty="0">
                <a:solidFill>
                  <a:srgbClr val="FFFFFF"/>
                </a:solidFill>
                <a:latin typeface="IBM Plex Sans" panose="020B0503050203000203" pitchFamily="34" charset="77"/>
                <a:cs typeface="IBM Plex Sans" panose="020B0503050203000203" pitchFamily="34" charset="77"/>
              </a:rPr>
              <a:t> Grok 4.5 is now rolling out in GitHub Copilot for agentic coding workflows, and the signature tracking claims that the eventual AI winner has not been founded yet ticked up from near zero — aligned with coverage arguing the lead can now change by task, release cycle, or pricing model.</a:t>
            </a:r>
          </a:p>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Displacement framings remain absent: language predicting AI will kill internet search and news organizations sits deeply negative. The competitive story this week is agents, cost per token, and open weights — not benchmarks and not disruption. </a:t>
            </a:r>
            <a:r>
              <a:rPr lang="en-US" sz="1300" i="1" dirty="0">
                <a:solidFill>
                  <a:srgbClr val="FFE5A7"/>
                </a:solidFill>
                <a:latin typeface="IBM Plex Sans" panose="020B0503050203000203" pitchFamily="34" charset="77"/>
                <a:cs typeface="IBM Plex Sans" panose="020B0503050203000203" pitchFamily="34" charset="77"/>
              </a:rPr>
              <a:t>With Anthropic's October listing window approaching, expect competitive standing and the capital-markets narrative to fuse into a single storyline this autumn.</a:t>
            </a:r>
          </a:p>
        </p:txBody>
      </p:sp>
      <p:pic>
        <p:nvPicPr>
          <p:cNvPr id="33" name="Chart 33"/>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Three storylines are converging into one as autumn approaches.</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SYNTHESIS</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Body 30"/>
          <p:cNvSpPr txBox="1"/>
          <p:nvPr/>
        </p:nvSpPr>
        <p:spPr>
          <a:xfrm>
            <a:off x="318275" y="1750000"/>
            <a:ext cx="11551023" cy="6450000"/>
          </a:xfrm>
          <a:prstGeom prst="rect">
            <a:avLst/>
          </a:prstGeom>
          <a:noFill/>
        </p:spPr>
        <p:txBody>
          <a:bodyPr wrap="square" lIns="0" tIns="0" rIns="0" bIns="0"/>
          <a:lstStyle/>
          <a:p>
            <a:pPr marL="0" indent="0">
              <a:spcAft>
                <a:spcPts val="2200"/>
              </a:spcAft>
              <a:buNone/>
            </a:pPr>
            <a:r>
              <a:rPr lang="en-US" sz="1700" b="1" dirty="0">
                <a:solidFill>
                  <a:srgbClr val="FFFFFF"/>
                </a:solidFill>
                <a:latin typeface="IBM Plex Sans" panose="020B0503050203000203" pitchFamily="34" charset="77"/>
                <a:cs typeface="IBM Plex Sans" panose="020B0503050203000203" pitchFamily="34" charset="77"/>
              </a:rPr>
              <a:t>Memory, not compute.</a:t>
            </a:r>
            <a:r>
              <a:rPr lang="en-US" sz="1700" dirty="0">
                <a:solidFill>
                  <a:srgbClr val="FFFFFF"/>
                </a:solidFill>
                <a:latin typeface="IBM Plex Sans" panose="020B0503050203000203" pitchFamily="34" charset="77"/>
                <a:cs typeface="IBM Plex Sans" panose="020B0503050203000203" pitchFamily="34" charset="77"/>
              </a:rPr>
              <a:t> The constraint narrative moved decisively from GPUs to DRAM, substations, and local resistance. This reframes AI capacity as a supply-chain and permitting problem, with timelines measured in years, not quarters.</a:t>
            </a:r>
          </a:p>
          <a:p>
            <a:pPr marL="0" indent="0">
              <a:spcAft>
                <a:spcPts val="2200"/>
              </a:spcAft>
              <a:buNone/>
            </a:pPr>
            <a:r>
              <a:rPr lang="en-US" sz="1700" b="1" dirty="0">
                <a:solidFill>
                  <a:srgbClr val="FFFFFF"/>
                </a:solidFill>
                <a:latin typeface="IBM Plex Sans" panose="020B0503050203000203" pitchFamily="34" charset="77"/>
                <a:cs typeface="IBM Plex Sans" panose="020B0503050203000203" pitchFamily="34" charset="77"/>
              </a:rPr>
              <a:t>Market risk, not tech disappointment.</a:t>
            </a:r>
            <a:r>
              <a:rPr lang="en-US" sz="1700" dirty="0">
                <a:solidFill>
                  <a:srgbClr val="FFFFFF"/>
                </a:solidFill>
                <a:latin typeface="IBM Plex Sans" panose="020B0503050203000203" pitchFamily="34" charset="77"/>
                <a:cs typeface="IBM Plex Sans" panose="020B0503050203000203" pitchFamily="34" charset="77"/>
              </a:rPr>
              <a:t> Skepticism surged in financial-collapse vocabulary while classic disillusionment framings stayed flat. The distinction between a valuation bubble and an earnings bubble is now carrying the argument, with $3 trillion spent against "very disappointing" adoption.</a:t>
            </a:r>
          </a:p>
          <a:p>
            <a:pPr marL="0" indent="0">
              <a:spcAft>
                <a:spcPts val="2200"/>
              </a:spcAft>
              <a:buNone/>
            </a:pPr>
            <a:r>
              <a:rPr lang="en-US" sz="1700" b="1" dirty="0">
                <a:solidFill>
                  <a:srgbClr val="FFFFFF"/>
                </a:solidFill>
                <a:latin typeface="IBM Plex Sans" panose="020B0503050203000203" pitchFamily="34" charset="77"/>
                <a:cs typeface="IBM Plex Sans" panose="020B0503050203000203" pitchFamily="34" charset="77"/>
              </a:rPr>
              <a:t>Price, not benchmarks.</a:t>
            </a:r>
            <a:r>
              <a:rPr lang="en-US" sz="1700" dirty="0">
                <a:solidFill>
                  <a:srgbClr val="FFFFFF"/>
                </a:solidFill>
                <a:latin typeface="IBM Plex Sans" panose="020B0503050203000203" pitchFamily="34" charset="77"/>
                <a:cs typeface="IBM Plex Sans" panose="020B0503050203000203" pitchFamily="34" charset="77"/>
              </a:rPr>
              <a:t> A full-scale token price war fragmented competitive coverage just as buyer skepticism peaked. Falling unit costs function as procurement leverage — and with Anthropic's listing approaching, the competitive and capital-markets stories are on a collision course.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What to watch in the weeks ahead.</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LOOKING FORWARD</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Body 30"/>
          <p:cNvSpPr txBox="1"/>
          <p:nvPr/>
        </p:nvSpPr>
        <p:spPr>
          <a:xfrm>
            <a:off x="318275" y="1750000"/>
            <a:ext cx="11551023" cy="6450000"/>
          </a:xfrm>
          <a:prstGeom prst="rect">
            <a:avLst/>
          </a:prstGeom>
          <a:noFill/>
        </p:spPr>
        <p:txBody>
          <a:bodyPr wrap="square" lIns="0" tIns="0" rIns="0" bIns="0"/>
          <a:lstStyle/>
          <a:p>
            <a:pPr marL="0" indent="0">
              <a:spcAft>
                <a:spcPts val="2200"/>
              </a:spcAft>
              <a:buNone/>
            </a:pPr>
            <a:r>
              <a:rPr lang="en-US" sz="1700" b="1" dirty="0">
                <a:solidFill>
                  <a:srgbClr val="FFFFFF"/>
                </a:solidFill>
                <a:latin typeface="IBM Plex Sans" panose="020B0503050203000203" pitchFamily="34" charset="77"/>
                <a:cs typeface="IBM Plex Sans" panose="020B0503050203000203" pitchFamily="34" charset="77"/>
              </a:rPr>
              <a:t>Anthropic's listing timeline.</a:t>
            </a:r>
            <a:r>
              <a:rPr lang="en-US" sz="1700" dirty="0">
                <a:solidFill>
                  <a:srgbClr val="FFFFFF"/>
                </a:solidFill>
                <a:latin typeface="IBM Plex Sans" panose="020B0503050203000203" pitchFamily="34" charset="77"/>
                <a:cs typeface="IBM Plex Sans" panose="020B0503050203000203" pitchFamily="34" charset="77"/>
              </a:rPr>
              <a:t> A confidential filing targets October at a valuation near $1 trillion. Whether buyer-skepticism density continues rising as the window opens will determine whether the listing narrative reads as validation or as a top signal.</a:t>
            </a:r>
          </a:p>
          <a:p>
            <a:pPr marL="0" indent="0">
              <a:spcAft>
                <a:spcPts val="2200"/>
              </a:spcAft>
              <a:buNone/>
            </a:pPr>
            <a:r>
              <a:rPr lang="en-US" sz="1700" b="1" dirty="0">
                <a:solidFill>
                  <a:srgbClr val="FFFFFF"/>
                </a:solidFill>
                <a:latin typeface="IBM Plex Sans" panose="020B0503050203000203" pitchFamily="34" charset="77"/>
                <a:cs typeface="IBM Plex Sans" panose="020B0503050203000203" pitchFamily="34" charset="77"/>
              </a:rPr>
              <a:t>Memory allocation decisions.</a:t>
            </a:r>
            <a:r>
              <a:rPr lang="en-US" sz="1700" dirty="0">
                <a:solidFill>
                  <a:srgbClr val="FFFFFF"/>
                </a:solidFill>
                <a:latin typeface="IBM Plex Sans" panose="020B0503050203000203" pitchFamily="34" charset="77"/>
                <a:cs typeface="IBM Plex Sans" panose="020B0503050203000203" pitchFamily="34" charset="77"/>
              </a:rPr>
              <a:t> Samsung's Q2 guidance that the shortage intensifies in 2027 sets up a supply-chain chokepoint. Watch whether frontier labs begin disclosing memory commitments the way they once disclosed GPU counts — the metric shift would confirm the narrative rotation.</a:t>
            </a:r>
          </a:p>
          <a:p>
            <a:pPr marL="0" indent="0">
              <a:spcAft>
                <a:spcPts val="2200"/>
              </a:spcAft>
              <a:buNone/>
            </a:pPr>
            <a:r>
              <a:rPr lang="en-US" sz="1700" b="1" dirty="0">
                <a:solidFill>
                  <a:srgbClr val="FFFFFF"/>
                </a:solidFill>
                <a:latin typeface="IBM Plex Sans" panose="020B0503050203000203" pitchFamily="34" charset="77"/>
                <a:cs typeface="IBM Plex Sans" panose="020B0503050203000203" pitchFamily="34" charset="77"/>
              </a:rPr>
              <a:t>Local resistance durability.</a:t>
            </a:r>
            <a:r>
              <a:rPr lang="en-US" sz="1700" dirty="0">
                <a:solidFill>
                  <a:srgbClr val="FFFFFF"/>
                </a:solidFill>
                <a:latin typeface="IBM Plex Sans" panose="020B0503050203000203" pitchFamily="34" charset="77"/>
                <a:cs typeface="IBM Plex Sans" panose="020B0503050203000203" pitchFamily="34" charset="77"/>
              </a:rPr>
              <a:t> Fifteen states weighing pauses and 100+ localities with approved moratoria make permitting the next structural constraint. If New York's executive-order moratorium survives legal challenge, expect other states to follow and the data-center-delay signature to climb further.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Executive Summary</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FOUR THINGS TO REMEMBER FROM THIS WEEK'S AI NARRATIVE LANDSCAPE</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N30"/>
          <p:cNvSpPr txBox="1"/>
          <p:nvPr/>
        </p:nvSpPr>
        <p:spPr>
          <a:xfrm>
            <a:off x="318275" y="1750000"/>
            <a:ext cx="600000" cy="500000"/>
          </a:xfrm>
          <a:prstGeom prst="rect">
            <a:avLst/>
          </a:prstGeom>
          <a:noFill/>
        </p:spPr>
        <p:txBody>
          <a:bodyPr lIns="0" tIns="0" rIns="0" bIns="0"/>
          <a:lstStyle/>
          <a:p>
            <a:pPr>
              <a:buNone/>
            </a:pPr>
            <a:r>
              <a:rPr lang="en-US" sz="1800" b="1" dirty="0">
                <a:solidFill>
                  <a:srgbClr val="3DFFB9"/>
                </a:solidFill>
                <a:latin typeface="IBM Plex Mono" panose="020B0509050203000203" pitchFamily="49" charset="77"/>
                <a:cs typeface="IBM Plex Mono" panose="020B0509050203000203" pitchFamily="49" charset="77"/>
              </a:rPr>
              <a:t>01</a:t>
            </a:r>
          </a:p>
        </p:txBody>
      </p:sp>
      <p:sp>
        <p:nvSpPr>
          <p:cNvPr id="31" name="Body 31"/>
          <p:cNvSpPr txBox="1"/>
          <p:nvPr/>
        </p:nvSpPr>
        <p:spPr>
          <a:xfrm>
            <a:off x="968275" y="1750000"/>
            <a:ext cx="5000000" cy="2200000"/>
          </a:xfrm>
          <a:prstGeom prst="rect">
            <a:avLst/>
          </a:prstGeom>
          <a:noFill/>
        </p:spPr>
        <p:txBody>
          <a:bodyPr wrap="square" lIns="0" tIns="0" rIns="0" bIns="0"/>
          <a:lstStyle/>
          <a:p>
            <a:pPr marL="0" indent="0">
              <a:spcAft>
                <a:spcPts val="1400"/>
              </a:spcAft>
              <a:buNone/>
            </a:pPr>
            <a:r>
              <a:rPr lang="en-US" sz="1100" b="1" dirty="0">
                <a:solidFill>
                  <a:srgbClr val="FFFFFF"/>
                </a:solidFill>
                <a:latin typeface="IBM Plex Sans" panose="020B0503050203000203" pitchFamily="34" charset="77"/>
                <a:cs typeface="IBM Plex Sans" panose="020B0503050203000203" pitchFamily="34" charset="77"/>
              </a:rPr>
              <a:t>The bottleneck story has been rewritten around memory and physical infrastructure.</a:t>
            </a:r>
          </a:p>
          <a:p>
            <a:pPr marL="0" indent="0">
              <a:spcAft>
                <a:spcPts val="1400"/>
              </a:spcAft>
              <a:buNone/>
            </a:pPr>
            <a:r>
              <a:rPr lang="en-US" sz="1100" dirty="0">
                <a:solidFill>
                  <a:srgbClr val="FFFFFF"/>
                </a:solidFill>
                <a:latin typeface="IBM Plex Sans" panose="020B0503050203000203" pitchFamily="34" charset="77"/>
                <a:cs typeface="IBM Plex Sans" panose="020B0503050203000203" pitchFamily="34" charset="77"/>
              </a:rPr>
              <a:t>Memory-shortage language hit 459.4, the densest reading we track, while GPU-scarcity sat flat at 4.4. Data-center-delay density jumped 21.3 points in a single week. The constraint narrative now centers on DRAM allocation, transformer lead times, and zoning-board resistance.</a:t>
            </a:r>
          </a:p>
        </p:txBody>
      </p:sp>
      <p:sp>
        <p:nvSpPr>
          <p:cNvPr id="32" name="N32"/>
          <p:cNvSpPr txBox="1"/>
          <p:nvPr/>
        </p:nvSpPr>
        <p:spPr>
          <a:xfrm>
            <a:off x="6300000" y="1750000"/>
            <a:ext cx="600000" cy="500000"/>
          </a:xfrm>
          <a:prstGeom prst="rect">
            <a:avLst/>
          </a:prstGeom>
          <a:noFill/>
        </p:spPr>
        <p:txBody>
          <a:bodyPr lIns="0" tIns="0" rIns="0" bIns="0"/>
          <a:lstStyle/>
          <a:p>
            <a:pPr>
              <a:buNone/>
            </a:pPr>
            <a:r>
              <a:rPr lang="en-US" sz="1800" b="1" dirty="0">
                <a:solidFill>
                  <a:srgbClr val="3DFFB9"/>
                </a:solidFill>
                <a:latin typeface="IBM Plex Mono" panose="020B0509050203000203" pitchFamily="49" charset="77"/>
                <a:cs typeface="IBM Plex Mono" panose="020B0509050203000203" pitchFamily="49" charset="77"/>
              </a:rPr>
              <a:t>02</a:t>
            </a:r>
          </a:p>
        </p:txBody>
      </p:sp>
      <p:sp>
        <p:nvSpPr>
          <p:cNvPr id="33" name="Body 33"/>
          <p:cNvSpPr txBox="1"/>
          <p:nvPr/>
        </p:nvSpPr>
        <p:spPr>
          <a:xfrm>
            <a:off x="6950000" y="1750000"/>
            <a:ext cx="5000000" cy="2200000"/>
          </a:xfrm>
          <a:prstGeom prst="rect">
            <a:avLst/>
          </a:prstGeom>
          <a:noFill/>
        </p:spPr>
        <p:txBody>
          <a:bodyPr wrap="square" lIns="0" tIns="0" rIns="0" bIns="0"/>
          <a:lstStyle/>
          <a:p>
            <a:pPr marL="0" indent="0">
              <a:spcAft>
                <a:spcPts val="1400"/>
              </a:spcAft>
              <a:buNone/>
            </a:pPr>
            <a:r>
              <a:rPr lang="en-US" sz="1100" b="1" dirty="0">
                <a:solidFill>
                  <a:srgbClr val="FFFFFF"/>
                </a:solidFill>
                <a:latin typeface="IBM Plex Sans" panose="020B0503050203000203" pitchFamily="34" charset="77"/>
                <a:cs typeface="IBM Plex Sans" panose="020B0503050203000203" pitchFamily="34" charset="77"/>
              </a:rPr>
              <a:t>Skepticism is being priced as market risk, not technology disappointment.</a:t>
            </a:r>
          </a:p>
          <a:p>
            <a:pPr marL="0" indent="0">
              <a:spcAft>
                <a:spcPts val="1400"/>
              </a:spcAft>
              <a:buNone/>
            </a:pPr>
            <a:r>
              <a:rPr lang="en-US" sz="1100" dirty="0">
                <a:solidFill>
                  <a:srgbClr val="FFFFFF"/>
                </a:solidFill>
                <a:latin typeface="IBM Plex Sans" panose="020B0503050203000203" pitchFamily="34" charset="77"/>
                <a:cs typeface="IBM Plex Sans" panose="020B0503050203000203" pitchFamily="34" charset="77"/>
              </a:rPr>
              <a:t>AI-bubble-crash language surged 17.3 to 133.8 and buyer-skepticism density rose 16.8 to 92.1, yet classic disillusionment framings stayed subdued or negative. Media concede the spending but dispute the payoff, with financing structure and earnings-bubble distinctions carrying the argument.</a:t>
            </a:r>
          </a:p>
        </p:txBody>
      </p:sp>
      <p:sp>
        <p:nvSpPr>
          <p:cNvPr id="34" name="N34"/>
          <p:cNvSpPr txBox="1"/>
          <p:nvPr/>
        </p:nvSpPr>
        <p:spPr>
          <a:xfrm>
            <a:off x="318275" y="4150000"/>
            <a:ext cx="600000" cy="500000"/>
          </a:xfrm>
          <a:prstGeom prst="rect">
            <a:avLst/>
          </a:prstGeom>
          <a:noFill/>
        </p:spPr>
        <p:txBody>
          <a:bodyPr lIns="0" tIns="0" rIns="0" bIns="0"/>
          <a:lstStyle/>
          <a:p>
            <a:pPr>
              <a:buNone/>
            </a:pPr>
            <a:r>
              <a:rPr lang="en-US" sz="1800" b="1" dirty="0">
                <a:solidFill>
                  <a:srgbClr val="3DFFB9"/>
                </a:solidFill>
                <a:latin typeface="IBM Plex Mono" panose="020B0509050203000203" pitchFamily="49" charset="77"/>
                <a:cs typeface="IBM Plex Mono" panose="020B0509050203000203" pitchFamily="49" charset="77"/>
              </a:rPr>
              <a:t>03</a:t>
            </a:r>
          </a:p>
        </p:txBody>
      </p:sp>
      <p:sp>
        <p:nvSpPr>
          <p:cNvPr id="35" name="Body 35"/>
          <p:cNvSpPr txBox="1"/>
          <p:nvPr/>
        </p:nvSpPr>
        <p:spPr>
          <a:xfrm>
            <a:off x="968275" y="4150000"/>
            <a:ext cx="5000000" cy="2200000"/>
          </a:xfrm>
          <a:prstGeom prst="rect">
            <a:avLst/>
          </a:prstGeom>
          <a:noFill/>
        </p:spPr>
        <p:txBody>
          <a:bodyPr wrap="square" lIns="0" tIns="0" rIns="0" bIns="0"/>
          <a:lstStyle/>
          <a:p>
            <a:pPr marL="0" indent="0">
              <a:spcAft>
                <a:spcPts val="1400"/>
              </a:spcAft>
              <a:buNone/>
            </a:pPr>
            <a:r>
              <a:rPr lang="en-US" sz="1100" b="1" dirty="0">
                <a:solidFill>
                  <a:srgbClr val="FFFFFF"/>
                </a:solidFill>
                <a:latin typeface="IBM Plex Sans" panose="020B0503050203000203" pitchFamily="34" charset="77"/>
                <a:cs typeface="IBM Plex Sans" panose="020B0503050203000203" pitchFamily="34" charset="77"/>
              </a:rPr>
              <a:t>Expansion and doubt are now reported simultaneously.</a:t>
            </a:r>
          </a:p>
          <a:p>
            <a:pPr marL="0" indent="0">
              <a:spcAft>
                <a:spcPts val="1400"/>
              </a:spcAft>
              <a:buNone/>
            </a:pPr>
            <a:r>
              <a:rPr lang="en-US" sz="1100" dirty="0">
                <a:solidFill>
                  <a:srgbClr val="FFFFFF"/>
                </a:solidFill>
                <a:latin typeface="IBM Plex Sans" panose="020B0503050203000203" pitchFamily="34" charset="77"/>
                <a:cs typeface="IBM Plex Sans" panose="020B0503050203000203" pitchFamily="34" charset="77"/>
              </a:rPr>
              <a:t>Massive-capex language eased only 3.4 to 67.9 and hyperscale-expansion predictions held flat, even alongside the collapse-framing surge. CreditSights projects $750 billion in 2026 hyperscaler capex, up from $620 billion estimated in January.</a:t>
            </a:r>
          </a:p>
        </p:txBody>
      </p:sp>
      <p:sp>
        <p:nvSpPr>
          <p:cNvPr id="36" name="N36"/>
          <p:cNvSpPr txBox="1"/>
          <p:nvPr/>
        </p:nvSpPr>
        <p:spPr>
          <a:xfrm>
            <a:off x="6300000" y="4150000"/>
            <a:ext cx="600000" cy="500000"/>
          </a:xfrm>
          <a:prstGeom prst="rect">
            <a:avLst/>
          </a:prstGeom>
          <a:noFill/>
        </p:spPr>
        <p:txBody>
          <a:bodyPr lIns="0" tIns="0" rIns="0" bIns="0"/>
          <a:lstStyle/>
          <a:p>
            <a:pPr>
              <a:buNone/>
            </a:pPr>
            <a:r>
              <a:rPr lang="en-US" sz="1800" b="1" dirty="0">
                <a:solidFill>
                  <a:srgbClr val="3DFFB9"/>
                </a:solidFill>
                <a:latin typeface="IBM Plex Mono" panose="020B0509050203000203" pitchFamily="49" charset="77"/>
                <a:cs typeface="IBM Plex Mono" panose="020B0509050203000203" pitchFamily="49" charset="77"/>
              </a:rPr>
              <a:t>04</a:t>
            </a:r>
          </a:p>
        </p:txBody>
      </p:sp>
      <p:sp>
        <p:nvSpPr>
          <p:cNvPr id="37" name="Body 37"/>
          <p:cNvSpPr txBox="1"/>
          <p:nvPr/>
        </p:nvSpPr>
        <p:spPr>
          <a:xfrm>
            <a:off x="6950000" y="4150000"/>
            <a:ext cx="5000000" cy="2200000"/>
          </a:xfrm>
          <a:prstGeom prst="rect">
            <a:avLst/>
          </a:prstGeom>
          <a:noFill/>
        </p:spPr>
        <p:txBody>
          <a:bodyPr wrap="square" lIns="0" tIns="0" rIns="0" bIns="0"/>
          <a:lstStyle/>
          <a:p>
            <a:pPr marL="0" indent="0">
              <a:spcAft>
                <a:spcPts val="1400"/>
              </a:spcAft>
              <a:buNone/>
            </a:pPr>
            <a:r>
              <a:rPr lang="en-US" sz="1100" b="1" dirty="0">
                <a:solidFill>
                  <a:srgbClr val="FFFFFF"/>
                </a:solidFill>
                <a:latin typeface="IBM Plex Sans" panose="020B0503050203000203" pitchFamily="34" charset="77"/>
                <a:cs typeface="IBM Plex Sans" panose="020B0503050203000203" pitchFamily="34" charset="77"/>
              </a:rPr>
              <a:t>A token price war has fragmented competitive coverage.</a:t>
            </a:r>
          </a:p>
          <a:p>
            <a:pPr marL="0" indent="0">
              <a:spcAft>
                <a:spcPts val="1400"/>
              </a:spcAft>
              <a:buNone/>
            </a:pPr>
            <a:r>
              <a:rPr lang="en-US" sz="1100" dirty="0">
                <a:solidFill>
                  <a:srgbClr val="FFFFFF"/>
                </a:solidFill>
                <a:latin typeface="IBM Plex Sans" panose="020B0503050203000203" pitchFamily="34" charset="77"/>
                <a:cs typeface="IBM Plex Sans" panose="020B0503050203000203" pitchFamily="34" charset="77"/>
              </a:rPr>
              <a:t>Anthropic-leads density fell 64.4 from 266.1 while DeepSeek-or-China posted the group's sharpest gain at +13.9. V4-Flash matches Claude Opus 4.8 on coding tasks at roughly $0.28 versus $25 per equivalent output. Falling unit costs arrive exactly as AI budgets face peak scrutiny.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yebrow"/>
          <p:cNvSpPr txBox="1"/>
          <p:nvPr/>
        </p:nvSpPr>
        <p:spPr>
          <a:xfrm>
            <a:off x="685800" y="2200000"/>
            <a:ext cx="6500000" cy="300000"/>
          </a:xfrm>
          <a:prstGeom prst="rect">
            <a:avLst/>
          </a:prstGeom>
          <a:noFill/>
        </p:spPr>
        <p:txBody>
          <a:bodyPr lIns="0" tIns="0" rIns="0" bIns="0"/>
          <a:lstStyle/>
          <a:p>
            <a:pPr>
              <a:buNone/>
            </a:pPr>
            <a:r>
              <a:rPr lang="en-US" sz="1400" dirty="0">
                <a:solidFill>
                  <a:srgbClr val="3DFFB9"/>
                </a:solidFill>
                <a:latin typeface="IBM Plex Mono" panose="020B0509050203000203" pitchFamily="49" charset="77"/>
                <a:cs typeface="IBM Plex Mono" panose="020B0509050203000203" pitchFamily="49" charset="77"/>
              </a:rPr>
              <a:t>STORY ONE</a:t>
            </a:r>
          </a:p>
        </p:txBody>
      </p:sp>
      <p:sp>
        <p:nvSpPr>
          <p:cNvPr id="3" name="Title"/>
          <p:cNvSpPr txBox="1"/>
          <p:nvPr/>
        </p:nvSpPr>
        <p:spPr>
          <a:xfrm>
            <a:off x="685800" y="2530000"/>
            <a:ext cx="8800000" cy="1900000"/>
          </a:xfrm>
          <a:prstGeom prst="rect">
            <a:avLst/>
          </a:prstGeom>
          <a:noFill/>
        </p:spPr>
        <p:txBody>
          <a:bodyPr wrap="square" lIns="0" tIns="0" rIns="0" bIns="0"/>
          <a:lstStyle/>
          <a:p>
            <a:pPr>
              <a:lnSpc>
                <a:spcPct val="100000"/>
              </a:lnSpc>
              <a:buNone/>
            </a:pPr>
            <a:r>
              <a:rPr lang="en-US" sz="4400" dirty="0">
                <a:solidFill>
                  <a:srgbClr val="FFFFFF"/>
                </a:solidFill>
                <a:latin typeface="Replica LL TT Light" panose="020B0404010101010104" pitchFamily="34" charset="0"/>
                <a:cs typeface="Replica LL TT Light" panose="020B0404010101010104" pitchFamily="34" charset="0"/>
              </a:rPr>
              <a:t>From Chips to Memory, Substations, and Zoning Boards</a:t>
            </a:r>
          </a:p>
        </p:txBody>
      </p:sp>
      <p:cxnSp>
        <p:nvCxnSpPr>
          <p:cNvPr id="4" name="Sep"/>
          <p:cNvCxnSpPr/>
          <p:nvPr/>
        </p:nvCxnSpPr>
        <p:spPr>
          <a:xfrm>
            <a:off x="685800" y="4500000"/>
            <a:ext cx="3600000" cy="0"/>
          </a:xfrm>
          <a:prstGeom prst="line">
            <a:avLst/>
          </a:prstGeom>
          <a:ln w="12700">
            <a:solidFill>
              <a:srgbClr val="3DFFB9"/>
            </a:solidFill>
          </a:ln>
        </p:spPr>
      </p:cxnSp>
      <p:sp>
        <p:nvSpPr>
          <p:cNvPr id="5" name="Sub"/>
          <p:cNvSpPr txBox="1"/>
          <p:nvPr/>
        </p:nvSpPr>
        <p:spPr>
          <a:xfrm>
            <a:off x="685800" y="4640000"/>
            <a:ext cx="7200000" cy="500000"/>
          </a:xfrm>
          <a:prstGeom prst="rect">
            <a:avLst/>
          </a:prstGeom>
          <a:noFill/>
        </p:spPr>
        <p:txBody>
          <a:bodyPr lIns="0" tIns="0" rIns="0" bIns="0"/>
          <a:lstStyle/>
          <a:p>
            <a:pPr>
              <a:buNone/>
            </a:pPr>
            <a:r>
              <a:rPr lang="en-US" sz="1800" i="1" dirty="0">
                <a:solidFill>
                  <a:srgbClr val="FFE5A7"/>
                </a:solidFill>
                <a:latin typeface="IBM Plex Sans" panose="020B0503050203000203" pitchFamily="34" charset="77"/>
                <a:cs typeface="IBM Plex Sans" panose="020B0503050203000203" pitchFamily="34" charset="77"/>
              </a:rPr>
              <a:t>The constraint narrative moves from accelerators to DRAM, power queues, and local resistance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Memory scarcity has become AI's defining supply-chain story.</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RAM SHORTAGE SIGNATURE — WEEK'S STRONGEST READING</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459.4</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RAM shortage signature — densest of all tracked</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+13.7</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Week-over-week gain</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4.4</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GPU shortage signature — flat at long-term norm</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The GPU era is over as a narrative driver.</a:t>
            </a:r>
            <a:r>
              <a:rPr lang="en-US" sz="1300" dirty="0">
                <a:solidFill>
                  <a:srgbClr val="FFFFFF"/>
                </a:solidFill>
                <a:latin typeface="IBM Plex Sans" panose="020B0503050203000203" pitchFamily="34" charset="77"/>
                <a:cs typeface="IBM Plex Sans" panose="020B0503050203000203" pitchFamily="34" charset="77"/>
              </a:rPr>
              <a:t> Media coverage of what constrains AI has moved almost entirely from accelerators to DRAM and high-bandwidth memory. SK Hynix's CEO expects the crunch to persist beyond 2030, DRAM spot prices are up nearly 700% over the past year, and memory now accounts for roughly 35% of laptop material costs.</a:t>
            </a:r>
          </a:p>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Samsung, supplying about a third of global memory, told investors the shortage will likely intensify in 2027 and persist until at least 2028. Frontier labs now share medium- and long-term demand forecasts directly with Samsung to lock in allocation. </a:t>
            </a:r>
            <a:r>
              <a:rPr lang="en-US" sz="1300" i="1" dirty="0">
                <a:solidFill>
                  <a:srgbClr val="FFE5A7"/>
                </a:solidFill>
                <a:latin typeface="IBM Plex Sans" panose="020B0503050203000203" pitchFamily="34" charset="77"/>
                <a:cs typeface="IBM Plex Sans" panose="020B0503050203000203" pitchFamily="34" charset="77"/>
              </a:rPr>
              <a:t>The bottleneck has shifted from design to procurement — and procurement timelines are measured in years, not quarters.</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Data-center delays posted the week's sharpest single-signature jump.</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INFRASTRUCTURE BOTTLENECK SIGNATURES</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170.8</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Data-center build-delay signature</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+21.3</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Largest weekly gain of any signature this period</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160+</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Weeks — substation transformer lead time</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Physical infrastructure, not silicon, is the gating factor.</a:t>
            </a:r>
            <a:r>
              <a:rPr lang="en-US" sz="1300" dirty="0">
                <a:solidFill>
                  <a:srgbClr val="FFFFFF"/>
                </a:solidFill>
                <a:latin typeface="IBM Plex Sans" panose="020B0503050203000203" pitchFamily="34" charset="77"/>
                <a:cs typeface="IBM Plex Sans" panose="020B0503050203000203" pitchFamily="34" charset="77"/>
              </a:rPr>
              <a:t> PJM figures show AI infrastructure projects entering service in 2025 took an average of more than seven years end to end. Interconnect-delay language eased somewhat but remains among the most elevated readings in the set.</a:t>
            </a:r>
          </a:p>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SemiAnalysis argues that widely cited cancellation figures overstate the problem, since almost all flagged capacity sits in the early-stage "announced" bucket. </a:t>
            </a:r>
            <a:r>
              <a:rPr lang="en-US" sz="1300" i="1" dirty="0">
                <a:solidFill>
                  <a:srgbClr val="FFE5A7"/>
                </a:solidFill>
                <a:latin typeface="IBM Plex Sans" panose="020B0503050203000203" pitchFamily="34" charset="77"/>
                <a:cs typeface="IBM Plex Sans" panose="020B0503050203000203" pitchFamily="34" charset="77"/>
              </a:rPr>
              <a:t>The counterargument matters — but the narrative momentum is with the delays, not the debunkers.</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Local opposition to AI infrastructure is climbing and broadening.</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RESISTANCE SIGNATURE AND POLICY LANDSCAPE</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72.7</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Resistance-to-big-AI-projects signature</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41%</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Americans opposing a data center within 3 miles</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$130B</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Cumulative value of projects delayed or blocked in Q1</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Opposition has gone from episodic to structural.</a:t>
            </a:r>
            <a:r>
              <a:rPr lang="en-US" sz="1300" dirty="0">
                <a:solidFill>
                  <a:srgbClr val="FFFFFF"/>
                </a:solidFill>
                <a:latin typeface="IBM Plex Sans" panose="020B0503050203000203" pitchFamily="34" charset="77"/>
                <a:cs typeface="IBM Plex Sans" panose="020B0503050203000203" pitchFamily="34" charset="77"/>
              </a:rPr>
              <a:t> Half of Maryland jurisdictions have imposed a moratorium over electric rates, noise, and water use. A July Politico poll found opposition at 41%, up from 28% in January, spanning party lines. Brookings counts at least 15 states weighing pauses and more than 100 localities that have already approved them.</a:t>
            </a:r>
          </a:p>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New York became the first state to impose a moratorium by executive order. At least 75 projects worth $130 billion were delayed or blocked in Q1 2026 alone. </a:t>
            </a:r>
            <a:r>
              <a:rPr lang="en-US" sz="1300" i="1" dirty="0">
                <a:solidFill>
                  <a:srgbClr val="FFE5A7"/>
                </a:solidFill>
                <a:latin typeface="IBM Plex Sans" panose="020B0503050203000203" pitchFamily="34" charset="77"/>
                <a:cs typeface="IBM Plex Sans" panose="020B0503050203000203" pitchFamily="34" charset="77"/>
              </a:rPr>
              <a:t>Permitting risk is no longer a footnote in the AI infrastructure story — it is becoming a headline constraint.</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yebrow"/>
          <p:cNvSpPr txBox="1"/>
          <p:nvPr/>
        </p:nvSpPr>
        <p:spPr>
          <a:xfrm>
            <a:off x="685800" y="2200000"/>
            <a:ext cx="6500000" cy="300000"/>
          </a:xfrm>
          <a:prstGeom prst="rect">
            <a:avLst/>
          </a:prstGeom>
          <a:noFill/>
        </p:spPr>
        <p:txBody>
          <a:bodyPr lIns="0" tIns="0" rIns="0" bIns="0"/>
          <a:lstStyle/>
          <a:p>
            <a:pPr>
              <a:buNone/>
            </a:pPr>
            <a:r>
              <a:rPr lang="en-US" sz="1400" dirty="0">
                <a:solidFill>
                  <a:srgbClr val="3DFFB9"/>
                </a:solidFill>
                <a:latin typeface="IBM Plex Mono" panose="020B0509050203000203" pitchFamily="49" charset="77"/>
                <a:cs typeface="IBM Plex Mono" panose="020B0509050203000203" pitchFamily="49" charset="77"/>
              </a:rPr>
              <a:t>STORY TWO</a:t>
            </a:r>
          </a:p>
        </p:txBody>
      </p:sp>
      <p:sp>
        <p:nvSpPr>
          <p:cNvPr id="3" name="Title"/>
          <p:cNvSpPr txBox="1"/>
          <p:nvPr/>
        </p:nvSpPr>
        <p:spPr>
          <a:xfrm>
            <a:off x="685800" y="2530000"/>
            <a:ext cx="8800000" cy="1900000"/>
          </a:xfrm>
          <a:prstGeom prst="rect">
            <a:avLst/>
          </a:prstGeom>
          <a:noFill/>
        </p:spPr>
        <p:txBody>
          <a:bodyPr wrap="square" lIns="0" tIns="0" rIns="0" bIns="0"/>
          <a:lstStyle/>
          <a:p>
            <a:pPr>
              <a:lnSpc>
                <a:spcPct val="100000"/>
              </a:lnSpc>
              <a:buNone/>
            </a:pPr>
            <a:r>
              <a:rPr lang="en-US" sz="4400" dirty="0">
                <a:solidFill>
                  <a:srgbClr val="FFFFFF"/>
                </a:solidFill>
                <a:latin typeface="Replica LL TT Light" panose="020B0404010101010104" pitchFamily="34" charset="0"/>
                <a:cs typeface="Replica LL TT Light" panose="020B0404010101010104" pitchFamily="34" charset="0"/>
              </a:rPr>
              <a:t>Doubt Is Being Priced as Market Risk</a:t>
            </a:r>
          </a:p>
        </p:txBody>
      </p:sp>
      <p:cxnSp>
        <p:nvCxnSpPr>
          <p:cNvPr id="4" name="Sep"/>
          <p:cNvCxnSpPr/>
          <p:nvPr/>
        </p:nvCxnSpPr>
        <p:spPr>
          <a:xfrm>
            <a:off x="685800" y="4500000"/>
            <a:ext cx="3600000" cy="0"/>
          </a:xfrm>
          <a:prstGeom prst="line">
            <a:avLst/>
          </a:prstGeom>
          <a:ln w="12700">
            <a:solidFill>
              <a:srgbClr val="3DFFB9"/>
            </a:solidFill>
          </a:ln>
        </p:spPr>
      </p:cxnSp>
      <p:sp>
        <p:nvSpPr>
          <p:cNvPr id="5" name="Sub"/>
          <p:cNvSpPr txBox="1"/>
          <p:nvPr/>
        </p:nvSpPr>
        <p:spPr>
          <a:xfrm>
            <a:off x="685800" y="4640000"/>
            <a:ext cx="7200000" cy="500000"/>
          </a:xfrm>
          <a:prstGeom prst="rect">
            <a:avLst/>
          </a:prstGeom>
          <a:noFill/>
        </p:spPr>
        <p:txBody>
          <a:bodyPr lIns="0" tIns="0" rIns="0" bIns="0"/>
          <a:lstStyle/>
          <a:p>
            <a:pPr>
              <a:buNone/>
            </a:pPr>
            <a:r>
              <a:rPr lang="en-US" sz="1800" i="1" dirty="0">
                <a:solidFill>
                  <a:srgbClr val="FFE5A7"/>
                </a:solidFill>
                <a:latin typeface="IBM Plex Sans" panose="020B0503050203000203" pitchFamily="34" charset="77"/>
                <a:cs typeface="IBM Plex Sans" panose="020B0503050203000203" pitchFamily="34" charset="77"/>
              </a:rPr>
              <a:t>Financial-collapse framing surges while classic disillusionment stays dormant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AI-bubble language is now the strongest market-framing signature we track.</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MARKET-RISK AND SKEPTICISM SIGNATURES</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133.8</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AI-bubble-crash signature</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+17.3</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Week-over-week — second-largest increase in set</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92.1</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Buyer-skepticism signature</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The doubt has bifurcated.</a:t>
            </a:r>
            <a:r>
              <a:rPr lang="en-US" sz="1300" dirty="0">
                <a:solidFill>
                  <a:srgbClr val="FFFFFF"/>
                </a:solidFill>
                <a:latin typeface="IBM Plex Sans" panose="020B0503050203000203" pitchFamily="34" charset="77"/>
                <a:cs typeface="IBM Plex Sans" panose="020B0503050203000203" pitchFamily="34" charset="77"/>
              </a:rPr>
              <a:t> Ray Dalio warned that AI enthusiasm echoes 1929 and 2000, endorsing Jeremy Grantham's characterization of a "bubble within a bubble." Goldman Sachs countered on August 3 that there is no valuation bubble but there may be an earnings bubble — shifting the risk from price levels to the durability of earnings growth.</a:t>
            </a:r>
          </a:p>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Jim Covello estimated the world will have spent north of $3 trillion on AI by end of 2026 against "very disappointing" enterprise adoption. Anthropic has confidentially filed for a listing expected as early as October at a valuation near $1 trillion, while OpenAI's debut has slipped toward 2027.</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Spending density barely budged — expansion and doubt coexist in real time.</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CAPEX AND HYPERSCALE EXPANSION SIGNATURES</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67.9</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AI-spending-is-massive signature</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$750B</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CreditSights 2026 hyperscaler capex projection</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93%</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AI capex as share of hyperscaler CFO — up from 33% in 2023</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The spending narrative has not broken.</a:t>
            </a:r>
            <a:r>
              <a:rPr lang="en-US" sz="1300" dirty="0">
                <a:solidFill>
                  <a:srgbClr val="FFFFFF"/>
                </a:solidFill>
                <a:latin typeface="IBM Plex Sans" panose="020B0503050203000203" pitchFamily="34" charset="77"/>
                <a:cs typeface="IBM Plex Sans" panose="020B0503050203000203" pitchFamily="34" charset="77"/>
              </a:rPr>
              <a:t> AI-capex language eased by only 3.4 points and the hyperscale-expansion signature held flat, even as collapse framing surged. CreditSights now projects $750 billion in 2026 capex for the top five hyperscalers, up from $620 billion estimated in January — a third consecutive year of growth above 60%.</a:t>
            </a:r>
          </a:p>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J.P. Morgan notes that AI capex has gone from 33% of hyperscalers' cash flow from operations in 2023 to an estimated 93% in 2026. Critics like Ed Zitron point to over $300 billion in debt and more than $1.4 trillion in off-balance-sheet commitments. </a:t>
            </a:r>
            <a:r>
              <a:rPr lang="en-US" sz="1300" i="1" dirty="0">
                <a:solidFill>
                  <a:srgbClr val="FFE5A7"/>
                </a:solidFill>
                <a:latin typeface="IBM Plex Sans" panose="020B0503050203000203" pitchFamily="34" charset="77"/>
                <a:cs typeface="IBM Plex Sans" panose="020B0503050203000203" pitchFamily="34" charset="77"/>
              </a:rPr>
              <a:t>Financing structure is becoming the bears' preferred terrain.</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Perscient Presentation Palette 1">
      <a:dk1>
        <a:srgbClr val="0E0E0E"/>
      </a:dk1>
      <a:lt1>
        <a:srgbClr val="FFFFFF"/>
      </a:lt1>
      <a:dk2>
        <a:srgbClr val="000000"/>
      </a:dk2>
      <a:lt2>
        <a:srgbClr val="E7E6E6"/>
      </a:lt2>
      <a:accent1>
        <a:srgbClr val="1B1B1B"/>
      </a:accent1>
      <a:accent2>
        <a:srgbClr val="3E3E3E"/>
      </a:accent2>
      <a:accent3>
        <a:srgbClr val="9E9E9E"/>
      </a:accent3>
      <a:accent4>
        <a:srgbClr val="FEE4A6"/>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F46216B-77A9-411A-B9D3-5023FCB7020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12097</TotalTime>
  <Words>1933</Words>
  <Application>Microsoft Macintosh PowerPoint</Application>
  <PresentationFormat>Widescreen</PresentationFormat>
  <Paragraphs>125</Paragraphs>
  <Slides>16</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Aptos</vt:lpstr>
      <vt:lpstr>Arial</vt:lpstr>
      <vt:lpstr>IBM Plex Mono</vt:lpstr>
      <vt:lpstr>IBM Plex Sans</vt:lpstr>
      <vt:lpstr>IBM Plex Sans Light</vt:lpstr>
      <vt:lpstr>Replica LL</vt:lpstr>
      <vt:lpstr>Replica LL TT Light</vt:lpstr>
      <vt:lpstr>Replica-Regular</vt:lpstr>
      <vt:lpstr>2_Office Theme</vt:lpstr>
      <vt:lpstr>Office Theme</vt:lpstr>
      <vt:lpstr>PowerPoint Presentation</vt:lpstr>
      <vt:lpstr>Executive Summary</vt:lpstr>
      <vt:lpstr>PowerPoint Presentation</vt:lpstr>
      <vt:lpstr>Memory scarcity has become AI's defining supply-chain story.</vt:lpstr>
      <vt:lpstr>Data-center delays posted the week's sharpest single-signature jump.</vt:lpstr>
      <vt:lpstr>Local opposition to AI infrastructure is climbing and broadening.</vt:lpstr>
      <vt:lpstr>PowerPoint Presentation</vt:lpstr>
      <vt:lpstr>AI-bubble language is now the strongest market-framing signature we track.</vt:lpstr>
      <vt:lpstr>Spending density barely budged — expansion and doubt coexist in real time.</vt:lpstr>
      <vt:lpstr>Classic disillusionment framings remain dormant despite the skepticism surge.</vt:lpstr>
      <vt:lpstr>PowerPoint Presentation</vt:lpstr>
      <vt:lpstr>Anthropic's narrative lead remains dominant but shed a quarter of its density.</vt:lpstr>
      <vt:lpstr>DeepSeek's V4-Flash release drove the competitive group's sharpest move.</vt:lpstr>
      <vt:lpstr>xAI registered its first meaningful move above norm as Grok 4.5 shipped.</vt:lpstr>
      <vt:lpstr>Three storylines are converging into one as autumn approaches.</vt:lpstr>
      <vt:lpstr>What to watch in the weeks ahead.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Jessica Rutland</dc:creator>
  <cp:lastModifiedBy>Jeremy Radcliffe</cp:lastModifiedBy>
  <cp:revision>7</cp:revision>
  <dcterms:created xsi:type="dcterms:W3CDTF">2025-11-13T16:53:21Z</dcterms:created>
  <dcterms:modified xsi:type="dcterms:W3CDTF">2026-08-04T22:12:34Z</dcterms:modified>
</cp:coreProperties>
</file>