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19"/>
  </p:notesMasterIdLst>
  <p:sldIdLst>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A7"/>
    <a:srgbClr val="28FCB2"/>
    <a:srgbClr val="88D498"/>
    <a:srgbClr val="F6BD16"/>
    <a:srgbClr val="703CCD"/>
    <a:srgbClr val="100F10"/>
    <a:srgbClr val="2D2D2D"/>
    <a:srgbClr val="767676"/>
    <a:srgbClr val="EAD2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8"/>
    <p:restoredTop sz="94658"/>
  </p:normalViewPr>
  <p:slideViewPr>
    <p:cSldViewPr snapToGrid="0">
      <p:cViewPr varScale="1">
        <p:scale>
          <a:sx n="120" d="100"/>
          <a:sy n="120" d="100"/>
        </p:scale>
        <p:origin x="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Radcliffe" userId="4438dbdbff70dede" providerId="LiveId" clId="{0AEDE522-302D-508B-9878-E03FB163786B}"/>
    <pc:docChg chg="modSld">
      <pc:chgData name="Jeremy Radcliffe" userId="4438dbdbff70dede" providerId="LiveId" clId="{0AEDE522-302D-508B-9878-E03FB163786B}" dt="2026-09-15T19:16:13.485" v="26" actId="20577"/>
      <pc:docMkLst>
        <pc:docMk/>
      </pc:docMkLst>
      <pc:sldChg chg="modSp mod">
        <pc:chgData name="Jeremy Radcliffe" userId="4438dbdbff70dede" providerId="LiveId" clId="{0AEDE522-302D-508B-9878-E03FB163786B}" dt="2026-09-15T19:16:13.485" v="26" actId="20577"/>
        <pc:sldMkLst>
          <pc:docMk/>
          <pc:sldMk cId="2385307811" sldId="279"/>
        </pc:sldMkLst>
        <pc:spChg chg="mod">
          <ac:chgData name="Jeremy Radcliffe" userId="4438dbdbff70dede" providerId="LiveId" clId="{0AEDE522-302D-508B-9878-E03FB163786B}" dt="2026-09-15T19:16:13.485" v="26" actId="20577"/>
          <ac:spMkLst>
            <pc:docMk/>
            <pc:sldMk cId="2385307811" sldId="279"/>
            <ac:spMk id="9" creationId="{96DA6ED3-9168-5451-3025-EA9FEF22123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0EF25-E0B6-E447-83C5-C62A1EFDB916}"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146C7-8BEC-FB4C-9FB3-8F440BB5BC11}" type="slidenum">
              <a:rPr lang="en-US" smtClean="0"/>
              <a:t>‹#›</a:t>
            </a:fld>
            <a:endParaRPr lang="en-US"/>
          </a:p>
        </p:txBody>
      </p:sp>
    </p:spTree>
    <p:extLst>
      <p:ext uri="{BB962C8B-B14F-4D97-AF65-F5344CB8AC3E}">
        <p14:creationId xmlns:p14="http://schemas.microsoft.com/office/powerpoint/2010/main" val="358498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A1732D-071E-7246-92EA-78396D77C77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5962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EAAE43-7D61-A99E-019B-879AD3B37858}"/>
              </a:ext>
            </a:extLst>
          </p:cNvPr>
          <p:cNvPicPr>
            <a:picLocks noChangeAspect="1"/>
          </p:cNvPicPr>
          <p:nvPr userDrawn="1"/>
        </p:nvPicPr>
        <p:blipFill>
          <a:blip r:embed="rId2"/>
          <a:stretch>
            <a:fillRect/>
          </a:stretch>
        </p:blipFill>
        <p:spPr>
          <a:xfrm>
            <a:off x="517712" y="139"/>
            <a:ext cx="11156576" cy="6117313"/>
          </a:xfrm>
          <a:prstGeom prst="rect">
            <a:avLst/>
          </a:prstGeom>
        </p:spPr>
      </p:pic>
      <p:pic>
        <p:nvPicPr>
          <p:cNvPr id="8" name="Picture 7">
            <a:extLst>
              <a:ext uri="{FF2B5EF4-FFF2-40B4-BE49-F238E27FC236}">
                <a16:creationId xmlns:a16="http://schemas.microsoft.com/office/drawing/2014/main" id="{CC2C8B01-17DA-2B98-17E4-59EB705100A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481428" y="419807"/>
            <a:ext cx="1229144" cy="1243719"/>
          </a:xfrm>
          <a:prstGeom prst="rect">
            <a:avLst/>
          </a:prstGeom>
        </p:spPr>
      </p:pic>
      <p:sp>
        <p:nvSpPr>
          <p:cNvPr id="9" name="Title 1">
            <a:extLst>
              <a:ext uri="{FF2B5EF4-FFF2-40B4-BE49-F238E27FC236}">
                <a16:creationId xmlns:a16="http://schemas.microsoft.com/office/drawing/2014/main" id="{B2E9858B-FE44-9788-44E6-5CB8A0751EBC}"/>
              </a:ext>
            </a:extLst>
          </p:cNvPr>
          <p:cNvSpPr>
            <a:spLocks noGrp="1"/>
          </p:cNvSpPr>
          <p:nvPr>
            <p:ph type="title" hasCustomPrompt="1"/>
          </p:nvPr>
        </p:nvSpPr>
        <p:spPr>
          <a:xfrm>
            <a:off x="838200" y="3733800"/>
            <a:ext cx="10515600" cy="2383652"/>
          </a:xfrm>
          <a:prstGeom prst="rect">
            <a:avLst/>
          </a:prstGeom>
        </p:spPr>
        <p:txBody>
          <a:bodyPr/>
          <a:lstStyle>
            <a:lvl1pPr algn="ctr">
              <a:defRPr sz="8000"/>
            </a:lvl1pPr>
          </a:lstStyle>
          <a:p>
            <a:r>
              <a:rPr lang="en-US"/>
              <a:t>Visionaries See Through Stories</a:t>
            </a:r>
          </a:p>
        </p:txBody>
      </p:sp>
    </p:spTree>
    <p:extLst>
      <p:ext uri="{BB962C8B-B14F-4D97-AF65-F5344CB8AC3E}">
        <p14:creationId xmlns:p14="http://schemas.microsoft.com/office/powerpoint/2010/main" val="1857349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2033FE8-B005-010B-8534-43642902BD0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
        <p:nvSpPr>
          <p:cNvPr id="12" name="Title 1">
            <a:extLst>
              <a:ext uri="{FF2B5EF4-FFF2-40B4-BE49-F238E27FC236}">
                <a16:creationId xmlns:a16="http://schemas.microsoft.com/office/drawing/2014/main" id="{3E1DF7E2-2F61-3958-2574-0739A14D6A2C}"/>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Agenda</a:t>
            </a:r>
          </a:p>
        </p:txBody>
      </p:sp>
      <p:sp>
        <p:nvSpPr>
          <p:cNvPr id="15" name="Text Placeholder 14">
            <a:extLst>
              <a:ext uri="{FF2B5EF4-FFF2-40B4-BE49-F238E27FC236}">
                <a16:creationId xmlns:a16="http://schemas.microsoft.com/office/drawing/2014/main" id="{35A9CA1B-FE41-E3AE-E3CF-B2AFDB11F962}"/>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Agenda Item</a:t>
            </a:r>
          </a:p>
          <a:p>
            <a:pPr lvl="0"/>
            <a:r>
              <a:rPr lang="en-US"/>
              <a:t>Agenda Item</a:t>
            </a:r>
          </a:p>
          <a:p>
            <a:pPr lvl="0"/>
            <a:r>
              <a:rPr lang="en-US"/>
              <a:t>Agenda Item</a:t>
            </a:r>
          </a:p>
          <a:p>
            <a:pPr lvl="0"/>
            <a:r>
              <a:rPr lang="en-US"/>
              <a:t>Agenda Item</a:t>
            </a:r>
          </a:p>
        </p:txBody>
      </p:sp>
      <p:pic>
        <p:nvPicPr>
          <p:cNvPr id="3" name="Picture 2" descr="A circular pattern of letters&#10;&#10;AI-generated content may be incorrect.">
            <a:extLst>
              <a:ext uri="{FF2B5EF4-FFF2-40B4-BE49-F238E27FC236}">
                <a16:creationId xmlns:a16="http://schemas.microsoft.com/office/drawing/2014/main" id="{36870F1C-E77B-33F4-A5F6-FE7C2D04D6E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284720" y="0"/>
            <a:ext cx="4907280" cy="6858000"/>
          </a:xfrm>
          <a:prstGeom prst="rect">
            <a:avLst/>
          </a:prstGeom>
        </p:spPr>
      </p:pic>
    </p:spTree>
    <p:extLst>
      <p:ext uri="{BB962C8B-B14F-4D97-AF65-F5344CB8AC3E}">
        <p14:creationId xmlns:p14="http://schemas.microsoft.com/office/powerpoint/2010/main" val="4271495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A84732E-11FA-7061-7C01-6E8278D5175B}"/>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Title </a:t>
            </a:r>
          </a:p>
        </p:txBody>
      </p:sp>
      <p:sp>
        <p:nvSpPr>
          <p:cNvPr id="14" name="Picture Placeholder 13">
            <a:extLst>
              <a:ext uri="{FF2B5EF4-FFF2-40B4-BE49-F238E27FC236}">
                <a16:creationId xmlns:a16="http://schemas.microsoft.com/office/drawing/2014/main" id="{EB5ACB76-314B-6705-52FB-7B8D07EEA5A5}"/>
              </a:ext>
            </a:extLst>
          </p:cNvPr>
          <p:cNvSpPr>
            <a:spLocks noGrp="1"/>
          </p:cNvSpPr>
          <p:nvPr>
            <p:ph type="pic" sz="quarter" idx="11"/>
          </p:nvPr>
        </p:nvSpPr>
        <p:spPr>
          <a:xfrm>
            <a:off x="6321453" y="1701800"/>
            <a:ext cx="5549681" cy="4597400"/>
          </a:xfrm>
          <a:prstGeom prst="rect">
            <a:avLst/>
          </a:prstGeom>
        </p:spPr>
        <p:txBody>
          <a:bodyPr/>
          <a:lstStyle/>
          <a:p>
            <a:endParaRPr lang="en-US"/>
          </a:p>
        </p:txBody>
      </p:sp>
      <p:pic>
        <p:nvPicPr>
          <p:cNvPr id="16" name="Picture 15">
            <a:extLst>
              <a:ext uri="{FF2B5EF4-FFF2-40B4-BE49-F238E27FC236}">
                <a16:creationId xmlns:a16="http://schemas.microsoft.com/office/drawing/2014/main" id="{D3CA3762-5CF8-B819-888F-07C9D4C0B502}"/>
              </a:ext>
            </a:extLst>
          </p:cNvPr>
          <p:cNvPicPr>
            <a:picLocks noChangeAspect="1"/>
          </p:cNvPicPr>
          <p:nvPr userDrawn="1"/>
        </p:nvPicPr>
        <p:blipFill>
          <a:blip r:embed="rId2"/>
          <a:stretch>
            <a:fillRect/>
          </a:stretch>
        </p:blipFill>
        <p:spPr>
          <a:xfrm>
            <a:off x="5870165" y="6159500"/>
            <a:ext cx="451670" cy="457026"/>
          </a:xfrm>
          <a:prstGeom prst="rect">
            <a:avLst/>
          </a:prstGeom>
        </p:spPr>
      </p:pic>
      <p:sp>
        <p:nvSpPr>
          <p:cNvPr id="17" name="Text Placeholder 14">
            <a:extLst>
              <a:ext uri="{FF2B5EF4-FFF2-40B4-BE49-F238E27FC236}">
                <a16:creationId xmlns:a16="http://schemas.microsoft.com/office/drawing/2014/main" id="{E53743E5-4022-6C34-E83E-5FCA2CE20B94}"/>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Bullet Slide</a:t>
            </a:r>
          </a:p>
          <a:p>
            <a:pPr lvl="0"/>
            <a:r>
              <a:rPr lang="en-US"/>
              <a:t>With image</a:t>
            </a:r>
          </a:p>
        </p:txBody>
      </p:sp>
      <p:sp>
        <p:nvSpPr>
          <p:cNvPr id="19" name="Text Placeholder 18">
            <a:extLst>
              <a:ext uri="{FF2B5EF4-FFF2-40B4-BE49-F238E27FC236}">
                <a16:creationId xmlns:a16="http://schemas.microsoft.com/office/drawing/2014/main" id="{8DBBEDF9-F32E-AA44-57A4-33791098710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pic>
        <p:nvPicPr>
          <p:cNvPr id="2" name="Picture 1">
            <a:extLst>
              <a:ext uri="{FF2B5EF4-FFF2-40B4-BE49-F238E27FC236}">
                <a16:creationId xmlns:a16="http://schemas.microsoft.com/office/drawing/2014/main" id="{2DCBDFDB-1460-4F8E-3D8F-A518B1C84BE4}"/>
              </a:ext>
            </a:extLst>
          </p:cNvPr>
          <p:cNvPicPr>
            <a:picLocks noChangeAspect="1"/>
          </p:cNvPicPr>
          <p:nvPr userDrawn="1"/>
        </p:nvPicPr>
        <p:blipFill>
          <a:blip r:embed="rId3"/>
          <a:stretch>
            <a:fillRect/>
          </a:stretch>
        </p:blipFill>
        <p:spPr>
          <a:xfrm>
            <a:off x="4667250" y="922019"/>
            <a:ext cx="2857500" cy="6462149"/>
          </a:xfrm>
          <a:prstGeom prst="rect">
            <a:avLst/>
          </a:prstGeom>
        </p:spPr>
      </p:pic>
    </p:spTree>
    <p:extLst>
      <p:ext uri="{BB962C8B-B14F-4D97-AF65-F5344CB8AC3E}">
        <p14:creationId xmlns:p14="http://schemas.microsoft.com/office/powerpoint/2010/main" val="291615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F7E4CD3-8182-AE08-8990-59A836D6D3F5}"/>
              </a:ext>
            </a:extLst>
          </p:cNvPr>
          <p:cNvSpPr>
            <a:spLocks noGrp="1"/>
          </p:cNvSpPr>
          <p:nvPr>
            <p:ph type="title" hasCustomPrompt="1"/>
          </p:nvPr>
        </p:nvSpPr>
        <p:spPr>
          <a:xfrm>
            <a:off x="555286" y="2749550"/>
            <a:ext cx="5143500" cy="1358900"/>
          </a:xfrm>
          <a:prstGeom prst="rect">
            <a:avLst/>
          </a:prstGeom>
        </p:spPr>
        <p:txBody>
          <a:bodyPr/>
          <a:lstStyle>
            <a:lvl1pPr algn="l">
              <a:defRPr sz="4400">
                <a:latin typeface="Replica LL TT Light" panose="020B0404010101010104" pitchFamily="34" charset="0"/>
                <a:cs typeface="Replica LL TT Light" panose="020B0404010101010104" pitchFamily="34" charset="0"/>
              </a:defRPr>
            </a:lvl1pPr>
          </a:lstStyle>
          <a:p>
            <a:r>
              <a:rPr lang="en-US"/>
              <a:t>Section Transition Slide</a:t>
            </a:r>
          </a:p>
        </p:txBody>
      </p:sp>
      <p:sp>
        <p:nvSpPr>
          <p:cNvPr id="11" name="Text Placeholder 10">
            <a:extLst>
              <a:ext uri="{FF2B5EF4-FFF2-40B4-BE49-F238E27FC236}">
                <a16:creationId xmlns:a16="http://schemas.microsoft.com/office/drawing/2014/main" id="{553A19DF-B947-7FCA-F1D5-B51E835B6C76}"/>
              </a:ext>
            </a:extLst>
          </p:cNvPr>
          <p:cNvSpPr>
            <a:spLocks noGrp="1"/>
          </p:cNvSpPr>
          <p:nvPr>
            <p:ph type="body" sz="quarter" idx="10" hasCustomPrompt="1"/>
          </p:nvPr>
        </p:nvSpPr>
        <p:spPr>
          <a:xfrm>
            <a:off x="555625" y="4318000"/>
            <a:ext cx="5143500" cy="584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FFE5A7"/>
                </a:solidFill>
                <a:latin typeface="IBM Plex Mono" panose="020B0509050203000203" pitchFamily="49"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Tree>
    <p:extLst>
      <p:ext uri="{BB962C8B-B14F-4D97-AF65-F5344CB8AC3E}">
        <p14:creationId xmlns:p14="http://schemas.microsoft.com/office/powerpoint/2010/main" val="153258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ABDA82-5D56-F8CE-7D5B-FA5C49B8C5F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637203" y="0"/>
            <a:ext cx="8917594" cy="6858000"/>
          </a:xfrm>
          <a:prstGeom prst="rect">
            <a:avLst/>
          </a:prstGeom>
        </p:spPr>
      </p:pic>
      <p:sp>
        <p:nvSpPr>
          <p:cNvPr id="11" name="TextBox 10">
            <a:extLst>
              <a:ext uri="{FF2B5EF4-FFF2-40B4-BE49-F238E27FC236}">
                <a16:creationId xmlns:a16="http://schemas.microsoft.com/office/drawing/2014/main" id="{2F0DAAED-E9D5-C99A-C83A-E90462171818}"/>
              </a:ext>
            </a:extLst>
          </p:cNvPr>
          <p:cNvSpPr txBox="1"/>
          <p:nvPr userDrawn="1"/>
        </p:nvSpPr>
        <p:spPr>
          <a:xfrm>
            <a:off x="3574761" y="1009281"/>
            <a:ext cx="1562100" cy="2246769"/>
          </a:xfrm>
          <a:prstGeom prst="rect">
            <a:avLst/>
          </a:prstGeom>
          <a:noFill/>
        </p:spPr>
        <p:txBody>
          <a:bodyPr wrap="square" rtlCol="0">
            <a:spAutoFit/>
          </a:bodyPr>
          <a:lstStyle/>
          <a:p>
            <a:r>
              <a:rPr lang="en-US" sz="14000">
                <a:solidFill>
                  <a:schemeClr val="bg1"/>
                </a:solidFill>
                <a:latin typeface="Replica-Regular" panose="02000503030000020004" pitchFamily="2" charset="77"/>
              </a:rPr>
              <a:t>“</a:t>
            </a:r>
          </a:p>
        </p:txBody>
      </p:sp>
      <p:sp>
        <p:nvSpPr>
          <p:cNvPr id="13" name="Text Placeholder 12">
            <a:extLst>
              <a:ext uri="{FF2B5EF4-FFF2-40B4-BE49-F238E27FC236}">
                <a16:creationId xmlns:a16="http://schemas.microsoft.com/office/drawing/2014/main" id="{8199420C-A649-DE9F-3589-033491BAF052}"/>
              </a:ext>
            </a:extLst>
          </p:cNvPr>
          <p:cNvSpPr>
            <a:spLocks noGrp="1"/>
          </p:cNvSpPr>
          <p:nvPr>
            <p:ph type="body" sz="quarter" idx="10" hasCustomPrompt="1"/>
          </p:nvPr>
        </p:nvSpPr>
        <p:spPr>
          <a:xfrm>
            <a:off x="4006705" y="1747094"/>
            <a:ext cx="4178589" cy="3792839"/>
          </a:xfrm>
          <a:prstGeom prst="rect">
            <a:avLst/>
          </a:prstGeom>
        </p:spPr>
        <p:txBody>
          <a:bodyPr/>
          <a:lstStyle>
            <a:lvl1pPr marL="0" indent="0" algn="ctr">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a:t>
            </a:r>
          </a:p>
          <a:p>
            <a:pPr lvl="0"/>
            <a:r>
              <a:rPr lang="en-US"/>
              <a:t>~Name, Title</a:t>
            </a:r>
          </a:p>
        </p:txBody>
      </p:sp>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Tree>
    <p:extLst>
      <p:ext uri="{BB962C8B-B14F-4D97-AF65-F5344CB8AC3E}">
        <p14:creationId xmlns:p14="http://schemas.microsoft.com/office/powerpoint/2010/main" val="241129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pic>
        <p:nvPicPr>
          <p:cNvPr id="5" name="Picture 4">
            <a:extLst>
              <a:ext uri="{FF2B5EF4-FFF2-40B4-BE49-F238E27FC236}">
                <a16:creationId xmlns:a16="http://schemas.microsoft.com/office/drawing/2014/main" id="{3FC84D3E-3800-A54F-7CBF-9B94A5FE7007}"/>
              </a:ext>
            </a:extLst>
          </p:cNvPr>
          <p:cNvPicPr>
            <a:picLocks noChangeAspect="1"/>
          </p:cNvPicPr>
          <p:nvPr userDrawn="1"/>
        </p:nvPicPr>
        <p:blipFill>
          <a:blip r:embed="rId3"/>
          <a:stretch>
            <a:fillRect/>
          </a:stretch>
        </p:blipFill>
        <p:spPr>
          <a:xfrm rot="5400000">
            <a:off x="3791435" y="-1884578"/>
            <a:ext cx="4157461" cy="1116748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Stat Slide </a:t>
            </a:r>
          </a:p>
        </p:txBody>
      </p:sp>
      <p:sp>
        <p:nvSpPr>
          <p:cNvPr id="4" name="Text Placeholder 18">
            <a:extLst>
              <a:ext uri="{FF2B5EF4-FFF2-40B4-BE49-F238E27FC236}">
                <a16:creationId xmlns:a16="http://schemas.microsoft.com/office/drawing/2014/main" id="{060C4E71-C266-A914-236B-71793E90713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sp>
        <p:nvSpPr>
          <p:cNvPr id="12" name="Text Placeholder 11">
            <a:extLst>
              <a:ext uri="{FF2B5EF4-FFF2-40B4-BE49-F238E27FC236}">
                <a16:creationId xmlns:a16="http://schemas.microsoft.com/office/drawing/2014/main" id="{147DC755-BAB8-0C55-1795-A862D90EDF2D}"/>
              </a:ext>
            </a:extLst>
          </p:cNvPr>
          <p:cNvSpPr>
            <a:spLocks noGrp="1"/>
          </p:cNvSpPr>
          <p:nvPr>
            <p:ph type="body" sz="quarter" idx="13" hasCustomPrompt="1"/>
          </p:nvPr>
        </p:nvSpPr>
        <p:spPr>
          <a:xfrm>
            <a:off x="637309"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101</a:t>
            </a:r>
          </a:p>
        </p:txBody>
      </p:sp>
      <p:sp>
        <p:nvSpPr>
          <p:cNvPr id="14" name="Text Placeholder 11">
            <a:extLst>
              <a:ext uri="{FF2B5EF4-FFF2-40B4-BE49-F238E27FC236}">
                <a16:creationId xmlns:a16="http://schemas.microsoft.com/office/drawing/2014/main" id="{544E619B-51B9-2A4D-0990-5702F2361C89}"/>
              </a:ext>
            </a:extLst>
          </p:cNvPr>
          <p:cNvSpPr>
            <a:spLocks noGrp="1"/>
          </p:cNvSpPr>
          <p:nvPr>
            <p:ph type="body" sz="quarter" idx="14" hasCustomPrompt="1"/>
          </p:nvPr>
        </p:nvSpPr>
        <p:spPr>
          <a:xfrm>
            <a:off x="4630432"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78.4</a:t>
            </a:r>
          </a:p>
        </p:txBody>
      </p:sp>
      <p:sp>
        <p:nvSpPr>
          <p:cNvPr id="15" name="Text Placeholder 11">
            <a:extLst>
              <a:ext uri="{FF2B5EF4-FFF2-40B4-BE49-F238E27FC236}">
                <a16:creationId xmlns:a16="http://schemas.microsoft.com/office/drawing/2014/main" id="{C95F10A7-487B-709E-7CDC-B8B1DD45F4AF}"/>
              </a:ext>
            </a:extLst>
          </p:cNvPr>
          <p:cNvSpPr>
            <a:spLocks noGrp="1"/>
          </p:cNvSpPr>
          <p:nvPr>
            <p:ph type="body" sz="quarter" idx="15" hasCustomPrompt="1"/>
          </p:nvPr>
        </p:nvSpPr>
        <p:spPr>
          <a:xfrm>
            <a:off x="8623555"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99%</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641350"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7" name="Text Placeholder 18">
            <a:extLst>
              <a:ext uri="{FF2B5EF4-FFF2-40B4-BE49-F238E27FC236}">
                <a16:creationId xmlns:a16="http://schemas.microsoft.com/office/drawing/2014/main" id="{2F7F73F3-93AD-D6D5-C989-E4A965C2CC69}"/>
              </a:ext>
            </a:extLst>
          </p:cNvPr>
          <p:cNvSpPr>
            <a:spLocks noGrp="1"/>
          </p:cNvSpPr>
          <p:nvPr>
            <p:ph type="body" sz="quarter" idx="17" hasCustomPrompt="1"/>
          </p:nvPr>
        </p:nvSpPr>
        <p:spPr>
          <a:xfrm>
            <a:off x="4630432"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8" name="Text Placeholder 18">
            <a:extLst>
              <a:ext uri="{FF2B5EF4-FFF2-40B4-BE49-F238E27FC236}">
                <a16:creationId xmlns:a16="http://schemas.microsoft.com/office/drawing/2014/main" id="{A6E7B048-9B58-714C-F3A2-C1246AFC95E5}"/>
              </a:ext>
            </a:extLst>
          </p:cNvPr>
          <p:cNvSpPr>
            <a:spLocks noGrp="1"/>
          </p:cNvSpPr>
          <p:nvPr>
            <p:ph type="body" sz="quarter" idx="18" hasCustomPrompt="1"/>
          </p:nvPr>
        </p:nvSpPr>
        <p:spPr>
          <a:xfrm>
            <a:off x="8619514"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Tree>
    <p:extLst>
      <p:ext uri="{BB962C8B-B14F-4D97-AF65-F5344CB8AC3E}">
        <p14:creationId xmlns:p14="http://schemas.microsoft.com/office/powerpoint/2010/main" val="271816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990759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067274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319189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4" name="TextBox 3">
            <a:extLst>
              <a:ext uri="{FF2B5EF4-FFF2-40B4-BE49-F238E27FC236}">
                <a16:creationId xmlns:a16="http://schemas.microsoft.com/office/drawing/2014/main" id="{93060E87-B01D-871F-52B8-8A2E8169D06F}"/>
              </a:ext>
            </a:extLst>
          </p:cNvPr>
          <p:cNvSpPr txBox="1"/>
          <p:nvPr userDrawn="1"/>
        </p:nvSpPr>
        <p:spPr>
          <a:xfrm>
            <a:off x="11630128" y="6510291"/>
            <a:ext cx="540533" cy="276999"/>
          </a:xfrm>
          <a:prstGeom prst="rect">
            <a:avLst/>
          </a:prstGeom>
          <a:noFill/>
        </p:spPr>
        <p:txBody>
          <a:bodyPr wrap="none" rtlCol="0">
            <a:spAutoFit/>
          </a:bodyPr>
          <a:lstStyle/>
          <a:p>
            <a:pPr algn="r"/>
            <a:fld id="{AA14BF46-8F34-4C4B-8C54-4F4DD9DF0BCE}" type="slidenum">
              <a:rPr lang="en-US" sz="1200" spc="200" smtClean="0">
                <a:solidFill>
                  <a:srgbClr val="0E0E0E">
                    <a:lumMod val="25000"/>
                    <a:lumOff val="75000"/>
                  </a:srgbClr>
                </a:solidFill>
                <a:latin typeface="IBM Plex Mono" panose="020B0509050203000203" pitchFamily="49" charset="77"/>
              </a:rPr>
              <a:pPr algn="r"/>
              <a:t>‹#›</a:t>
            </a:fld>
            <a:endParaRPr lang="en-US" sz="1200" spc="200" dirty="0">
              <a:solidFill>
                <a:srgbClr val="0E0E0E">
                  <a:lumMod val="25000"/>
                  <a:lumOff val="75000"/>
                </a:srgbClr>
              </a:solidFill>
              <a:latin typeface="IBM Plex Mono" panose="020B0509050203000203" pitchFamily="49" charset="77"/>
            </a:endParaRPr>
          </a:p>
        </p:txBody>
      </p:sp>
    </p:spTree>
    <p:extLst>
      <p:ext uri="{BB962C8B-B14F-4D97-AF65-F5344CB8AC3E}">
        <p14:creationId xmlns:p14="http://schemas.microsoft.com/office/powerpoint/2010/main" val="426795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Layout 2">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1FB987-E459-BBF8-1E4F-A762C581CA1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6" name="Title 1">
            <a:extLst>
              <a:ext uri="{FF2B5EF4-FFF2-40B4-BE49-F238E27FC236}">
                <a16:creationId xmlns:a16="http://schemas.microsoft.com/office/drawing/2014/main" id="{925631A1-2CB5-0D72-1E3E-C04E04A808ED}"/>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8" name="Text Placeholder 18">
            <a:extLst>
              <a:ext uri="{FF2B5EF4-FFF2-40B4-BE49-F238E27FC236}">
                <a16:creationId xmlns:a16="http://schemas.microsoft.com/office/drawing/2014/main" id="{0FB524C1-B0AA-0620-0E55-0DEB6A451AC2}"/>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33310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4" name="Rectangle 3">
            <a:extLst>
              <a:ext uri="{FF2B5EF4-FFF2-40B4-BE49-F238E27FC236}">
                <a16:creationId xmlns:a16="http://schemas.microsoft.com/office/drawing/2014/main" id="{57C9D359-E687-961D-64E9-495797EA66DE}"/>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97258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Center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1DC971-5E89-EF88-B9EA-9FE8656C378E}"/>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358513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5995267"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6" name="Rectangle 5">
            <a:extLst>
              <a:ext uri="{FF2B5EF4-FFF2-40B4-BE49-F238E27FC236}">
                <a16:creationId xmlns:a16="http://schemas.microsoft.com/office/drawing/2014/main" id="{5AAF6489-BABA-C2E2-0713-200DD8D43468}"/>
              </a:ext>
            </a:extLst>
          </p:cNvPr>
          <p:cNvSpPr/>
          <p:nvPr userDrawn="1"/>
        </p:nvSpPr>
        <p:spPr>
          <a:xfrm rot="18900000">
            <a:off x="5899208" y="6502606"/>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171681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Left Align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9F6FA8-A51D-5AC0-D542-76E2092008B2}"/>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930061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Layout 1">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82FAC5-5DF6-6E09-2437-16D7A5BB6CE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4" name="Title 1">
            <a:extLst>
              <a:ext uri="{FF2B5EF4-FFF2-40B4-BE49-F238E27FC236}">
                <a16:creationId xmlns:a16="http://schemas.microsoft.com/office/drawing/2014/main" id="{69084C6D-F47A-2D84-974F-86B4B4F3C938}"/>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5" name="Text Placeholder 18">
            <a:extLst>
              <a:ext uri="{FF2B5EF4-FFF2-40B4-BE49-F238E27FC236}">
                <a16:creationId xmlns:a16="http://schemas.microsoft.com/office/drawing/2014/main" id="{ADD77698-9B6E-3E61-BC7C-5396826A1811}"/>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022621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Layout 2">
    <p:bg>
      <p:bgPr>
        <a:solidFill>
          <a:srgbClr val="0F0F0F"/>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850E5D6-75AA-A3D5-A1A8-B75616D6756B}"/>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6D75BB0-81BB-FD1F-F82D-643420C74EAF}"/>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13" name="Text Placeholder 12">
            <a:extLst>
              <a:ext uri="{FF2B5EF4-FFF2-40B4-BE49-F238E27FC236}">
                <a16:creationId xmlns:a16="http://schemas.microsoft.com/office/drawing/2014/main" id="{95C89186-A6BE-CFB1-A73B-1FC93B27834E}"/>
              </a:ext>
            </a:extLst>
          </p:cNvPr>
          <p:cNvSpPr>
            <a:spLocks noGrp="1"/>
          </p:cNvSpPr>
          <p:nvPr>
            <p:ph type="body" sz="quarter" idx="10" hasCustomPrompt="1"/>
          </p:nvPr>
        </p:nvSpPr>
        <p:spPr>
          <a:xfrm>
            <a:off x="718930" y="727009"/>
            <a:ext cx="6596269" cy="1000192"/>
          </a:xfrm>
        </p:spPr>
        <p:txBody>
          <a:bodyPr>
            <a:noAutofit/>
          </a:bodyPr>
          <a:lstStyle>
            <a:lvl1pPr marL="0" indent="0">
              <a:lnSpc>
                <a:spcPct val="90000"/>
              </a:lnSpc>
              <a:buNone/>
              <a:defRPr sz="3200">
                <a:latin typeface="Replica LL" panose="020B0504010101010104" pitchFamily="34" charset="77"/>
                <a:cs typeface="Replica LL" panose="020B0504010101010104" pitchFamily="34" charset="77"/>
              </a:defRPr>
            </a:lvl1pPr>
          </a:lstStyle>
          <a:p>
            <a:pPr lvl="0"/>
            <a:r>
              <a:rPr lang="en-US" dirty="0"/>
              <a:t>Slide Primary Heading goes here Second line if necessary</a:t>
            </a:r>
          </a:p>
        </p:txBody>
      </p:sp>
      <p:sp>
        <p:nvSpPr>
          <p:cNvPr id="15" name="Text Placeholder 14">
            <a:extLst>
              <a:ext uri="{FF2B5EF4-FFF2-40B4-BE49-F238E27FC236}">
                <a16:creationId xmlns:a16="http://schemas.microsoft.com/office/drawing/2014/main" id="{2F9214BA-9FF2-00A3-6658-054F283EA787}"/>
              </a:ext>
            </a:extLst>
          </p:cNvPr>
          <p:cNvSpPr>
            <a:spLocks noGrp="1"/>
          </p:cNvSpPr>
          <p:nvPr>
            <p:ph type="body" sz="quarter" idx="11" hasCustomPrompt="1"/>
          </p:nvPr>
        </p:nvSpPr>
        <p:spPr>
          <a:xfrm>
            <a:off x="718931" y="1765758"/>
            <a:ext cx="4760844" cy="1211118"/>
          </a:xfrm>
        </p:spPr>
        <p:txBody>
          <a:bodyPr>
            <a:normAutofit/>
          </a:bodyPr>
          <a:lstStyle>
            <a:lvl1pPr marL="0" indent="0">
              <a:lnSpc>
                <a:spcPct val="110000"/>
              </a:lnSpc>
              <a:buNone/>
              <a:defRPr sz="1300" b="0" i="0">
                <a:latin typeface="IBM Plex Sans Light" panose="020B0403050203000203" pitchFamily="34" charset="0"/>
              </a:defRPr>
            </a:lvl1pPr>
          </a:lstStyle>
          <a:p>
            <a:pPr lvl="0"/>
            <a:r>
              <a:rPr lang="en-US" dirty="0">
                <a:effectLst/>
              </a:rPr>
              <a:t>Lorem ipsum dolor sit </a:t>
            </a:r>
            <a:r>
              <a:rPr lang="en-US" dirty="0" err="1">
                <a:effectLst/>
              </a:rPr>
              <a:t>amet</a:t>
            </a:r>
            <a:r>
              <a:rPr lang="en-US" dirty="0">
                <a:effectLst/>
              </a:rPr>
              <a:t>, </a:t>
            </a:r>
            <a:r>
              <a:rPr lang="en-US" dirty="0" err="1">
                <a:effectLst/>
              </a:rPr>
              <a:t>consectetur</a:t>
            </a:r>
            <a:r>
              <a:rPr lang="en-US" dirty="0">
                <a:effectLst/>
              </a:rPr>
              <a:t> </a:t>
            </a:r>
            <a:r>
              <a:rPr lang="en-US" dirty="0" err="1">
                <a:effectLst/>
              </a:rPr>
              <a:t>adipiscing</a:t>
            </a:r>
            <a:r>
              <a:rPr lang="en-US" dirty="0">
                <a:effectLst/>
              </a:rPr>
              <a:t> </a:t>
            </a:r>
            <a:r>
              <a:rPr lang="en-US" dirty="0" err="1">
                <a:effectLst/>
              </a:rPr>
              <a:t>elit</a:t>
            </a:r>
            <a:r>
              <a:rPr lang="en-US" dirty="0">
                <a:effectLst/>
              </a:rPr>
              <a:t>, sed do </a:t>
            </a:r>
            <a:r>
              <a:rPr lang="en-US" dirty="0" err="1">
                <a:effectLst/>
              </a:rPr>
              <a:t>eiusmod</a:t>
            </a:r>
            <a:r>
              <a:rPr lang="en-US" dirty="0">
                <a:effectLst/>
              </a:rPr>
              <a:t> </a:t>
            </a:r>
            <a:r>
              <a:rPr lang="en-US" dirty="0" err="1">
                <a:effectLst/>
              </a:rPr>
              <a:t>tempor</a:t>
            </a:r>
            <a:r>
              <a:rPr lang="en-US" dirty="0">
                <a:effectLst/>
              </a:rPr>
              <a:t> </a:t>
            </a:r>
            <a:r>
              <a:rPr lang="en-US" dirty="0" err="1">
                <a:effectLst/>
              </a:rPr>
              <a:t>incididunt</a:t>
            </a:r>
            <a:r>
              <a:rPr lang="en-US" dirty="0">
                <a:effectLst/>
              </a:rPr>
              <a:t> </a:t>
            </a:r>
            <a:r>
              <a:rPr lang="en-US" dirty="0" err="1">
                <a:effectLst/>
              </a:rPr>
              <a:t>ut</a:t>
            </a:r>
            <a:r>
              <a:rPr lang="en-US" dirty="0">
                <a:effectLst/>
              </a:rPr>
              <a:t> labore et dolore magna </a:t>
            </a:r>
            <a:r>
              <a:rPr lang="en-US" dirty="0" err="1">
                <a:effectLst/>
              </a:rPr>
              <a:t>aliqua</a:t>
            </a:r>
            <a:r>
              <a:rPr lang="en-US" dirty="0">
                <a:effectLst/>
              </a:rPr>
              <a:t>. Ut </a:t>
            </a:r>
            <a:r>
              <a:rPr lang="en-US" dirty="0" err="1">
                <a:effectLst/>
              </a:rPr>
              <a:t>enim</a:t>
            </a:r>
            <a:r>
              <a:rPr lang="en-US" dirty="0">
                <a:effectLst/>
              </a:rPr>
              <a:t> ad minim </a:t>
            </a:r>
            <a:r>
              <a:rPr lang="en-US" dirty="0" err="1">
                <a:effectLst/>
              </a:rPr>
              <a:t>veniam</a:t>
            </a:r>
            <a:r>
              <a:rPr lang="en-US" dirty="0">
                <a:effectLst/>
              </a:rPr>
              <a:t>.</a:t>
            </a:r>
            <a:endParaRPr lang="en-US" dirty="0"/>
          </a:p>
        </p:txBody>
      </p:sp>
      <p:sp>
        <p:nvSpPr>
          <p:cNvPr id="4" name="Text Placeholder 14">
            <a:extLst>
              <a:ext uri="{FF2B5EF4-FFF2-40B4-BE49-F238E27FC236}">
                <a16:creationId xmlns:a16="http://schemas.microsoft.com/office/drawing/2014/main" id="{96724787-8152-75D7-3D1B-B6500BDA06B4}"/>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5" name="TextBox 4">
            <a:extLst>
              <a:ext uri="{FF2B5EF4-FFF2-40B4-BE49-F238E27FC236}">
                <a16:creationId xmlns:a16="http://schemas.microsoft.com/office/drawing/2014/main" id="{A859A8AB-C146-7A09-88E8-6F133B4446B7}"/>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3" name="Rectangle 2">
            <a:extLst>
              <a:ext uri="{FF2B5EF4-FFF2-40B4-BE49-F238E27FC236}">
                <a16:creationId xmlns:a16="http://schemas.microsoft.com/office/drawing/2014/main" id="{9DF2389D-D226-3862-6A37-CD2A6D7BDBF4}"/>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066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3F4B5B7-A722-9AF3-0EED-FA6DB4F35456}"/>
              </a:ext>
            </a:extLst>
          </p:cNvPr>
          <p:cNvSpPr/>
          <p:nvPr userDrawn="1"/>
        </p:nvSpPr>
        <p:spPr>
          <a:xfrm>
            <a:off x="0" y="0"/>
            <a:ext cx="12192000" cy="6858000"/>
          </a:xfrm>
          <a:prstGeom prst="rect">
            <a:avLst/>
          </a:prstGeom>
          <a:gradFill>
            <a:gsLst>
              <a:gs pos="11000">
                <a:srgbClr val="0F0F0F"/>
              </a:gs>
              <a:gs pos="100000">
                <a:srgbClr val="0F0F0F">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2FA7E9E-B371-BEB4-ED31-4BC76F2244EA}"/>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8C01323-642D-B344-4FB4-3B3BB330AB31}"/>
              </a:ext>
            </a:extLst>
          </p:cNvPr>
          <p:cNvPicPr>
            <a:picLocks noChangeAspect="1"/>
          </p:cNvPicPr>
          <p:nvPr userDrawn="1"/>
        </p:nvPicPr>
        <p:blipFill>
          <a:blip r:embed="rId2"/>
          <a:stretch>
            <a:fillRect/>
          </a:stretch>
        </p:blipFill>
        <p:spPr>
          <a:xfrm>
            <a:off x="139425" y="137906"/>
            <a:ext cx="629202" cy="629202"/>
          </a:xfrm>
          <a:prstGeom prst="rect">
            <a:avLst/>
          </a:prstGeom>
        </p:spPr>
      </p:pic>
      <p:pic>
        <p:nvPicPr>
          <p:cNvPr id="11" name="Picture 10">
            <a:extLst>
              <a:ext uri="{FF2B5EF4-FFF2-40B4-BE49-F238E27FC236}">
                <a16:creationId xmlns:a16="http://schemas.microsoft.com/office/drawing/2014/main" id="{EEB69CDF-2609-4BD4-5F88-6BFF012EE1E0}"/>
              </a:ext>
            </a:extLst>
          </p:cNvPr>
          <p:cNvPicPr>
            <a:picLocks noChangeAspect="1"/>
          </p:cNvPicPr>
          <p:nvPr userDrawn="1"/>
        </p:nvPicPr>
        <p:blipFill>
          <a:blip r:embed="rId3"/>
          <a:srcRect l="29763" r="32023"/>
          <a:stretch>
            <a:fillRect/>
          </a:stretch>
        </p:blipFill>
        <p:spPr>
          <a:xfrm rot="5400000">
            <a:off x="4786615" y="-676460"/>
            <a:ext cx="2569781" cy="6724671"/>
          </a:xfrm>
          <a:prstGeom prst="rect">
            <a:avLst/>
          </a:prstGeom>
        </p:spPr>
      </p:pic>
      <p:sp>
        <p:nvSpPr>
          <p:cNvPr id="13" name="Text Placeholder 12">
            <a:extLst>
              <a:ext uri="{FF2B5EF4-FFF2-40B4-BE49-F238E27FC236}">
                <a16:creationId xmlns:a16="http://schemas.microsoft.com/office/drawing/2014/main" id="{F0ED988E-AA77-7B3F-5BC9-0C333088540C}"/>
              </a:ext>
            </a:extLst>
          </p:cNvPr>
          <p:cNvSpPr>
            <a:spLocks noGrp="1"/>
          </p:cNvSpPr>
          <p:nvPr>
            <p:ph type="body" sz="quarter" idx="13" hasCustomPrompt="1"/>
          </p:nvPr>
        </p:nvSpPr>
        <p:spPr>
          <a:xfrm>
            <a:off x="4650694" y="900970"/>
            <a:ext cx="2841625" cy="1571614"/>
          </a:xfrm>
        </p:spPr>
        <p:txBody>
          <a:bodyPr>
            <a:noAutofit/>
          </a:bodyPr>
          <a:lstStyle>
            <a:lvl1pPr marL="0" indent="0" algn="ctr">
              <a:buNone/>
              <a:defRPr sz="12000">
                <a:solidFill>
                  <a:srgbClr val="1C1C1C"/>
                </a:solidFill>
                <a:latin typeface="Replica LL" panose="020B0504010101010104" pitchFamily="34" charset="77"/>
                <a:cs typeface="Replica LL" panose="020B0504010101010104" pitchFamily="34" charset="77"/>
              </a:defRPr>
            </a:lvl1pPr>
          </a:lstStyle>
          <a:p>
            <a:pPr lvl="0"/>
            <a:r>
              <a:rPr lang="en-US" dirty="0"/>
              <a:t>01</a:t>
            </a:r>
          </a:p>
        </p:txBody>
      </p:sp>
      <p:sp>
        <p:nvSpPr>
          <p:cNvPr id="15" name="Text Placeholder 14">
            <a:extLst>
              <a:ext uri="{FF2B5EF4-FFF2-40B4-BE49-F238E27FC236}">
                <a16:creationId xmlns:a16="http://schemas.microsoft.com/office/drawing/2014/main" id="{0A033544-44A9-9774-1AB3-528F094EB050}"/>
              </a:ext>
            </a:extLst>
          </p:cNvPr>
          <p:cNvSpPr>
            <a:spLocks noGrp="1"/>
          </p:cNvSpPr>
          <p:nvPr>
            <p:ph type="body" sz="quarter" idx="14" hasCustomPrompt="1"/>
          </p:nvPr>
        </p:nvSpPr>
        <p:spPr>
          <a:xfrm>
            <a:off x="1348466" y="3119387"/>
            <a:ext cx="9446077" cy="1651478"/>
          </a:xfrm>
        </p:spPr>
        <p:txBody>
          <a:bodyPr anchor="ctr">
            <a:normAutofit/>
          </a:bodyPr>
          <a:lstStyle>
            <a:lvl1pPr marL="0" indent="0" algn="ctr">
              <a:buNone/>
              <a:defRPr sz="6000">
                <a:latin typeface="Replica LL" panose="020B0504010101010104" pitchFamily="34" charset="77"/>
                <a:cs typeface="Replica LL" panose="020B0504010101010104" pitchFamily="34" charset="77"/>
              </a:defRPr>
            </a:lvl1pPr>
          </a:lstStyle>
          <a:p>
            <a:pPr lvl="0"/>
            <a:r>
              <a:rPr lang="en-US" dirty="0"/>
              <a:t>Section Divider Title</a:t>
            </a:r>
          </a:p>
        </p:txBody>
      </p:sp>
      <p:sp>
        <p:nvSpPr>
          <p:cNvPr id="17" name="Text Placeholder 16">
            <a:extLst>
              <a:ext uri="{FF2B5EF4-FFF2-40B4-BE49-F238E27FC236}">
                <a16:creationId xmlns:a16="http://schemas.microsoft.com/office/drawing/2014/main" id="{BA947F6F-9B4F-71D4-319B-50EFE4E091FC}"/>
              </a:ext>
            </a:extLst>
          </p:cNvPr>
          <p:cNvSpPr>
            <a:spLocks noGrp="1"/>
          </p:cNvSpPr>
          <p:nvPr>
            <p:ph type="body" sz="quarter" idx="15" hasCustomPrompt="1"/>
          </p:nvPr>
        </p:nvSpPr>
        <p:spPr>
          <a:xfrm>
            <a:off x="2265138" y="4803367"/>
            <a:ext cx="7612731" cy="417477"/>
          </a:xfrm>
        </p:spPr>
        <p:txBody>
          <a:bodyPr>
            <a:normAutofit/>
          </a:bodyPr>
          <a:lstStyle>
            <a:lvl1pPr marL="0" indent="0" algn="ctr">
              <a:buNone/>
              <a:defRPr sz="2400" b="0" i="0">
                <a:solidFill>
                  <a:srgbClr val="9E9E9E"/>
                </a:solidFill>
                <a:latin typeface="IBM Plex Sans Light" panose="020B0403050203000203" pitchFamily="34" charset="0"/>
              </a:defRPr>
            </a:lvl1pPr>
          </a:lstStyle>
          <a:p>
            <a:pPr lvl="0"/>
            <a:r>
              <a:rPr lang="en-US" dirty="0"/>
              <a:t>Section Divider Subtitle</a:t>
            </a:r>
          </a:p>
        </p:txBody>
      </p:sp>
      <p:sp>
        <p:nvSpPr>
          <p:cNvPr id="21" name="TextBox 20">
            <a:extLst>
              <a:ext uri="{FF2B5EF4-FFF2-40B4-BE49-F238E27FC236}">
                <a16:creationId xmlns:a16="http://schemas.microsoft.com/office/drawing/2014/main" id="{E00F96C5-2614-F9A8-B33B-559116A6C1D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22" name="Text Placeholder 14">
            <a:extLst>
              <a:ext uri="{FF2B5EF4-FFF2-40B4-BE49-F238E27FC236}">
                <a16:creationId xmlns:a16="http://schemas.microsoft.com/office/drawing/2014/main" id="{6DB56BC8-E50F-DC64-73D9-A3ABA0946518}"/>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24" name="Rectangle 23">
            <a:extLst>
              <a:ext uri="{FF2B5EF4-FFF2-40B4-BE49-F238E27FC236}">
                <a16:creationId xmlns:a16="http://schemas.microsoft.com/office/drawing/2014/main" id="{BADBB204-1E31-D097-90E9-9740B4BC7D52}"/>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349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Tree>
    <p:extLst>
      <p:ext uri="{BB962C8B-B14F-4D97-AF65-F5344CB8AC3E}">
        <p14:creationId xmlns:p14="http://schemas.microsoft.com/office/powerpoint/2010/main" val="1986367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2853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E6CEE0-8967-BB2D-820D-12E727F76F12}"/>
              </a:ext>
            </a:extLst>
          </p:cNvPr>
          <p:cNvSpPr txBox="1"/>
          <p:nvPr userDrawn="1"/>
        </p:nvSpPr>
        <p:spPr>
          <a:xfrm>
            <a:off x="5051481" y="6424566"/>
            <a:ext cx="2089033" cy="215444"/>
          </a:xfrm>
          <a:prstGeom prst="rect">
            <a:avLst/>
          </a:prstGeom>
          <a:noFill/>
        </p:spPr>
        <p:txBody>
          <a:bodyPr wrap="none" rtlCol="0">
            <a:spAutoFit/>
          </a:bodyPr>
          <a:lstStyle/>
          <a:p>
            <a:pPr algn="ctr"/>
            <a:r>
              <a:rPr lang="en-US" sz="800" spc="200" baseline="0" dirty="0">
                <a:solidFill>
                  <a:srgbClr val="434343"/>
                </a:solidFill>
                <a:latin typeface="IBM Plex Mono" panose="020B0509050203000203" pitchFamily="49" charset="77"/>
              </a:rPr>
              <a:t>PRIVATE &amp; CONFIDENTIAL</a:t>
            </a:r>
          </a:p>
        </p:txBody>
      </p:sp>
      <p:pic>
        <p:nvPicPr>
          <p:cNvPr id="4" name="Picture 3">
            <a:extLst>
              <a:ext uri="{FF2B5EF4-FFF2-40B4-BE49-F238E27FC236}">
                <a16:creationId xmlns:a16="http://schemas.microsoft.com/office/drawing/2014/main" id="{494E2C1F-948C-4E4C-A767-69704A8BEE72}"/>
              </a:ext>
            </a:extLst>
          </p:cNvPr>
          <p:cNvPicPr>
            <a:picLocks noChangeAspect="1"/>
          </p:cNvPicPr>
          <p:nvPr userDrawn="1"/>
        </p:nvPicPr>
        <p:blipFill>
          <a:blip r:embed="rId3"/>
          <a:stretch>
            <a:fillRect/>
          </a:stretch>
        </p:blipFill>
        <p:spPr>
          <a:xfrm>
            <a:off x="5369292" y="933651"/>
            <a:ext cx="1453415" cy="1453415"/>
          </a:xfrm>
          <a:prstGeom prst="rect">
            <a:avLst/>
          </a:prstGeom>
        </p:spPr>
      </p:pic>
      <p:sp>
        <p:nvSpPr>
          <p:cNvPr id="6" name="Text Placeholder 5">
            <a:extLst>
              <a:ext uri="{FF2B5EF4-FFF2-40B4-BE49-F238E27FC236}">
                <a16:creationId xmlns:a16="http://schemas.microsoft.com/office/drawing/2014/main" id="{C2439B93-860B-3168-D48E-E7559A6288FA}"/>
              </a:ext>
            </a:extLst>
          </p:cNvPr>
          <p:cNvSpPr>
            <a:spLocks noGrp="1"/>
          </p:cNvSpPr>
          <p:nvPr>
            <p:ph type="body" sz="quarter" idx="10" hasCustomPrompt="1"/>
          </p:nvPr>
        </p:nvSpPr>
        <p:spPr>
          <a:xfrm>
            <a:off x="3126580" y="2677461"/>
            <a:ext cx="5938837" cy="751539"/>
          </a:xfrm>
        </p:spPr>
        <p:txBody>
          <a:bodyPr>
            <a:normAutofit/>
          </a:bodyPr>
          <a:lstStyle>
            <a:lvl1pPr marL="0" indent="0" algn="ctr">
              <a:buNone/>
              <a:defRPr sz="5400">
                <a:latin typeface="Replica LL" panose="020B0504010101010104" pitchFamily="34" charset="77"/>
                <a:cs typeface="Replica LL" panose="020B0504010101010104" pitchFamily="34" charset="77"/>
              </a:defRPr>
            </a:lvl1pPr>
          </a:lstStyle>
          <a:p>
            <a:pPr lvl="0"/>
            <a:r>
              <a:rPr lang="en-US" dirty="0"/>
              <a:t>Thank You.</a:t>
            </a:r>
          </a:p>
        </p:txBody>
      </p:sp>
    </p:spTree>
    <p:extLst>
      <p:ext uri="{BB962C8B-B14F-4D97-AF65-F5344CB8AC3E}">
        <p14:creationId xmlns:p14="http://schemas.microsoft.com/office/powerpoint/2010/main" val="405842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alpha val="95294"/>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483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bg1"/>
          </a:solidFill>
          <a:latin typeface="Replica-Regular" panose="020005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012732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4400" kern="1200">
          <a:solidFill>
            <a:schemeClr val="tx1"/>
          </a:solidFill>
          <a:latin typeface="Replica LL" panose="020B0504010101010104" pitchFamily="34" charset="77"/>
          <a:ea typeface="+mj-ea"/>
          <a:cs typeface="Replica LL" panose="020B0504010101010104"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6DA6ED3-9168-5451-3025-EA9FEF22123C}"/>
              </a:ext>
            </a:extLst>
          </p:cNvPr>
          <p:cNvSpPr txBox="1"/>
          <p:nvPr/>
        </p:nvSpPr>
        <p:spPr>
          <a:xfrm>
            <a:off x="3912875" y="4312920"/>
            <a:ext cx="4366260" cy="1384995"/>
          </a:xfrm>
          <a:prstGeom prst="rect">
            <a:avLst/>
          </a:prstGeom>
          <a:noFill/>
        </p:spPr>
        <p:txBody>
          <a:bodyPr wrap="none" rtlCol="0">
            <a:spAutoFit/>
          </a:bodyPr>
          <a:lstStyle/>
          <a:p>
            <a:pPr algn="ctr"/>
            <a:r>
              <a:rPr lang="en-US" sz="2800" b="1" dirty="0">
                <a:solidFill>
                  <a:schemeClr val="bg1"/>
                </a:solidFill>
                <a:latin typeface="Replica LL TT Light" panose="020B0404010101010104" pitchFamily="34" charset="0"/>
                <a:cs typeface="Replica LL TT Light" panose="020B0404010101010104" pitchFamily="34" charset="0"/>
              </a:rPr>
              <a:t>Perscient</a:t>
            </a:r>
          </a:p>
          <a:p>
            <a:pPr algn="ctr"/>
            <a:r>
              <a:rPr lang="en-US" sz="2800" dirty="0">
                <a:solidFill>
                  <a:schemeClr val="bg1"/>
                </a:solidFill>
                <a:latin typeface="Replica LL TT Light" panose="020B0404010101010104" pitchFamily="34" charset="0"/>
                <a:cs typeface="Replica LL TT Light" panose="020B0404010101010104" pitchFamily="34" charset="0"/>
              </a:rPr>
              <a:t>Perscient AI </a:t>
            </a:r>
            <a:r>
              <a:rPr lang="en-US" sz="2800">
                <a:solidFill>
                  <a:schemeClr val="bg1"/>
                </a:solidFill>
                <a:latin typeface="Replica LL TT Light" panose="020B0404010101010104" pitchFamily="34" charset="0"/>
                <a:cs typeface="Replica LL TT Light" panose="020B0404010101010104" pitchFamily="34" charset="0"/>
              </a:rPr>
              <a:t>Pulse Chartbook</a:t>
            </a:r>
          </a:p>
          <a:p>
            <a:pPr algn="ctr"/>
            <a:r>
              <a:rPr lang="en-US" sz="2800">
                <a:solidFill>
                  <a:schemeClr val="bg1"/>
                </a:solidFill>
                <a:latin typeface="Replica LL TT Light" panose="020B0404010101010104" pitchFamily="34" charset="0"/>
                <a:cs typeface="Replica LL TT Light" panose="020B0404010101010104" pitchFamily="34" charset="0"/>
              </a:rPr>
              <a:t>September </a:t>
            </a:r>
            <a:r>
              <a:rPr lang="en-US" sz="2800" dirty="0">
                <a:solidFill>
                  <a:schemeClr val="bg1"/>
                </a:solidFill>
                <a:latin typeface="Replica LL TT Light" panose="020B0404010101010104" pitchFamily="34" charset="0"/>
                <a:cs typeface="Replica LL TT Light" panose="020B0404010101010104" pitchFamily="34" charset="0"/>
              </a:rPr>
              <a:t>15, 2026</a:t>
            </a:r>
          </a:p>
        </p:txBody>
      </p:sp>
    </p:spTree>
    <p:extLst>
      <p:ext uri="{BB962C8B-B14F-4D97-AF65-F5344CB8AC3E}">
        <p14:creationId xmlns:p14="http://schemas.microsoft.com/office/powerpoint/2010/main" val="238530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Executive Summary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FIVE THINGS TO REMEMBER FROM THIS WEEK'S NARRATIVE LANDSCAPE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N30"/>
          <p:cNvSpPr txBox="1"/>
          <p:nvPr/>
        </p:nvSpPr>
        <p:spPr>
          <a:xfrm>
            <a:off x="318275"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01</a:t>
            </a:r>
          </a:p>
        </p:txBody>
      </p:sp>
      <p:sp>
        <p:nvSpPr>
          <p:cNvPr id="31" name="Body 31"/>
          <p:cNvSpPr txBox="1"/>
          <p:nvPr/>
        </p:nvSpPr>
        <p:spPr>
          <a:xfrm>
            <a:off x="968275"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capex debate has become a balance-sheet story, not a technology story.</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characterizing AI infrastructure spending as a dangerous gamble jumped 40.2 points to 67.2 while conviction language fell and frames for model disappointment, failed corporate initiatives, and absent efficiency gains stayed flat or receded. Coverage is interrogating credit quality and financing risk, not capability.</a:t>
            </a:r>
          </a:p>
        </p:txBody>
      </p:sp>
      <p:sp>
        <p:nvSpPr>
          <p:cNvPr id="32" name="N32"/>
          <p:cNvSpPr txBox="1"/>
          <p:nvPr/>
        </p:nvSpPr>
        <p:spPr>
          <a:xfrm>
            <a:off x="4235282"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02</a:t>
            </a:r>
          </a:p>
        </p:txBody>
      </p:sp>
      <p:sp>
        <p:nvSpPr>
          <p:cNvPr id="33" name="Body 33"/>
          <p:cNvSpPr txBox="1"/>
          <p:nvPr/>
        </p:nvSpPr>
        <p:spPr>
          <a:xfrm>
            <a:off x="4885282"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Community and grid resistance surged sharply, reaching well above its average.</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tracking opposition to large AI investments surged 77.8 points to 175.6. Media is documenting an escalation from municipal moratoriums to statewide proposals, with at least 14 US states weighing moratoriums and local tallies reaching 374.</a:t>
            </a:r>
          </a:p>
        </p:txBody>
      </p:sp>
      <p:sp>
        <p:nvSpPr>
          <p:cNvPr id="34" name="N34"/>
          <p:cNvSpPr txBox="1"/>
          <p:nvPr/>
        </p:nvSpPr>
        <p:spPr>
          <a:xfrm>
            <a:off x="8152289"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03</a:t>
            </a:r>
          </a:p>
        </p:txBody>
      </p:sp>
      <p:sp>
        <p:nvSpPr>
          <p:cNvPr id="35" name="Body 35"/>
          <p:cNvSpPr txBox="1"/>
          <p:nvPr/>
        </p:nvSpPr>
        <p:spPr>
          <a:xfrm>
            <a:off x="8802289"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two pressure stories are merging into a single price-of-the-buildout frame.</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Financing skepticism and siting friction are being reported as the same problem from different angles: capital that must be raised externally now faces multi-year permitting, community conditions, and supply constraints pushing relief into the late decade.</a:t>
            </a:r>
          </a:p>
        </p:txBody>
      </p:sp>
      <p:sp>
        <p:nvSpPr>
          <p:cNvPr id="36" name="N36"/>
          <p:cNvSpPr txBox="1"/>
          <p:nvPr/>
        </p:nvSpPr>
        <p:spPr>
          <a:xfrm>
            <a:off x="318275"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04</a:t>
            </a:r>
          </a:p>
        </p:txBody>
      </p:sp>
      <p:sp>
        <p:nvSpPr>
          <p:cNvPr id="37" name="Body 37"/>
          <p:cNvSpPr txBox="1"/>
          <p:nvPr/>
        </p:nvSpPr>
        <p:spPr>
          <a:xfrm>
            <a:off x="968275"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Anthropic and China reordered the competitive leaderboard while incumbents stayed subdued.</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asserting Anthropic or Claude leads stands at 181.8, roughly four times the next vendor frame. The DeepSeek and China frame rose 15.3 to 39.6 on a cheap open-weight release. OpenAI and Google both sit well below their long-term means.</a:t>
            </a:r>
          </a:p>
        </p:txBody>
      </p:sp>
      <p:sp>
        <p:nvSpPr>
          <p:cNvPr id="38" name="N38"/>
          <p:cNvSpPr txBox="1"/>
          <p:nvPr/>
        </p:nvSpPr>
        <p:spPr>
          <a:xfrm>
            <a:off x="6193786"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05</a:t>
            </a:r>
          </a:p>
        </p:txBody>
      </p:sp>
      <p:sp>
        <p:nvSpPr>
          <p:cNvPr id="39" name="Body 39"/>
          <p:cNvSpPr txBox="1"/>
          <p:nvPr/>
        </p:nvSpPr>
        <p:spPr>
          <a:xfrm>
            <a:off x="6843786"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human-benefit case has gone quiet across every section.</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Societal-upside language on medicine, education, science, and productivity-driven basic income is the least dense part of the conversation. Media has reframed AI from what the technology delivers to people toward what the buildout costs and who is winning the contest to sell it.</a:t>
            </a:r>
          </a:p>
        </p:txBody>
      </p:sp>
      <p:sp>
        <p:nvSpPr>
          <p:cNvPr id="40" name="IndexKey"/>
          <p:cNvSpPr txBox="1"/>
          <p:nvPr/>
        </p:nvSpPr>
        <p:spPr>
          <a:xfrm>
            <a:off x="318275" y="6350000"/>
            <a:ext cx="5400000" cy="420000"/>
          </a:xfrm>
          <a:prstGeom prst="rect">
            <a:avLst/>
          </a:prstGeom>
          <a:noFill/>
        </p:spPr>
        <p:txBody>
          <a:bodyPr wrap="square" lIns="0" tIns="0" rIns="0" bIns="0"/>
          <a:lstStyle/>
          <a:p>
            <a:pPr>
              <a:buNone/>
            </a:pPr>
            <a:r>
              <a:rPr lang="en-US" sz="900" dirty="0">
                <a:solidFill>
                  <a:srgbClr val="FFFFFF">
                    <a:alpha val="55000"/>
                  </a:srgbClr>
                </a:solidFill>
                <a:latin typeface="IBM Plex Sans" panose="020B0503050203000203" pitchFamily="34" charset="77"/>
                <a:cs typeface="IBM Plex Sans" panose="020B0503050203000203" pitchFamily="34" charset="77"/>
              </a:rPr>
              <a:t>How to read the numbers: each reading shows how far above or below its long-run average a theme is running in the media — 100 means twice the average; −100 is the floor.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ONE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The Capex Debate Is Now a Balance-Sheet Story</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Financing risk climbs while model-disappointment frames stay flat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Capital-risk language posted the sharpest advance in the financing cluster this week.</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CAPEX RISK VS. CONVICTION</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67.2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characterizing AI infrastructure spending as a dangerous gamble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+40.2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Week-over-week point gain — the defining move in the cluster</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32.0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Conviction language asserting the AI investment theme remains durable — down 23.6</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b="1" dirty="0">
                <a:solidFill>
                  <a:srgbClr val="FFFFFF"/>
                </a:solidFill>
                <a:latin typeface="IBM Plex Sans" panose="020B0503050203000203" pitchFamily="34" charset="77"/>
                <a:cs typeface="IBM Plex Sans" panose="020B0503050203000203" pitchFamily="34" charset="77"/>
              </a:rPr>
              <a:t>The gain came at the direct expense of conviction.</a:t>
            </a:r>
            <a:r>
              <a:rPr lang="en-US" sz="1300" dirty="0">
                <a:solidFill>
                  <a:srgbClr val="FFFFFF"/>
                </a:solidFill>
                <a:latin typeface="IBM Plex Sans" panose="020B0503050203000203" pitchFamily="34" charset="77"/>
                <a:cs typeface="IBM Plex Sans" panose="020B0503050203000203" pitchFamily="34" charset="77"/>
              </a:rPr>
              <a:t> Language asserting that the AI investment theme is durable fell 23.6 points to 32.0, while language tracking claims that AI infrastructure spending is massive and increasing moderated to 69.4. Beneath both sits a stable, high floor of doubt: language predicting an AI investment collapse will crash the broader market remains the strongest systemic-risk frame even after easing modestly.</a:t>
            </a:r>
          </a:p>
          <a:p>
            <a:pPr marL="0" indent="0">
              <a:spcAft>
                <a:spcPts val="1400"/>
              </a:spcAft>
              <a:buNone/>
            </a:pPr>
            <a:r>
              <a:rPr lang="en-US" sz="1300" i="1" dirty="0">
                <a:solidFill>
                  <a:srgbClr val="FFE5A7"/>
                </a:solidFill>
                <a:latin typeface="IBM Plex Sans" panose="020B0503050203000203" pitchFamily="34" charset="77"/>
                <a:cs typeface="IBM Plex Sans" panose="020B0503050203000203" pitchFamily="34" charset="77"/>
              </a:rPr>
              <a:t>Coverage is interrogating balance sheets, external financing needs, and hyperscaler credit quality — not capability.</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Model-disappointment frames stayed flat or receded, confirming the debate is about money.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TECHNOLOGY CONFIDENCE HOLDS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-38.1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claiming AI hype is giving way to disappointment — flat, well below average</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Flat</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AI advances are translating into company profits — near its long-term average</a:t>
            </a:r>
          </a:p>
        </p:txBody>
      </p:sp>
      <p:sp>
        <p:nvSpPr>
          <p:cNvPr id="32" name="Body 32"/>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b="1" dirty="0">
                <a:solidFill>
                  <a:srgbClr val="FFFFFF"/>
                </a:solidFill>
                <a:latin typeface="IBM Plex Sans" panose="020B0503050203000203" pitchFamily="34" charset="77"/>
                <a:cs typeface="IBM Plex Sans" panose="020B0503050203000203" pitchFamily="34" charset="77"/>
              </a:rPr>
              <a:t>Disappointment language is dormant.</a:t>
            </a:r>
            <a:r>
              <a:rPr lang="en-US" sz="1300" dirty="0">
                <a:solidFill>
                  <a:srgbClr val="FFFFFF"/>
                </a:solidFill>
                <a:latin typeface="IBM Plex Sans" panose="020B0503050203000203" pitchFamily="34" charset="77"/>
                <a:cs typeface="IBM Plex Sans" panose="020B0503050203000203" pitchFamily="34" charset="77"/>
              </a:rPr>
              <a:t> Language claiming that major corporate AI initiatives have failed declined further below its mean. Language asserting that promised AI efficiency gains have not occurred remains above its mean but eased this week. Media is questioning the return on the capital, not the capability of the models.</a:t>
            </a:r>
          </a:p>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S&amp;P analysts warned that hyperscaler credit quality is gradually weakening. The BIS flagged opaque, often off-balance-sheet financing deals with circularity in them. MIT Technology Review framed the stakes around Alphabet's first free cash shortfall since 2004, and Morgan Stanley calculated that more than half of a $2.9 trillion 2025-2028 data center buildout must be financed externally.</a:t>
            </a:r>
          </a:p>
        </p:txBody>
      </p:sp>
      <p:pic>
        <p:nvPicPr>
          <p:cNvPr id="33" name="Chart 33"/>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Bubble and dot-com comparisons are rising but remain near their long-term means.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SYSTEMIC-RISK WATCH ITEMS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Rising</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AI represents an excessive share of market valuation</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Rising</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Comparisons of AI spending to 1990s telecom overbuilding</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Fell</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AI powers sustained market gains — declining</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Two watch items rose while remaining at or below their long-term means: language asserting that AI is too large a share of market valuation and language comparing AI spending to 1990s telecom overbuilding. Language asserting that AI powers sustained market gains and language warning that businesses must adopt AI or fail competitively both declined.</a:t>
            </a:r>
          </a:p>
          <a:p>
            <a:pPr marL="0" indent="0">
              <a:spcAft>
                <a:spcPts val="1400"/>
              </a:spcAft>
              <a:buNone/>
            </a:pPr>
            <a:r>
              <a:rPr lang="en-US" sz="1300" i="1" dirty="0">
                <a:solidFill>
                  <a:srgbClr val="FFE5A7"/>
                </a:solidFill>
                <a:latin typeface="IBM Plex Sans" panose="020B0503050203000203" pitchFamily="34" charset="77"/>
                <a:cs typeface="IBM Plex Sans" panose="020B0503050203000203" pitchFamily="34" charset="77"/>
              </a:rPr>
              <a:t>This week's AI story is a capital-markets story with the human-benefit case largely off the page.</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TWO</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Chips to Communities and Grid Access</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The binding constraint narrative moves from silicon to siting and permits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Opposition to large AI investments surged, reaching well above its long-term average.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COMMUNITY AND GRID RESISTANCE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175.6</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claiming opposition to large AI investments is increasing</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+77.8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Week-over-week point gain — a sharp, outsized weekly move</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63.8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that massive AI infrastructure projects face doubts</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b="1" dirty="0">
                <a:solidFill>
                  <a:srgbClr val="FFFFFF"/>
                </a:solidFill>
                <a:latin typeface="IBM Plex Sans" panose="020B0503050203000203" pitchFamily="34" charset="77"/>
                <a:cs typeface="IBM Plex Sans" panose="020B0503050203000203" pitchFamily="34" charset="77"/>
              </a:rPr>
              <a:t>The escalation is now state-level.</a:t>
            </a:r>
            <a:r>
              <a:rPr lang="en-US" sz="1300" dirty="0">
                <a:solidFill>
                  <a:srgbClr val="FFFFFF"/>
                </a:solidFill>
                <a:latin typeface="IBM Plex Sans" panose="020B0503050203000203" pitchFamily="34" charset="77"/>
                <a:cs typeface="IBM Plex Sans" panose="020B0503050203000203" pitchFamily="34" charset="77"/>
              </a:rPr>
              <a:t> Moody's warns that at least 14 US states are weighing statewide moratoriums in 2026. Massachusetts Governor Healey signed an executive order tying permits above 25 MW to clean power procurement and community approval. California's SB 886 on data center rate classes reached the governor's desk. Local moratoriums stand at 374, up from 92 in June.</a:t>
            </a:r>
          </a:p>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Gallup polling shows seven in ten Americans oppose data center construction near their homes. NBC News reported that the backlash is threatening to shape the midterm elections. The opposition is bipartisan and organic rather than astroturf.</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Memory scarcity has become AI's defining supply story, replacing the GPU-shortage frame.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BOTTLENECK SHIFT</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289.2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claiming memory chip shortages are slowing AI — about three times average</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Near avg</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GPU-shortage and training-data scarcity language — both flat near their long-term means</a:t>
            </a:r>
          </a:p>
        </p:txBody>
      </p:sp>
      <p:sp>
        <p:nvSpPr>
          <p:cNvPr id="32" name="Body 32"/>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b="1" dirty="0">
                <a:solidFill>
                  <a:srgbClr val="FFFFFF"/>
                </a:solidFill>
                <a:latin typeface="IBM Plex Sans" panose="020B0503050203000203" pitchFamily="34" charset="77"/>
                <a:cs typeface="IBM Plex Sans" panose="020B0503050203000203" pitchFamily="34" charset="77"/>
              </a:rPr>
              <a:t>The bottleneck narrative has moved from accelerators to memory, power, and permits.</a:t>
            </a:r>
            <a:r>
              <a:rPr lang="en-US" sz="1300" dirty="0">
                <a:solidFill>
                  <a:srgbClr val="FFFFFF"/>
                </a:solidFill>
                <a:latin typeface="IBM Plex Sans" panose="020B0503050203000203" pitchFamily="34" charset="77"/>
                <a:cs typeface="IBM Plex Sans" panose="020B0503050203000203" pitchFamily="34" charset="77"/>
              </a:rPr>
              <a:t> Memory-shortage language moderated from 337.8 but remains about three times its typical level. KB Securities warns that Samsung and SK Hynix hold fewer than ten days of inventory while HBM4 production squeezes conventional DRAM. Yorkville's CEO told Benzinga that relief capacity may not reach full production until 2028 or 2029.</a:t>
            </a:r>
          </a:p>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Language attributing slower AI growth to data center construction delays rose again, and language blaming slow grid interconnect approvals held at a sustained, elevated level. Language predicting continued hyperscale expansion fell to 31.5.</a:t>
            </a:r>
          </a:p>
        </p:txBody>
      </p:sp>
      <p:pic>
        <p:nvPicPr>
          <p:cNvPr id="33" name="Chart 33"/>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Financing skepticism and siting friction are being reported as the same problem.</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THE PRICE-OF-THE-BUILDOUT FRAME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Two stories, one frame.</a:t>
            </a:r>
            <a:r>
              <a:rPr lang="en-US" sz="1700" dirty="0">
                <a:solidFill>
                  <a:srgbClr val="FFFFFF"/>
                </a:solidFill>
                <a:latin typeface="IBM Plex Sans" panose="020B0503050203000203" pitchFamily="34" charset="77"/>
                <a:cs typeface="IBM Plex Sans" panose="020B0503050203000203" pitchFamily="34" charset="77"/>
              </a:rPr>
              <a:t> Capital that must be raised externally now faces multi-year permitting, community approval conditions, and supply constraints that push relief into the late decade. The energy angle is being localized into rate cases and permit hearings rather than framed as national competition, which weakens the geopolitical-urgency justification that previously insulated capex from scrutiny.</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Language tracking assertions that national energy buildout will determine AI leadership eased this week. Language predicting continued hyperscale expansion fell while language asserting that massive AI infrastructure projects face doubts rose. The press is connecting the balance-sheet pressure of Section 1 directly to the permitting friction of Section 2.</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result is a single price-of-the-buildout narrative that is harder for hyperscalers to rebut with a growth story alone.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THREE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Anthropic Ascendant, China Rising</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The competitive leaderboard reorders while incumbent frames stay subdued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Anthropic is now roughly four times denser than the next vendor frame on the leaderboard.</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COMPETITIVE POSITIONING</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181.8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Anthropic or Claude leads the AI competition</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+19.2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Week-over-week point gain for the Anthropic frame</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43.8%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US businesses paying for Anthropic in August per Ramp's AI Index — vs. 39.8% for OpenAI</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b="1" dirty="0">
                <a:solidFill>
                  <a:srgbClr val="FFFFFF"/>
                </a:solidFill>
                <a:latin typeface="IBM Plex Sans" panose="020B0503050203000203" pitchFamily="34" charset="77"/>
                <a:cs typeface="IBM Plex Sans" panose="020B0503050203000203" pitchFamily="34" charset="77"/>
              </a:rPr>
              <a:t>Enterprise data is fueling the narrative.</a:t>
            </a:r>
            <a:r>
              <a:rPr lang="en-US" sz="1300" dirty="0">
                <a:solidFill>
                  <a:srgbClr val="FFFFFF"/>
                </a:solidFill>
                <a:latin typeface="IBM Plex Sans" panose="020B0503050203000203" pitchFamily="34" charset="77"/>
                <a:cs typeface="IBM Plex Sans" panose="020B0503050203000203" pitchFamily="34" charset="77"/>
              </a:rPr>
              <a:t> Ramp's September AI Index found that 43.8% of US businesses paid for Anthropic subscriptions or tokens in August against 39.8% for OpenAI. A reported second straight profitable quarter ahead of a potential Nasdaq listing added fuel, with investors circulating projections of a valuation near $2 trillion.</a:t>
            </a:r>
          </a:p>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The same Ramp dataset carries a caution tied to the capex debate: adoption is still growing but decelerating, per-employee spending among the heaviest users fell 9.7% in August, and companies are defaulting to cheaper models as effective token prices fall.</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DeepSeek and China rose sharply on a cheap open-weight release, reinforcing capex-risk.</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CHINA FRAME RISING</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39.6</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that DeepSeek or China leads the AI race</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+15.3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Week-over-week point gain for the China frame</a:t>
            </a:r>
          </a:p>
        </p:txBody>
      </p:sp>
      <p:sp>
        <p:nvSpPr>
          <p:cNvPr id="32" name="Body 32"/>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b="1" dirty="0">
                <a:solidFill>
                  <a:srgbClr val="FFFFFF"/>
                </a:solidFill>
                <a:latin typeface="IBM Plex Sans" panose="020B0503050203000203" pitchFamily="34" charset="77"/>
                <a:cs typeface="IBM Plex Sans" panose="020B0503050203000203" pitchFamily="34" charset="77"/>
              </a:rPr>
              <a:t>DeepSeek launched V4.1-Flash on September 10</a:t>
            </a:r>
            <a:r>
              <a:rPr lang="en-US" sz="1300" dirty="0">
                <a:solidFill>
                  <a:srgbClr val="FFFFFF"/>
                </a:solidFill>
                <a:latin typeface="IBM Plex Sans" panose="020B0503050203000203" pitchFamily="34" charset="77"/>
                <a:cs typeface="IBM Plex Sans" panose="020B0503050203000203" pitchFamily="34" charset="77"/>
              </a:rPr>
              <a:t> while preparing for a STAR Market IPO. The smaller open-weight model claims to outperform its own flagship along with Moonshot's Kimi K3 on coding and cyber benchmarks while cutting inference costs. Stanford's AI Index describes China as erasing the American lead, with one expert calling the gap "narrow and fragile."</a:t>
            </a:r>
          </a:p>
          <a:p>
            <a:pPr marL="0" indent="0">
              <a:spcAft>
                <a:spcPts val="1400"/>
              </a:spcAft>
              <a:buNone/>
            </a:pPr>
            <a:r>
              <a:rPr lang="en-US" sz="1300" i="1" dirty="0">
                <a:solidFill>
                  <a:srgbClr val="FFE5A7"/>
                </a:solidFill>
                <a:latin typeface="IBM Plex Sans" panose="020B0503050203000203" pitchFamily="34" charset="77"/>
                <a:cs typeface="IBM Plex Sans" panose="020B0503050203000203" pitchFamily="34" charset="77"/>
              </a:rPr>
              <a:t>This China frame rose in the same week the capex-risk frame climbed by 40.2: cheap open-weight competition is being cited as evidence against the returns case for Western infrastructure spending.</a:t>
            </a:r>
          </a:p>
        </p:txBody>
      </p:sp>
      <p:pic>
        <p:nvPicPr>
          <p:cNvPr id="33" name="Chart 33"/>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OpenAI and Google sit well below their long-term means while Grok holds a durable niche.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INCUMBENT FRAMES SUBDUED</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Below</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OpenAI leadership language — recovering modestly from a lower base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Below</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Google or Gemini leadership language — slipping further</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Above</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Grok or xAI leadership language — durable niche above its mean</a:t>
            </a:r>
          </a:p>
        </p:txBody>
      </p:sp>
      <p:sp>
        <p:nvSpPr>
          <p:cNvPr id="33" name="Body 33"/>
          <p:cNvSpPr txBox="1"/>
          <p:nvPr/>
        </p:nvSpPr>
        <p:spPr>
          <a:xfrm>
            <a:off x="318275" y="2800000"/>
            <a:ext cx="5669280" cy="5400000"/>
          </a:xfrm>
          <a:prstGeom prst="rect">
            <a:avLst/>
          </a:prstGeom>
          <a:noFill/>
        </p:spPr>
        <p:txBody>
          <a:bodyPr wrap="square" lIns="0" tIns="0" rIns="0" bIns="0"/>
          <a:lstStyle/>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OpenAI is recovering modestly from a lower base while Google is slipping further. The Grok or xAI frame holds above its mean, helped by Elon Musk laying out a roadmap through Grok 5. Language tracking claims that the eventual AI winner has not yet been founded eased back to its mean; media is narrating the field as a settled set of named contenders.</a:t>
            </a:r>
          </a:p>
          <a:p>
            <a:pPr marL="0" indent="0">
              <a:spcAft>
                <a:spcPts val="1400"/>
              </a:spcAft>
              <a:buNone/>
            </a:pPr>
            <a:r>
              <a:rPr lang="en-US" sz="1300" dirty="0">
                <a:solidFill>
                  <a:srgbClr val="FFFFFF"/>
                </a:solidFill>
                <a:latin typeface="IBM Plex Sans" panose="020B0503050203000203" pitchFamily="34" charset="77"/>
                <a:cs typeface="IBM Plex Sans" panose="020B0503050203000203" pitchFamily="34" charset="77"/>
              </a:rPr>
              <a:t>The leaderboard is being narrated almost entirely through enterprise spend share, model pricing, and national capability rather than through research breakthroughs or societal applications.</a:t>
            </a:r>
          </a:p>
        </p:txBody>
      </p:sp>
      <p:pic>
        <p:nvPicPr>
          <p:cNvPr id="34" name="Chart 34"/>
          <p:cNvPicPr>
            <a:picLocks noChangeAspect="1"/>
          </p:cNvPicPr>
          <p:nvPr/>
        </p:nvPicPr>
        <p:blipFill>
          <a:blip r:embed="rId2"/>
          <a:stretch>
            <a:fillRect/>
          </a:stretch>
        </p:blipFill>
        <p:spPr>
          <a:xfrm>
            <a:off x="6204345" y="2800000"/>
            <a:ext cx="5669280" cy="28346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Media has reframed AI from what it delivers to people toward what the buildout costs.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SYNTHESIS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-26.4</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predicting AI will create entirely new job categories — fell 11.3 pts</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Below</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predicting AI will eliminate entire job categories — flat, deeply below mean</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human-benefit case has gone quiet across every section. Societal-upside language on medicine, education, science, and productivity-driven basic income is the least dense part of the conversation. Predictions of new job categories fell while the mirror frame on job elimination was flat and deeply below its mean.</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Three forces are converging: balance-sheet pressure is redirecting the capex debate from technology promise toward financing risk; community and grid resistance is creating a structural drag that even favorable demand cannot override; and the competitive leaderboard is being narrated through enterprise economics, not societal impact.</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AI story this week is about who pays, who permits, and who wins — not what the technology does for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Three threads to watch as the capex-risk and siting-friction frames converge.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WHAT TO WATCH</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Charlotte's full council vote on September 14</a:t>
            </a:r>
            <a:r>
              <a:rPr lang="en-US" sz="1700" dirty="0">
                <a:solidFill>
                  <a:srgbClr val="FFFFFF"/>
                </a:solidFill>
                <a:latin typeface="IBM Plex Sans" panose="020B0503050203000203" pitchFamily="34" charset="77"/>
                <a:cs typeface="IBM Plex Sans" panose="020B0503050203000203" pitchFamily="34" charset="77"/>
              </a:rPr>
              <a:t> and the fate of California's SB 886 will test whether the moratorium escalation stalls or accelerates. If both advance, the 374-moratorium tally will become the number journalists anchor the next round of stories around, and the state-level frame will harden.</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Hyperscaler earnings calls</a:t>
            </a:r>
            <a:r>
              <a:rPr lang="en-US" sz="1700" dirty="0">
                <a:solidFill>
                  <a:srgbClr val="FFFFFF"/>
                </a:solidFill>
                <a:latin typeface="IBM Plex Sans" panose="020B0503050203000203" pitchFamily="34" charset="77"/>
                <a:cs typeface="IBM Plex Sans" panose="020B0503050203000203" pitchFamily="34" charset="77"/>
              </a:rPr>
              <a:t> will reveal whether Amazon and Microsoft continue to treat free cash flow compression as confidence or whether language shifts toward caution. The gap between language characterizing AI spending as a dangerous gamble and conviction language asserting the investment theme is durable widened sharply this week — watch for it to narrow or widen further.</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Anthropic's Nasdaq listing trajectory and DeepSeek's IPO preparation</a:t>
            </a:r>
            <a:r>
              <a:rPr lang="en-US" sz="1700" dirty="0">
                <a:solidFill>
                  <a:srgbClr val="FFFFFF"/>
                </a:solidFill>
                <a:latin typeface="IBM Plex Sans" panose="020B0503050203000203" pitchFamily="34" charset="77"/>
                <a:cs typeface="IBM Plex Sans" panose="020B0503050203000203" pitchFamily="34" charset="77"/>
              </a:rPr>
              <a:t> will feed the competitive narrative. If cheap open-weight competition continues to be cited against the returns case for Western infrastructure spending, the capex-risk and China frames will reinforce each other into a durable counter-narrative.</a:t>
            </a:r>
          </a:p>
        </p:txBody>
      </p:sp>
    </p:spTree>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Perscient Presentation Palette 1">
      <a:dk1>
        <a:srgbClr val="0E0E0E"/>
      </a:dk1>
      <a:lt1>
        <a:srgbClr val="FFFFFF"/>
      </a:lt1>
      <a:dk2>
        <a:srgbClr val="000000"/>
      </a:dk2>
      <a:lt2>
        <a:srgbClr val="E7E6E6"/>
      </a:lt2>
      <a:accent1>
        <a:srgbClr val="1B1B1B"/>
      </a:accent1>
      <a:accent2>
        <a:srgbClr val="3E3E3E"/>
      </a:accent2>
      <a:accent3>
        <a:srgbClr val="9E9E9E"/>
      </a:accent3>
      <a:accent4>
        <a:srgbClr val="FEE4A6"/>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12098</TotalTime>
  <Words>2066</Words>
  <Application>Microsoft Macintosh PowerPoint</Application>
  <PresentationFormat>Widescreen</PresentationFormat>
  <Paragraphs>124</Paragraphs>
  <Slides>16</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Aptos</vt:lpstr>
      <vt:lpstr>Arial</vt:lpstr>
      <vt:lpstr>IBM Plex Mono</vt:lpstr>
      <vt:lpstr>IBM Plex Sans</vt:lpstr>
      <vt:lpstr>IBM Plex Sans Light</vt:lpstr>
      <vt:lpstr>Replica LL</vt:lpstr>
      <vt:lpstr>Replica LL TT Light</vt:lpstr>
      <vt:lpstr>Replica-Regular</vt:lpstr>
      <vt:lpstr>2_Office Theme</vt:lpstr>
      <vt:lpstr>Office Theme</vt:lpstr>
      <vt:lpstr>PowerPoint Presentation</vt:lpstr>
      <vt:lpstr>Executive Summary</vt:lpstr>
      <vt:lpstr>PowerPoint Presentation</vt:lpstr>
      <vt:lpstr>Capital-risk language posted the sharpest advance in the financing cluster this week.</vt:lpstr>
      <vt:lpstr>Model-disappointment frames stayed flat or receded, confirming the debate is about money.</vt:lpstr>
      <vt:lpstr>Bubble and dot-com comparisons are rising but remain near their long-term means.</vt:lpstr>
      <vt:lpstr>PowerPoint Presentation</vt:lpstr>
      <vt:lpstr>Opposition to large AI investments surged, reaching well above its long-term average.</vt:lpstr>
      <vt:lpstr>Memory scarcity has become AI's defining supply story, replacing the GPU-shortage frame.</vt:lpstr>
      <vt:lpstr>Financing skepticism and siting friction are being reported as the same problem.</vt:lpstr>
      <vt:lpstr>PowerPoint Presentation</vt:lpstr>
      <vt:lpstr>Anthropic is now roughly four times denser than the next vendor frame on the leaderboard.</vt:lpstr>
      <vt:lpstr>DeepSeek and China rose sharply on a cheap open-weight release, reinforcing capex-risk.</vt:lpstr>
      <vt:lpstr>OpenAI and Google sit well below their long-term means while Grok holds a durable niche.</vt:lpstr>
      <vt:lpstr>Media has reframed AI from what it delivers to people toward what the buildout costs.</vt:lpstr>
      <vt:lpstr>Three threads to watch as the capex-risk and siting-friction frames converge.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Rutland</dc:creator>
  <cp:lastModifiedBy>Jeremy Radcliffe</cp:lastModifiedBy>
  <cp:revision>7</cp:revision>
  <dcterms:created xsi:type="dcterms:W3CDTF">2025-11-13T16:53:21Z</dcterms:created>
  <dcterms:modified xsi:type="dcterms:W3CDTF">2026-09-15T19:16:13Z</dcterms:modified>
</cp:coreProperties>
</file>