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2" r:id="rId2"/>
  </p:sldMasterIdLst>
  <p:notesMasterIdLst>
    <p:notesMasterId r:id="rId19"/>
  </p:notesMasterIdLst>
  <p:sldIdLst>
    <p:sldId id="279" r:id="rId3"/>
    <p:sldId id="280" r:id="rId4"/>
    <p:sldId id="281" r:id="rId5"/>
    <p:sldId id="282" r:id="rId6"/>
    <p:sldId id="283" r:id="rId7"/>
    <p:sldId id="284" r:id="rId8"/>
    <p:sldId id="285" r:id="rId9"/>
    <p:sldId id="286" r:id="rId10"/>
    <p:sldId id="287" r:id="rId11"/>
    <p:sldId id="288" r:id="rId12"/>
    <p:sldId id="289" r:id="rId13"/>
    <p:sldId id="290" r:id="rId14"/>
    <p:sldId id="291" r:id="rId15"/>
    <p:sldId id="292" r:id="rId16"/>
    <p:sldId id="293" r:id="rId17"/>
    <p:sldId id="294"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5A7"/>
    <a:srgbClr val="28FCB2"/>
    <a:srgbClr val="88D498"/>
    <a:srgbClr val="F6BD16"/>
    <a:srgbClr val="703CCD"/>
    <a:srgbClr val="100F10"/>
    <a:srgbClr val="2D2D2D"/>
    <a:srgbClr val="767676"/>
    <a:srgbClr val="EAD29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08"/>
    <p:restoredTop sz="94658"/>
  </p:normalViewPr>
  <p:slideViewPr>
    <p:cSldViewPr snapToGrid="0">
      <p:cViewPr varScale="1">
        <p:scale>
          <a:sx n="120" d="100"/>
          <a:sy n="120" d="100"/>
        </p:scale>
        <p:origin x="864"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remy Radcliffe" userId="4438dbdbff70dede" providerId="LiveId" clId="{0AEDE522-302D-508B-9878-E03FB163786B}"/>
    <pc:docChg chg="modSld">
      <pc:chgData name="Jeremy Radcliffe" userId="4438dbdbff70dede" providerId="LiveId" clId="{0AEDE522-302D-508B-9878-E03FB163786B}" dt="2026-09-09T20:40:13.031" v="20" actId="20577"/>
      <pc:docMkLst>
        <pc:docMk/>
      </pc:docMkLst>
      <pc:sldChg chg="modSp mod">
        <pc:chgData name="Jeremy Radcliffe" userId="4438dbdbff70dede" providerId="LiveId" clId="{0AEDE522-302D-508B-9878-E03FB163786B}" dt="2026-09-09T20:40:13.031" v="20" actId="20577"/>
        <pc:sldMkLst>
          <pc:docMk/>
          <pc:sldMk cId="2385307811" sldId="279"/>
        </pc:sldMkLst>
        <pc:spChg chg="mod">
          <ac:chgData name="Jeremy Radcliffe" userId="4438dbdbff70dede" providerId="LiveId" clId="{0AEDE522-302D-508B-9878-E03FB163786B}" dt="2026-09-09T20:40:13.031" v="20" actId="20577"/>
          <ac:spMkLst>
            <pc:docMk/>
            <pc:sldMk cId="2385307811" sldId="279"/>
            <ac:spMk id="9" creationId="{96DA6ED3-9168-5451-3025-EA9FEF22123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D0EF25-E0B6-E447-83C5-C62A1EFDB916}" type="datetimeFigureOut">
              <a:rPr lang="en-US" smtClean="0"/>
              <a:t>9/9/26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4146C7-8BEC-FB4C-9FB3-8F440BB5BC11}" type="slidenum">
              <a:rPr lang="en-US" smtClean="0"/>
              <a:t>‹#›</a:t>
            </a:fld>
            <a:endParaRPr lang="en-US"/>
          </a:p>
        </p:txBody>
      </p:sp>
    </p:spTree>
    <p:extLst>
      <p:ext uri="{BB962C8B-B14F-4D97-AF65-F5344CB8AC3E}">
        <p14:creationId xmlns:p14="http://schemas.microsoft.com/office/powerpoint/2010/main" val="35849823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A1732D-071E-7246-92EA-78396D77C77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4596210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1EAAE43-7D61-A99E-019B-879AD3B37858}"/>
              </a:ext>
            </a:extLst>
          </p:cNvPr>
          <p:cNvPicPr>
            <a:picLocks noChangeAspect="1"/>
          </p:cNvPicPr>
          <p:nvPr userDrawn="1"/>
        </p:nvPicPr>
        <p:blipFill>
          <a:blip r:embed="rId2"/>
          <a:stretch>
            <a:fillRect/>
          </a:stretch>
        </p:blipFill>
        <p:spPr>
          <a:xfrm>
            <a:off x="517712" y="139"/>
            <a:ext cx="11156576" cy="6117313"/>
          </a:xfrm>
          <a:prstGeom prst="rect">
            <a:avLst/>
          </a:prstGeom>
        </p:spPr>
      </p:pic>
      <p:pic>
        <p:nvPicPr>
          <p:cNvPr id="8" name="Picture 7">
            <a:extLst>
              <a:ext uri="{FF2B5EF4-FFF2-40B4-BE49-F238E27FC236}">
                <a16:creationId xmlns:a16="http://schemas.microsoft.com/office/drawing/2014/main" id="{CC2C8B01-17DA-2B98-17E4-59EB705100AF}"/>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5481428" y="419807"/>
            <a:ext cx="1229144" cy="1243719"/>
          </a:xfrm>
          <a:prstGeom prst="rect">
            <a:avLst/>
          </a:prstGeom>
        </p:spPr>
      </p:pic>
      <p:sp>
        <p:nvSpPr>
          <p:cNvPr id="9" name="Title 1">
            <a:extLst>
              <a:ext uri="{FF2B5EF4-FFF2-40B4-BE49-F238E27FC236}">
                <a16:creationId xmlns:a16="http://schemas.microsoft.com/office/drawing/2014/main" id="{B2E9858B-FE44-9788-44E6-5CB8A0751EBC}"/>
              </a:ext>
            </a:extLst>
          </p:cNvPr>
          <p:cNvSpPr>
            <a:spLocks noGrp="1"/>
          </p:cNvSpPr>
          <p:nvPr>
            <p:ph type="title" hasCustomPrompt="1"/>
          </p:nvPr>
        </p:nvSpPr>
        <p:spPr>
          <a:xfrm>
            <a:off x="838200" y="3733800"/>
            <a:ext cx="10515600" cy="2383652"/>
          </a:xfrm>
          <a:prstGeom prst="rect">
            <a:avLst/>
          </a:prstGeom>
        </p:spPr>
        <p:txBody>
          <a:bodyPr/>
          <a:lstStyle>
            <a:lvl1pPr algn="ctr">
              <a:defRPr sz="8000"/>
            </a:lvl1pPr>
          </a:lstStyle>
          <a:p>
            <a:r>
              <a:rPr lang="en-US"/>
              <a:t>Visionaries See Through Stories</a:t>
            </a:r>
          </a:p>
        </p:txBody>
      </p:sp>
    </p:spTree>
    <p:extLst>
      <p:ext uri="{BB962C8B-B14F-4D97-AF65-F5344CB8AC3E}">
        <p14:creationId xmlns:p14="http://schemas.microsoft.com/office/powerpoint/2010/main" val="18573497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2033FE8-B005-010B-8534-43642902BD0F}"/>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5870165" y="6159500"/>
            <a:ext cx="451670" cy="457026"/>
          </a:xfrm>
          <a:prstGeom prst="rect">
            <a:avLst/>
          </a:prstGeom>
        </p:spPr>
      </p:pic>
      <p:sp>
        <p:nvSpPr>
          <p:cNvPr id="12" name="Title 1">
            <a:extLst>
              <a:ext uri="{FF2B5EF4-FFF2-40B4-BE49-F238E27FC236}">
                <a16:creationId xmlns:a16="http://schemas.microsoft.com/office/drawing/2014/main" id="{3E1DF7E2-2F61-3958-2574-0739A14D6A2C}"/>
              </a:ext>
            </a:extLst>
          </p:cNvPr>
          <p:cNvSpPr>
            <a:spLocks noGrp="1"/>
          </p:cNvSpPr>
          <p:nvPr>
            <p:ph type="title" hasCustomPrompt="1"/>
          </p:nvPr>
        </p:nvSpPr>
        <p:spPr>
          <a:xfrm>
            <a:off x="320484" y="747060"/>
            <a:ext cx="11551024" cy="712694"/>
          </a:xfrm>
          <a:prstGeom prst="rect">
            <a:avLst/>
          </a:prstGeom>
        </p:spPr>
        <p:txBody>
          <a:bodyPr anchor="ctr"/>
          <a:lstStyle>
            <a:lvl1pPr algn="l">
              <a:defRPr sz="3200"/>
            </a:lvl1pPr>
          </a:lstStyle>
          <a:p>
            <a:r>
              <a:rPr lang="en-US"/>
              <a:t>Agenda</a:t>
            </a:r>
          </a:p>
        </p:txBody>
      </p:sp>
      <p:sp>
        <p:nvSpPr>
          <p:cNvPr id="15" name="Text Placeholder 14">
            <a:extLst>
              <a:ext uri="{FF2B5EF4-FFF2-40B4-BE49-F238E27FC236}">
                <a16:creationId xmlns:a16="http://schemas.microsoft.com/office/drawing/2014/main" id="{35A9CA1B-FE41-E3AE-E3CF-B2AFDB11F962}"/>
              </a:ext>
            </a:extLst>
          </p:cNvPr>
          <p:cNvSpPr>
            <a:spLocks noGrp="1"/>
          </p:cNvSpPr>
          <p:nvPr>
            <p:ph type="body" sz="quarter" idx="10" hasCustomPrompt="1"/>
          </p:nvPr>
        </p:nvSpPr>
        <p:spPr>
          <a:xfrm>
            <a:off x="320675" y="1701800"/>
            <a:ext cx="5549900" cy="4597400"/>
          </a:xfrm>
          <a:prstGeom prst="rect">
            <a:avLst/>
          </a:prstGeom>
        </p:spPr>
        <p:txBody>
          <a:bodyPr/>
          <a:lstStyle>
            <a:lvl1pPr>
              <a:defRPr>
                <a:latin typeface="Replica-Regular" panose="02000503030000020004" pitchFamily="2" charset="77"/>
              </a:defRPr>
            </a:lvl1pPr>
            <a:lvl2pPr>
              <a:defRPr>
                <a:latin typeface="Replica-Regular" panose="02000503030000020004" pitchFamily="2" charset="77"/>
              </a:defRPr>
            </a:lvl2pPr>
            <a:lvl3pPr>
              <a:defRPr>
                <a:latin typeface="Replica-Regular" panose="02000503030000020004" pitchFamily="2" charset="77"/>
              </a:defRPr>
            </a:lvl3pPr>
            <a:lvl4pPr>
              <a:defRPr>
                <a:latin typeface="Replica-Regular" panose="02000503030000020004" pitchFamily="2" charset="77"/>
              </a:defRPr>
            </a:lvl4pPr>
            <a:lvl5pPr>
              <a:defRPr>
                <a:latin typeface="Replica-Regular" panose="02000503030000020004" pitchFamily="2" charset="77"/>
              </a:defRPr>
            </a:lvl5pPr>
          </a:lstStyle>
          <a:p>
            <a:pPr lvl="0"/>
            <a:r>
              <a:rPr lang="en-US"/>
              <a:t>Agenda Item</a:t>
            </a:r>
          </a:p>
          <a:p>
            <a:pPr lvl="0"/>
            <a:r>
              <a:rPr lang="en-US"/>
              <a:t>Agenda Item</a:t>
            </a:r>
          </a:p>
          <a:p>
            <a:pPr lvl="0"/>
            <a:r>
              <a:rPr lang="en-US"/>
              <a:t>Agenda Item</a:t>
            </a:r>
          </a:p>
          <a:p>
            <a:pPr lvl="0"/>
            <a:r>
              <a:rPr lang="en-US"/>
              <a:t>Agenda Item</a:t>
            </a:r>
          </a:p>
        </p:txBody>
      </p:sp>
      <p:pic>
        <p:nvPicPr>
          <p:cNvPr id="3" name="Picture 2" descr="A circular pattern of letters&#10;&#10;AI-generated content may be incorrect.">
            <a:extLst>
              <a:ext uri="{FF2B5EF4-FFF2-40B4-BE49-F238E27FC236}">
                <a16:creationId xmlns:a16="http://schemas.microsoft.com/office/drawing/2014/main" id="{36870F1C-E77B-33F4-A5F6-FE7C2D04D6E3}"/>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a:xfrm>
            <a:off x="7284720" y="0"/>
            <a:ext cx="4907280" cy="6858000"/>
          </a:xfrm>
          <a:prstGeom prst="rect">
            <a:avLst/>
          </a:prstGeom>
        </p:spPr>
      </p:pic>
    </p:spTree>
    <p:extLst>
      <p:ext uri="{BB962C8B-B14F-4D97-AF65-F5344CB8AC3E}">
        <p14:creationId xmlns:p14="http://schemas.microsoft.com/office/powerpoint/2010/main" val="42714951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A84732E-11FA-7061-7C01-6E8278D5175B}"/>
              </a:ext>
            </a:extLst>
          </p:cNvPr>
          <p:cNvSpPr>
            <a:spLocks noGrp="1"/>
          </p:cNvSpPr>
          <p:nvPr>
            <p:ph type="title" hasCustomPrompt="1"/>
          </p:nvPr>
        </p:nvSpPr>
        <p:spPr>
          <a:xfrm>
            <a:off x="320484" y="747060"/>
            <a:ext cx="11551024" cy="712694"/>
          </a:xfrm>
          <a:prstGeom prst="rect">
            <a:avLst/>
          </a:prstGeom>
        </p:spPr>
        <p:txBody>
          <a:bodyPr anchor="ctr"/>
          <a:lstStyle>
            <a:lvl1pPr algn="l">
              <a:defRPr sz="3200"/>
            </a:lvl1pPr>
          </a:lstStyle>
          <a:p>
            <a:r>
              <a:rPr lang="en-US"/>
              <a:t>Title </a:t>
            </a:r>
          </a:p>
        </p:txBody>
      </p:sp>
      <p:sp>
        <p:nvSpPr>
          <p:cNvPr id="14" name="Picture Placeholder 13">
            <a:extLst>
              <a:ext uri="{FF2B5EF4-FFF2-40B4-BE49-F238E27FC236}">
                <a16:creationId xmlns:a16="http://schemas.microsoft.com/office/drawing/2014/main" id="{EB5ACB76-314B-6705-52FB-7B8D07EEA5A5}"/>
              </a:ext>
            </a:extLst>
          </p:cNvPr>
          <p:cNvSpPr>
            <a:spLocks noGrp="1"/>
          </p:cNvSpPr>
          <p:nvPr>
            <p:ph type="pic" sz="quarter" idx="11"/>
          </p:nvPr>
        </p:nvSpPr>
        <p:spPr>
          <a:xfrm>
            <a:off x="6321453" y="1701800"/>
            <a:ext cx="5549681" cy="4597400"/>
          </a:xfrm>
          <a:prstGeom prst="rect">
            <a:avLst/>
          </a:prstGeom>
        </p:spPr>
        <p:txBody>
          <a:bodyPr/>
          <a:lstStyle/>
          <a:p>
            <a:endParaRPr lang="en-US"/>
          </a:p>
        </p:txBody>
      </p:sp>
      <p:pic>
        <p:nvPicPr>
          <p:cNvPr id="16" name="Picture 15">
            <a:extLst>
              <a:ext uri="{FF2B5EF4-FFF2-40B4-BE49-F238E27FC236}">
                <a16:creationId xmlns:a16="http://schemas.microsoft.com/office/drawing/2014/main" id="{D3CA3762-5CF8-B819-888F-07C9D4C0B502}"/>
              </a:ext>
            </a:extLst>
          </p:cNvPr>
          <p:cNvPicPr>
            <a:picLocks noChangeAspect="1"/>
          </p:cNvPicPr>
          <p:nvPr userDrawn="1"/>
        </p:nvPicPr>
        <p:blipFill>
          <a:blip r:embed="rId2"/>
          <a:stretch>
            <a:fillRect/>
          </a:stretch>
        </p:blipFill>
        <p:spPr>
          <a:xfrm>
            <a:off x="5870165" y="6159500"/>
            <a:ext cx="451670" cy="457026"/>
          </a:xfrm>
          <a:prstGeom prst="rect">
            <a:avLst/>
          </a:prstGeom>
        </p:spPr>
      </p:pic>
      <p:sp>
        <p:nvSpPr>
          <p:cNvPr id="17" name="Text Placeholder 14">
            <a:extLst>
              <a:ext uri="{FF2B5EF4-FFF2-40B4-BE49-F238E27FC236}">
                <a16:creationId xmlns:a16="http://schemas.microsoft.com/office/drawing/2014/main" id="{E53743E5-4022-6C34-E83E-5FCA2CE20B94}"/>
              </a:ext>
            </a:extLst>
          </p:cNvPr>
          <p:cNvSpPr>
            <a:spLocks noGrp="1"/>
          </p:cNvSpPr>
          <p:nvPr>
            <p:ph type="body" sz="quarter" idx="10" hasCustomPrompt="1"/>
          </p:nvPr>
        </p:nvSpPr>
        <p:spPr>
          <a:xfrm>
            <a:off x="320675" y="1701800"/>
            <a:ext cx="5549900" cy="4597400"/>
          </a:xfrm>
          <a:prstGeom prst="rect">
            <a:avLst/>
          </a:prstGeom>
        </p:spPr>
        <p:txBody>
          <a:bodyPr/>
          <a:lstStyle>
            <a:lvl1pPr>
              <a:defRPr>
                <a:latin typeface="Replica-Regular" panose="02000503030000020004" pitchFamily="2" charset="77"/>
              </a:defRPr>
            </a:lvl1pPr>
            <a:lvl2pPr>
              <a:defRPr>
                <a:latin typeface="Replica-Regular" panose="02000503030000020004" pitchFamily="2" charset="77"/>
              </a:defRPr>
            </a:lvl2pPr>
            <a:lvl3pPr>
              <a:defRPr>
                <a:latin typeface="Replica-Regular" panose="02000503030000020004" pitchFamily="2" charset="77"/>
              </a:defRPr>
            </a:lvl3pPr>
            <a:lvl4pPr>
              <a:defRPr>
                <a:latin typeface="Replica-Regular" panose="02000503030000020004" pitchFamily="2" charset="77"/>
              </a:defRPr>
            </a:lvl4pPr>
            <a:lvl5pPr>
              <a:defRPr>
                <a:latin typeface="Replica-Regular" panose="02000503030000020004" pitchFamily="2" charset="77"/>
              </a:defRPr>
            </a:lvl5pPr>
          </a:lstStyle>
          <a:p>
            <a:pPr lvl="0"/>
            <a:r>
              <a:rPr lang="en-US"/>
              <a:t>Bullet Slide</a:t>
            </a:r>
          </a:p>
          <a:p>
            <a:pPr lvl="0"/>
            <a:r>
              <a:rPr lang="en-US"/>
              <a:t>With image</a:t>
            </a:r>
          </a:p>
        </p:txBody>
      </p:sp>
      <p:sp>
        <p:nvSpPr>
          <p:cNvPr id="19" name="Text Placeholder 18">
            <a:extLst>
              <a:ext uri="{FF2B5EF4-FFF2-40B4-BE49-F238E27FC236}">
                <a16:creationId xmlns:a16="http://schemas.microsoft.com/office/drawing/2014/main" id="{8DBBEDF9-F32E-AA44-57A4-337910987106}"/>
              </a:ext>
            </a:extLst>
          </p:cNvPr>
          <p:cNvSpPr>
            <a:spLocks noGrp="1"/>
          </p:cNvSpPr>
          <p:nvPr>
            <p:ph type="body" sz="quarter" idx="12" hasCustomPrompt="1"/>
          </p:nvPr>
        </p:nvSpPr>
        <p:spPr>
          <a:xfrm>
            <a:off x="320484" y="159588"/>
            <a:ext cx="11550650" cy="444500"/>
          </a:xfrm>
          <a:prstGeom prst="rect">
            <a:avLst/>
          </a:prstGeom>
        </p:spPr>
        <p:txBody>
          <a:bodyPr anchor="ctr"/>
          <a:lstStyle>
            <a:lvl1pPr marL="0" indent="0">
              <a:buNone/>
              <a:defRPr sz="1800">
                <a:solidFill>
                  <a:srgbClr val="FFE5A7"/>
                </a:solidFill>
                <a:latin typeface="IBM Plex Mono" panose="020B0509050203000203" pitchFamily="49" charset="77"/>
              </a:defRPr>
            </a:lvl1pPr>
          </a:lstStyle>
          <a:p>
            <a:pPr lvl="0"/>
            <a:r>
              <a:rPr lang="en-US"/>
              <a:t>EYEBROW HEADER | DELETE IF NOT NEEDED</a:t>
            </a:r>
          </a:p>
        </p:txBody>
      </p:sp>
      <p:pic>
        <p:nvPicPr>
          <p:cNvPr id="2" name="Picture 1">
            <a:extLst>
              <a:ext uri="{FF2B5EF4-FFF2-40B4-BE49-F238E27FC236}">
                <a16:creationId xmlns:a16="http://schemas.microsoft.com/office/drawing/2014/main" id="{2DCBDFDB-1460-4F8E-3D8F-A518B1C84BE4}"/>
              </a:ext>
            </a:extLst>
          </p:cNvPr>
          <p:cNvPicPr>
            <a:picLocks noChangeAspect="1"/>
          </p:cNvPicPr>
          <p:nvPr userDrawn="1"/>
        </p:nvPicPr>
        <p:blipFill>
          <a:blip r:embed="rId3"/>
          <a:stretch>
            <a:fillRect/>
          </a:stretch>
        </p:blipFill>
        <p:spPr>
          <a:xfrm>
            <a:off x="4667250" y="922019"/>
            <a:ext cx="2857500" cy="6462149"/>
          </a:xfrm>
          <a:prstGeom prst="rect">
            <a:avLst/>
          </a:prstGeom>
        </p:spPr>
      </p:pic>
    </p:spTree>
    <p:extLst>
      <p:ext uri="{BB962C8B-B14F-4D97-AF65-F5344CB8AC3E}">
        <p14:creationId xmlns:p14="http://schemas.microsoft.com/office/powerpoint/2010/main" val="29161523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F7E4CD3-8182-AE08-8990-59A836D6D3F5}"/>
              </a:ext>
            </a:extLst>
          </p:cNvPr>
          <p:cNvSpPr>
            <a:spLocks noGrp="1"/>
          </p:cNvSpPr>
          <p:nvPr>
            <p:ph type="title" hasCustomPrompt="1"/>
          </p:nvPr>
        </p:nvSpPr>
        <p:spPr>
          <a:xfrm>
            <a:off x="555286" y="2749550"/>
            <a:ext cx="5143500" cy="1358900"/>
          </a:xfrm>
          <a:prstGeom prst="rect">
            <a:avLst/>
          </a:prstGeom>
        </p:spPr>
        <p:txBody>
          <a:bodyPr/>
          <a:lstStyle>
            <a:lvl1pPr algn="l">
              <a:defRPr sz="4400">
                <a:latin typeface="Replica LL TT Light" panose="020B0404010101010104" pitchFamily="34" charset="0"/>
                <a:cs typeface="Replica LL TT Light" panose="020B0404010101010104" pitchFamily="34" charset="0"/>
              </a:defRPr>
            </a:lvl1pPr>
          </a:lstStyle>
          <a:p>
            <a:r>
              <a:rPr lang="en-US"/>
              <a:t>Section Transition Slide</a:t>
            </a:r>
          </a:p>
        </p:txBody>
      </p:sp>
      <p:sp>
        <p:nvSpPr>
          <p:cNvPr id="11" name="Text Placeholder 10">
            <a:extLst>
              <a:ext uri="{FF2B5EF4-FFF2-40B4-BE49-F238E27FC236}">
                <a16:creationId xmlns:a16="http://schemas.microsoft.com/office/drawing/2014/main" id="{553A19DF-B947-7FCA-F1D5-B51E835B6C76}"/>
              </a:ext>
            </a:extLst>
          </p:cNvPr>
          <p:cNvSpPr>
            <a:spLocks noGrp="1"/>
          </p:cNvSpPr>
          <p:nvPr>
            <p:ph type="body" sz="quarter" idx="10" hasCustomPrompt="1"/>
          </p:nvPr>
        </p:nvSpPr>
        <p:spPr>
          <a:xfrm>
            <a:off x="555625" y="4318000"/>
            <a:ext cx="5143500" cy="5842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rgbClr val="FFE5A7"/>
                </a:solidFill>
                <a:latin typeface="IBM Plex Mono" panose="020B0509050203000203" pitchFamily="49" charset="77"/>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Subtitle</a:t>
            </a:r>
          </a:p>
        </p:txBody>
      </p:sp>
    </p:spTree>
    <p:extLst>
      <p:ext uri="{BB962C8B-B14F-4D97-AF65-F5344CB8AC3E}">
        <p14:creationId xmlns:p14="http://schemas.microsoft.com/office/powerpoint/2010/main" val="1532589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8ABDA82-5D56-F8CE-7D5B-FA5C49B8C5F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1637203" y="0"/>
            <a:ext cx="8917594" cy="6858000"/>
          </a:xfrm>
          <a:prstGeom prst="rect">
            <a:avLst/>
          </a:prstGeom>
        </p:spPr>
      </p:pic>
      <p:sp>
        <p:nvSpPr>
          <p:cNvPr id="11" name="TextBox 10">
            <a:extLst>
              <a:ext uri="{FF2B5EF4-FFF2-40B4-BE49-F238E27FC236}">
                <a16:creationId xmlns:a16="http://schemas.microsoft.com/office/drawing/2014/main" id="{2F0DAAED-E9D5-C99A-C83A-E90462171818}"/>
              </a:ext>
            </a:extLst>
          </p:cNvPr>
          <p:cNvSpPr txBox="1"/>
          <p:nvPr userDrawn="1"/>
        </p:nvSpPr>
        <p:spPr>
          <a:xfrm>
            <a:off x="3574761" y="1009281"/>
            <a:ext cx="1562100" cy="2246769"/>
          </a:xfrm>
          <a:prstGeom prst="rect">
            <a:avLst/>
          </a:prstGeom>
          <a:noFill/>
        </p:spPr>
        <p:txBody>
          <a:bodyPr wrap="square" rtlCol="0">
            <a:spAutoFit/>
          </a:bodyPr>
          <a:lstStyle/>
          <a:p>
            <a:r>
              <a:rPr lang="en-US" sz="14000">
                <a:solidFill>
                  <a:schemeClr val="bg1"/>
                </a:solidFill>
                <a:latin typeface="Replica-Regular" panose="02000503030000020004" pitchFamily="2" charset="77"/>
              </a:rPr>
              <a:t>“</a:t>
            </a:r>
          </a:p>
        </p:txBody>
      </p:sp>
      <p:sp>
        <p:nvSpPr>
          <p:cNvPr id="13" name="Text Placeholder 12">
            <a:extLst>
              <a:ext uri="{FF2B5EF4-FFF2-40B4-BE49-F238E27FC236}">
                <a16:creationId xmlns:a16="http://schemas.microsoft.com/office/drawing/2014/main" id="{8199420C-A649-DE9F-3589-033491BAF052}"/>
              </a:ext>
            </a:extLst>
          </p:cNvPr>
          <p:cNvSpPr>
            <a:spLocks noGrp="1"/>
          </p:cNvSpPr>
          <p:nvPr>
            <p:ph type="body" sz="quarter" idx="10" hasCustomPrompt="1"/>
          </p:nvPr>
        </p:nvSpPr>
        <p:spPr>
          <a:xfrm>
            <a:off x="4006705" y="1747094"/>
            <a:ext cx="4178589" cy="3792839"/>
          </a:xfrm>
          <a:prstGeom prst="rect">
            <a:avLst/>
          </a:prstGeom>
        </p:spPr>
        <p:txBody>
          <a:bodyPr/>
          <a:lstStyle>
            <a:lvl1pPr marL="0" indent="0" algn="ctr">
              <a:buNone/>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a:t>
            </a:r>
          </a:p>
          <a:p>
            <a:pPr lvl="0"/>
            <a:r>
              <a:rPr lang="en-US"/>
              <a:t>~Name, Title</a:t>
            </a:r>
          </a:p>
        </p:txBody>
      </p:sp>
      <p:pic>
        <p:nvPicPr>
          <p:cNvPr id="8" name="Picture 7">
            <a:extLst>
              <a:ext uri="{FF2B5EF4-FFF2-40B4-BE49-F238E27FC236}">
                <a16:creationId xmlns:a16="http://schemas.microsoft.com/office/drawing/2014/main" id="{B35047B2-1D11-6494-9E63-02029EE51A5C}"/>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5870165" y="6159500"/>
            <a:ext cx="451670" cy="457026"/>
          </a:xfrm>
          <a:prstGeom prst="rect">
            <a:avLst/>
          </a:prstGeom>
        </p:spPr>
      </p:pic>
    </p:spTree>
    <p:extLst>
      <p:ext uri="{BB962C8B-B14F-4D97-AF65-F5344CB8AC3E}">
        <p14:creationId xmlns:p14="http://schemas.microsoft.com/office/powerpoint/2010/main" val="24112912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35047B2-1D11-6494-9E63-02029EE51A5C}"/>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5870165" y="6187209"/>
            <a:ext cx="451670" cy="457026"/>
          </a:xfrm>
          <a:prstGeom prst="rect">
            <a:avLst/>
          </a:prstGeom>
        </p:spPr>
      </p:pic>
      <p:pic>
        <p:nvPicPr>
          <p:cNvPr id="5" name="Picture 4">
            <a:extLst>
              <a:ext uri="{FF2B5EF4-FFF2-40B4-BE49-F238E27FC236}">
                <a16:creationId xmlns:a16="http://schemas.microsoft.com/office/drawing/2014/main" id="{3FC84D3E-3800-A54F-7CBF-9B94A5FE7007}"/>
              </a:ext>
            </a:extLst>
          </p:cNvPr>
          <p:cNvPicPr>
            <a:picLocks noChangeAspect="1"/>
          </p:cNvPicPr>
          <p:nvPr userDrawn="1"/>
        </p:nvPicPr>
        <p:blipFill>
          <a:blip r:embed="rId3"/>
          <a:stretch>
            <a:fillRect/>
          </a:stretch>
        </p:blipFill>
        <p:spPr>
          <a:xfrm rot="5400000">
            <a:off x="3791435" y="-1884578"/>
            <a:ext cx="4157461" cy="11167486"/>
          </a:xfrm>
          <a:prstGeom prst="rect">
            <a:avLst/>
          </a:prstGeom>
        </p:spPr>
      </p:pic>
      <p:sp>
        <p:nvSpPr>
          <p:cNvPr id="3" name="Title 1">
            <a:extLst>
              <a:ext uri="{FF2B5EF4-FFF2-40B4-BE49-F238E27FC236}">
                <a16:creationId xmlns:a16="http://schemas.microsoft.com/office/drawing/2014/main" id="{2B4A49A5-6399-E79E-B29A-829B0C7F04C0}"/>
              </a:ext>
            </a:extLst>
          </p:cNvPr>
          <p:cNvSpPr>
            <a:spLocks noGrp="1"/>
          </p:cNvSpPr>
          <p:nvPr>
            <p:ph type="title" hasCustomPrompt="1"/>
          </p:nvPr>
        </p:nvSpPr>
        <p:spPr>
          <a:xfrm>
            <a:off x="320484" y="747060"/>
            <a:ext cx="11551024" cy="712694"/>
          </a:xfrm>
          <a:prstGeom prst="rect">
            <a:avLst/>
          </a:prstGeom>
        </p:spPr>
        <p:txBody>
          <a:bodyPr anchor="ctr"/>
          <a:lstStyle>
            <a:lvl1pPr algn="l">
              <a:defRPr sz="3200"/>
            </a:lvl1pPr>
          </a:lstStyle>
          <a:p>
            <a:r>
              <a:rPr lang="en-US"/>
              <a:t>Stat Slide </a:t>
            </a:r>
          </a:p>
        </p:txBody>
      </p:sp>
      <p:sp>
        <p:nvSpPr>
          <p:cNvPr id="4" name="Text Placeholder 18">
            <a:extLst>
              <a:ext uri="{FF2B5EF4-FFF2-40B4-BE49-F238E27FC236}">
                <a16:creationId xmlns:a16="http://schemas.microsoft.com/office/drawing/2014/main" id="{060C4E71-C266-A914-236B-71793E907136}"/>
              </a:ext>
            </a:extLst>
          </p:cNvPr>
          <p:cNvSpPr>
            <a:spLocks noGrp="1"/>
          </p:cNvSpPr>
          <p:nvPr>
            <p:ph type="body" sz="quarter" idx="12" hasCustomPrompt="1"/>
          </p:nvPr>
        </p:nvSpPr>
        <p:spPr>
          <a:xfrm>
            <a:off x="320484" y="159588"/>
            <a:ext cx="11550650" cy="444500"/>
          </a:xfrm>
          <a:prstGeom prst="rect">
            <a:avLst/>
          </a:prstGeom>
        </p:spPr>
        <p:txBody>
          <a:bodyPr anchor="ctr"/>
          <a:lstStyle>
            <a:lvl1pPr marL="0" indent="0">
              <a:buNone/>
              <a:defRPr sz="1800">
                <a:solidFill>
                  <a:srgbClr val="FFE5A7"/>
                </a:solidFill>
                <a:latin typeface="IBM Plex Mono" panose="020B0509050203000203" pitchFamily="49" charset="77"/>
              </a:defRPr>
            </a:lvl1pPr>
          </a:lstStyle>
          <a:p>
            <a:pPr lvl="0"/>
            <a:r>
              <a:rPr lang="en-US"/>
              <a:t>EYEBROW HEADER | DELETE IF NOT NEEDED</a:t>
            </a:r>
          </a:p>
        </p:txBody>
      </p:sp>
      <p:sp>
        <p:nvSpPr>
          <p:cNvPr id="12" name="Text Placeholder 11">
            <a:extLst>
              <a:ext uri="{FF2B5EF4-FFF2-40B4-BE49-F238E27FC236}">
                <a16:creationId xmlns:a16="http://schemas.microsoft.com/office/drawing/2014/main" id="{147DC755-BAB8-0C55-1795-A862D90EDF2D}"/>
              </a:ext>
            </a:extLst>
          </p:cNvPr>
          <p:cNvSpPr>
            <a:spLocks noGrp="1"/>
          </p:cNvSpPr>
          <p:nvPr>
            <p:ph type="body" sz="quarter" idx="13" hasCustomPrompt="1"/>
          </p:nvPr>
        </p:nvSpPr>
        <p:spPr>
          <a:xfrm>
            <a:off x="637309" y="2598407"/>
            <a:ext cx="2930753" cy="1100758"/>
          </a:xfrm>
          <a:prstGeom prst="rect">
            <a:avLst/>
          </a:prstGeom>
        </p:spPr>
        <p:txBody>
          <a:bodyPr/>
          <a:lstStyle>
            <a:lvl1pPr marL="0" indent="0" algn="ctr">
              <a:buNone/>
              <a:defRPr sz="8400">
                <a:latin typeface="Replica-Regular" panose="02000503030000020004" pitchFamily="2" charset="77"/>
              </a:defRPr>
            </a:lvl1pPr>
            <a:lvl2pPr algn="ctr">
              <a:defRPr>
                <a:latin typeface="Replica-Regular" panose="02000503030000020004" pitchFamily="2" charset="77"/>
              </a:defRPr>
            </a:lvl2pPr>
            <a:lvl3pPr algn="ctr">
              <a:defRPr>
                <a:latin typeface="Replica-Regular" panose="02000503030000020004" pitchFamily="2" charset="77"/>
              </a:defRPr>
            </a:lvl3pPr>
            <a:lvl4pPr algn="ctr">
              <a:defRPr>
                <a:latin typeface="Replica-Regular" panose="02000503030000020004" pitchFamily="2" charset="77"/>
              </a:defRPr>
            </a:lvl4pPr>
            <a:lvl5pPr algn="ctr">
              <a:defRPr>
                <a:latin typeface="Replica-Regular" panose="02000503030000020004" pitchFamily="2" charset="77"/>
              </a:defRPr>
            </a:lvl5pPr>
          </a:lstStyle>
          <a:p>
            <a:pPr lvl="0"/>
            <a:r>
              <a:rPr lang="en-US"/>
              <a:t>101</a:t>
            </a:r>
          </a:p>
        </p:txBody>
      </p:sp>
      <p:sp>
        <p:nvSpPr>
          <p:cNvPr id="14" name="Text Placeholder 11">
            <a:extLst>
              <a:ext uri="{FF2B5EF4-FFF2-40B4-BE49-F238E27FC236}">
                <a16:creationId xmlns:a16="http://schemas.microsoft.com/office/drawing/2014/main" id="{544E619B-51B9-2A4D-0990-5702F2361C89}"/>
              </a:ext>
            </a:extLst>
          </p:cNvPr>
          <p:cNvSpPr>
            <a:spLocks noGrp="1"/>
          </p:cNvSpPr>
          <p:nvPr>
            <p:ph type="body" sz="quarter" idx="14" hasCustomPrompt="1"/>
          </p:nvPr>
        </p:nvSpPr>
        <p:spPr>
          <a:xfrm>
            <a:off x="4630432" y="2598407"/>
            <a:ext cx="2930753" cy="1100758"/>
          </a:xfrm>
          <a:prstGeom prst="rect">
            <a:avLst/>
          </a:prstGeom>
        </p:spPr>
        <p:txBody>
          <a:bodyPr/>
          <a:lstStyle>
            <a:lvl1pPr marL="0" indent="0" algn="ctr">
              <a:buNone/>
              <a:defRPr sz="8400">
                <a:latin typeface="Replica-Regular" panose="02000503030000020004" pitchFamily="2" charset="77"/>
              </a:defRPr>
            </a:lvl1pPr>
            <a:lvl2pPr algn="ctr">
              <a:defRPr>
                <a:latin typeface="Replica-Regular" panose="02000503030000020004" pitchFamily="2" charset="77"/>
              </a:defRPr>
            </a:lvl2pPr>
            <a:lvl3pPr algn="ctr">
              <a:defRPr>
                <a:latin typeface="Replica-Regular" panose="02000503030000020004" pitchFamily="2" charset="77"/>
              </a:defRPr>
            </a:lvl3pPr>
            <a:lvl4pPr algn="ctr">
              <a:defRPr>
                <a:latin typeface="Replica-Regular" panose="02000503030000020004" pitchFamily="2" charset="77"/>
              </a:defRPr>
            </a:lvl4pPr>
            <a:lvl5pPr algn="ctr">
              <a:defRPr>
                <a:latin typeface="Replica-Regular" panose="02000503030000020004" pitchFamily="2" charset="77"/>
              </a:defRPr>
            </a:lvl5pPr>
          </a:lstStyle>
          <a:p>
            <a:pPr lvl="0"/>
            <a:r>
              <a:rPr lang="en-US"/>
              <a:t>78.4</a:t>
            </a:r>
          </a:p>
        </p:txBody>
      </p:sp>
      <p:sp>
        <p:nvSpPr>
          <p:cNvPr id="15" name="Text Placeholder 11">
            <a:extLst>
              <a:ext uri="{FF2B5EF4-FFF2-40B4-BE49-F238E27FC236}">
                <a16:creationId xmlns:a16="http://schemas.microsoft.com/office/drawing/2014/main" id="{C95F10A7-487B-709E-7CDC-B8B1DD45F4AF}"/>
              </a:ext>
            </a:extLst>
          </p:cNvPr>
          <p:cNvSpPr>
            <a:spLocks noGrp="1"/>
          </p:cNvSpPr>
          <p:nvPr>
            <p:ph type="body" sz="quarter" idx="15" hasCustomPrompt="1"/>
          </p:nvPr>
        </p:nvSpPr>
        <p:spPr>
          <a:xfrm>
            <a:off x="8623555" y="2598407"/>
            <a:ext cx="2930753" cy="1100758"/>
          </a:xfrm>
          <a:prstGeom prst="rect">
            <a:avLst/>
          </a:prstGeom>
        </p:spPr>
        <p:txBody>
          <a:bodyPr/>
          <a:lstStyle>
            <a:lvl1pPr marL="0" indent="0" algn="ctr">
              <a:buNone/>
              <a:defRPr sz="8400">
                <a:latin typeface="Replica-Regular" panose="02000503030000020004" pitchFamily="2" charset="77"/>
              </a:defRPr>
            </a:lvl1pPr>
            <a:lvl2pPr algn="ctr">
              <a:defRPr>
                <a:latin typeface="Replica-Regular" panose="02000503030000020004" pitchFamily="2" charset="77"/>
              </a:defRPr>
            </a:lvl2pPr>
            <a:lvl3pPr algn="ctr">
              <a:defRPr>
                <a:latin typeface="Replica-Regular" panose="02000503030000020004" pitchFamily="2" charset="77"/>
              </a:defRPr>
            </a:lvl3pPr>
            <a:lvl4pPr algn="ctr">
              <a:defRPr>
                <a:latin typeface="Replica-Regular" panose="02000503030000020004" pitchFamily="2" charset="77"/>
              </a:defRPr>
            </a:lvl4pPr>
            <a:lvl5pPr algn="ctr">
              <a:defRPr>
                <a:latin typeface="Replica-Regular" panose="02000503030000020004" pitchFamily="2" charset="77"/>
              </a:defRPr>
            </a:lvl5pPr>
          </a:lstStyle>
          <a:p>
            <a:pPr lvl="0"/>
            <a:r>
              <a:rPr lang="en-US"/>
              <a:t>99%</a:t>
            </a:r>
          </a:p>
        </p:txBody>
      </p:sp>
      <p:sp>
        <p:nvSpPr>
          <p:cNvPr id="16" name="Text Placeholder 18">
            <a:extLst>
              <a:ext uri="{FF2B5EF4-FFF2-40B4-BE49-F238E27FC236}">
                <a16:creationId xmlns:a16="http://schemas.microsoft.com/office/drawing/2014/main" id="{430852D1-4FD0-E8F4-DF90-B49DF58B1876}"/>
              </a:ext>
            </a:extLst>
          </p:cNvPr>
          <p:cNvSpPr>
            <a:spLocks noGrp="1"/>
          </p:cNvSpPr>
          <p:nvPr>
            <p:ph type="body" sz="quarter" idx="16" hasCustomPrompt="1"/>
          </p:nvPr>
        </p:nvSpPr>
        <p:spPr>
          <a:xfrm>
            <a:off x="641350" y="4010271"/>
            <a:ext cx="2926712" cy="444500"/>
          </a:xfrm>
          <a:prstGeom prst="rect">
            <a:avLst/>
          </a:prstGeom>
        </p:spPr>
        <p:txBody>
          <a:bodyPr anchor="ctr"/>
          <a:lstStyle>
            <a:lvl1pPr marL="0" indent="0" algn="ctr">
              <a:buNone/>
              <a:defRPr sz="1800">
                <a:solidFill>
                  <a:srgbClr val="FFE5A7"/>
                </a:solidFill>
                <a:latin typeface="IBM Plex Mono" panose="020B0509050203000203" pitchFamily="49" charset="77"/>
              </a:defRPr>
            </a:lvl1pPr>
          </a:lstStyle>
          <a:p>
            <a:pPr lvl="0"/>
            <a:r>
              <a:rPr lang="en-US"/>
              <a:t>Description of stat</a:t>
            </a:r>
          </a:p>
        </p:txBody>
      </p:sp>
      <p:sp>
        <p:nvSpPr>
          <p:cNvPr id="17" name="Text Placeholder 18">
            <a:extLst>
              <a:ext uri="{FF2B5EF4-FFF2-40B4-BE49-F238E27FC236}">
                <a16:creationId xmlns:a16="http://schemas.microsoft.com/office/drawing/2014/main" id="{2F7F73F3-93AD-D6D5-C989-E4A965C2CC69}"/>
              </a:ext>
            </a:extLst>
          </p:cNvPr>
          <p:cNvSpPr>
            <a:spLocks noGrp="1"/>
          </p:cNvSpPr>
          <p:nvPr>
            <p:ph type="body" sz="quarter" idx="17" hasCustomPrompt="1"/>
          </p:nvPr>
        </p:nvSpPr>
        <p:spPr>
          <a:xfrm>
            <a:off x="4630432" y="4010271"/>
            <a:ext cx="2926712" cy="444500"/>
          </a:xfrm>
          <a:prstGeom prst="rect">
            <a:avLst/>
          </a:prstGeom>
        </p:spPr>
        <p:txBody>
          <a:bodyPr anchor="ctr"/>
          <a:lstStyle>
            <a:lvl1pPr marL="0" indent="0" algn="ctr">
              <a:buNone/>
              <a:defRPr sz="1800">
                <a:solidFill>
                  <a:srgbClr val="FFE5A7"/>
                </a:solidFill>
                <a:latin typeface="IBM Plex Mono" panose="020B0509050203000203" pitchFamily="49" charset="77"/>
              </a:defRPr>
            </a:lvl1pPr>
          </a:lstStyle>
          <a:p>
            <a:pPr lvl="0"/>
            <a:r>
              <a:rPr lang="en-US"/>
              <a:t>Description of stat</a:t>
            </a:r>
          </a:p>
        </p:txBody>
      </p:sp>
      <p:sp>
        <p:nvSpPr>
          <p:cNvPr id="18" name="Text Placeholder 18">
            <a:extLst>
              <a:ext uri="{FF2B5EF4-FFF2-40B4-BE49-F238E27FC236}">
                <a16:creationId xmlns:a16="http://schemas.microsoft.com/office/drawing/2014/main" id="{A6E7B048-9B58-714C-F3A2-C1246AFC95E5}"/>
              </a:ext>
            </a:extLst>
          </p:cNvPr>
          <p:cNvSpPr>
            <a:spLocks noGrp="1"/>
          </p:cNvSpPr>
          <p:nvPr>
            <p:ph type="body" sz="quarter" idx="18" hasCustomPrompt="1"/>
          </p:nvPr>
        </p:nvSpPr>
        <p:spPr>
          <a:xfrm>
            <a:off x="8619514" y="4010271"/>
            <a:ext cx="2926712" cy="444500"/>
          </a:xfrm>
          <a:prstGeom prst="rect">
            <a:avLst/>
          </a:prstGeom>
        </p:spPr>
        <p:txBody>
          <a:bodyPr anchor="ctr"/>
          <a:lstStyle>
            <a:lvl1pPr marL="0" indent="0" algn="ctr">
              <a:buNone/>
              <a:defRPr sz="1800">
                <a:solidFill>
                  <a:srgbClr val="FFE5A7"/>
                </a:solidFill>
                <a:latin typeface="IBM Plex Mono" panose="020B0509050203000203" pitchFamily="49" charset="77"/>
              </a:defRPr>
            </a:lvl1pPr>
          </a:lstStyle>
          <a:p>
            <a:pPr lvl="0"/>
            <a:r>
              <a:rPr lang="en-US"/>
              <a:t>Description of stat</a:t>
            </a:r>
          </a:p>
        </p:txBody>
      </p:sp>
    </p:spTree>
    <p:extLst>
      <p:ext uri="{BB962C8B-B14F-4D97-AF65-F5344CB8AC3E}">
        <p14:creationId xmlns:p14="http://schemas.microsoft.com/office/powerpoint/2010/main" val="27181666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Content with Capti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35047B2-1D11-6494-9E63-02029EE51A5C}"/>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5870165" y="6187209"/>
            <a:ext cx="451670" cy="457026"/>
          </a:xfrm>
          <a:prstGeom prst="rect">
            <a:avLst/>
          </a:prstGeom>
        </p:spPr>
      </p:pic>
      <p:sp>
        <p:nvSpPr>
          <p:cNvPr id="3" name="Title 1">
            <a:extLst>
              <a:ext uri="{FF2B5EF4-FFF2-40B4-BE49-F238E27FC236}">
                <a16:creationId xmlns:a16="http://schemas.microsoft.com/office/drawing/2014/main" id="{2B4A49A5-6399-E79E-B29A-829B0C7F04C0}"/>
              </a:ext>
            </a:extLst>
          </p:cNvPr>
          <p:cNvSpPr>
            <a:spLocks noGrp="1"/>
          </p:cNvSpPr>
          <p:nvPr>
            <p:ph type="title" hasCustomPrompt="1"/>
          </p:nvPr>
        </p:nvSpPr>
        <p:spPr>
          <a:xfrm>
            <a:off x="318276" y="329714"/>
            <a:ext cx="11551024" cy="712694"/>
          </a:xfrm>
          <a:prstGeom prst="rect">
            <a:avLst/>
          </a:prstGeom>
        </p:spPr>
        <p:txBody>
          <a:bodyPr anchor="ctr"/>
          <a:lstStyle>
            <a:lvl1pPr algn="l">
              <a:defRPr sz="3200">
                <a:latin typeface="Replica LL TT Light" panose="020B0404010101010104" pitchFamily="34" charset="0"/>
                <a:cs typeface="Replica LL TT Light" panose="020B0404010101010104" pitchFamily="34" charset="0"/>
              </a:defRPr>
            </a:lvl1pPr>
          </a:lstStyle>
          <a:p>
            <a:r>
              <a:rPr lang="en-US" dirty="0"/>
              <a:t>Chart Slide </a:t>
            </a:r>
          </a:p>
        </p:txBody>
      </p:sp>
      <p:sp>
        <p:nvSpPr>
          <p:cNvPr id="16" name="Text Placeholder 18">
            <a:extLst>
              <a:ext uri="{FF2B5EF4-FFF2-40B4-BE49-F238E27FC236}">
                <a16:creationId xmlns:a16="http://schemas.microsoft.com/office/drawing/2014/main" id="{430852D1-4FD0-E8F4-DF90-B49DF58B1876}"/>
              </a:ext>
            </a:extLst>
          </p:cNvPr>
          <p:cNvSpPr>
            <a:spLocks noGrp="1"/>
          </p:cNvSpPr>
          <p:nvPr>
            <p:ph type="body" sz="quarter" idx="16" hasCustomPrompt="1"/>
          </p:nvPr>
        </p:nvSpPr>
        <p:spPr>
          <a:xfrm>
            <a:off x="318275" y="1457010"/>
            <a:ext cx="11551023" cy="603437"/>
          </a:xfrm>
          <a:prstGeom prst="rect">
            <a:avLst/>
          </a:prstGeom>
        </p:spPr>
        <p:txBody>
          <a:bodyPr anchor="ctr"/>
          <a:lstStyle>
            <a:lvl1pPr marL="0" indent="0" algn="l">
              <a:buNone/>
              <a:defRPr sz="1800">
                <a:solidFill>
                  <a:srgbClr val="FFE5A7"/>
                </a:solidFill>
                <a:latin typeface="IBM Plex Mono" panose="020B0509050203000203" pitchFamily="49" charset="77"/>
              </a:defRPr>
            </a:lvl1pPr>
          </a:lstStyle>
          <a:p>
            <a:pPr lvl="0"/>
            <a:r>
              <a:rPr lang="en-US" dirty="0"/>
              <a:t>Main copy</a:t>
            </a:r>
          </a:p>
        </p:txBody>
      </p:sp>
    </p:spTree>
    <p:extLst>
      <p:ext uri="{BB962C8B-B14F-4D97-AF65-F5344CB8AC3E}">
        <p14:creationId xmlns:p14="http://schemas.microsoft.com/office/powerpoint/2010/main" val="19907590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Slide Left Aligne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07857" y="2361045"/>
            <a:ext cx="7445943" cy="1726165"/>
          </a:xfrm>
        </p:spPr>
        <p:txBody>
          <a:bodyPr anchor="ctr">
            <a:noAutofit/>
          </a:bodyPr>
          <a:lstStyle>
            <a:lvl1pPr algn="l">
              <a:lnSpc>
                <a:spcPct val="80000"/>
              </a:lnSpc>
              <a:defRPr sz="7200" b="0" i="0">
                <a:latin typeface="Replica LL" panose="020B0504010101010104" pitchFamily="34" charset="77"/>
                <a:cs typeface="Replica LL" panose="020B0504010101010104" pitchFamily="34" charset="77"/>
              </a:defRPr>
            </a:lvl1pPr>
          </a:lstStyle>
          <a:p>
            <a:r>
              <a:rPr lang="en-US" dirty="0"/>
              <a:t>Click to edit Master title style</a:t>
            </a:r>
          </a:p>
        </p:txBody>
      </p:sp>
      <p:sp>
        <p:nvSpPr>
          <p:cNvPr id="3" name="Subtitle 2"/>
          <p:cNvSpPr>
            <a:spLocks noGrp="1"/>
          </p:cNvSpPr>
          <p:nvPr>
            <p:ph type="subTitle" idx="1"/>
          </p:nvPr>
        </p:nvSpPr>
        <p:spPr>
          <a:xfrm>
            <a:off x="3907856" y="4333324"/>
            <a:ext cx="6760143" cy="441680"/>
          </a:xfrm>
        </p:spPr>
        <p:txBody>
          <a:bodyPr/>
          <a:lstStyle>
            <a:lvl1pPr marL="0" indent="0" algn="l">
              <a:buNone/>
              <a:defRPr sz="2400" b="0" i="0">
                <a:solidFill>
                  <a:srgbClr val="9E9E9E"/>
                </a:solidFill>
                <a:latin typeface="IBM Plex Sans Light" panose="020B040305020300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10" name="Straight Connector 9">
            <a:extLst>
              <a:ext uri="{FF2B5EF4-FFF2-40B4-BE49-F238E27FC236}">
                <a16:creationId xmlns:a16="http://schemas.microsoft.com/office/drawing/2014/main" id="{353B791E-ED38-C139-EC12-6B76C1AC63E6}"/>
              </a:ext>
            </a:extLst>
          </p:cNvPr>
          <p:cNvCxnSpPr>
            <a:cxnSpLocks/>
          </p:cNvCxnSpPr>
          <p:nvPr userDrawn="1"/>
        </p:nvCxnSpPr>
        <p:spPr>
          <a:xfrm>
            <a:off x="3907856" y="6376227"/>
            <a:ext cx="7445944" cy="0"/>
          </a:xfrm>
          <a:prstGeom prst="line">
            <a:avLst/>
          </a:prstGeom>
          <a:ln w="12700">
            <a:solidFill>
              <a:srgbClr val="434343"/>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280BCDD9-D3DF-3EBA-51EE-DD568001E7A5}"/>
              </a:ext>
            </a:extLst>
          </p:cNvPr>
          <p:cNvSpPr txBox="1"/>
          <p:nvPr userDrawn="1"/>
        </p:nvSpPr>
        <p:spPr>
          <a:xfrm>
            <a:off x="3819208" y="6424566"/>
            <a:ext cx="2089033" cy="215444"/>
          </a:xfrm>
          <a:prstGeom prst="rect">
            <a:avLst/>
          </a:prstGeom>
          <a:noFill/>
        </p:spPr>
        <p:txBody>
          <a:bodyPr wrap="none" rtlCol="0">
            <a:spAutoFit/>
          </a:bodyPr>
          <a:lstStyle/>
          <a:p>
            <a:r>
              <a:rPr lang="en-US" sz="800" spc="200" baseline="0" dirty="0">
                <a:solidFill>
                  <a:srgbClr val="434343"/>
                </a:solidFill>
                <a:latin typeface="IBM Plex Mono" panose="020B0509050203000203" pitchFamily="49" charset="77"/>
              </a:rPr>
              <a:t>PRIVATE &amp; CONFIDENTIAL</a:t>
            </a:r>
          </a:p>
        </p:txBody>
      </p:sp>
      <p:pic>
        <p:nvPicPr>
          <p:cNvPr id="8" name="Picture 7">
            <a:extLst>
              <a:ext uri="{FF2B5EF4-FFF2-40B4-BE49-F238E27FC236}">
                <a16:creationId xmlns:a16="http://schemas.microsoft.com/office/drawing/2014/main" id="{71D3925D-F3A5-F856-E0E0-39FC06EF72B6}"/>
              </a:ext>
            </a:extLst>
          </p:cNvPr>
          <p:cNvPicPr>
            <a:picLocks noChangeAspect="1"/>
          </p:cNvPicPr>
          <p:nvPr userDrawn="1"/>
        </p:nvPicPr>
        <p:blipFill>
          <a:blip r:embed="rId3"/>
          <a:stretch>
            <a:fillRect/>
          </a:stretch>
        </p:blipFill>
        <p:spPr>
          <a:xfrm>
            <a:off x="876755" y="2702292"/>
            <a:ext cx="1453415" cy="1453415"/>
          </a:xfrm>
          <a:prstGeom prst="rect">
            <a:avLst/>
          </a:prstGeom>
        </p:spPr>
      </p:pic>
    </p:spTree>
    <p:extLst>
      <p:ext uri="{BB962C8B-B14F-4D97-AF65-F5344CB8AC3E}">
        <p14:creationId xmlns:p14="http://schemas.microsoft.com/office/powerpoint/2010/main" val="40672746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itle Slide Centere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38200" y="2963987"/>
            <a:ext cx="10515600" cy="1726165"/>
          </a:xfrm>
        </p:spPr>
        <p:txBody>
          <a:bodyPr anchor="ctr">
            <a:noAutofit/>
          </a:bodyPr>
          <a:lstStyle>
            <a:lvl1pPr algn="ctr">
              <a:lnSpc>
                <a:spcPct val="80000"/>
              </a:lnSpc>
              <a:defRPr sz="7200" b="0" i="0">
                <a:latin typeface="Replica LL" panose="020B0504010101010104" pitchFamily="34" charset="77"/>
                <a:cs typeface="Replica LL" panose="020B0504010101010104" pitchFamily="34" charset="77"/>
              </a:defRPr>
            </a:lvl1pPr>
          </a:lstStyle>
          <a:p>
            <a:r>
              <a:rPr lang="en-US" dirty="0"/>
              <a:t>Click to edit Master title style</a:t>
            </a:r>
          </a:p>
        </p:txBody>
      </p:sp>
      <p:sp>
        <p:nvSpPr>
          <p:cNvPr id="3" name="Subtitle 2"/>
          <p:cNvSpPr>
            <a:spLocks noGrp="1"/>
          </p:cNvSpPr>
          <p:nvPr>
            <p:ph type="subTitle" idx="1"/>
          </p:nvPr>
        </p:nvSpPr>
        <p:spPr>
          <a:xfrm>
            <a:off x="1524000" y="4862714"/>
            <a:ext cx="9144000" cy="441680"/>
          </a:xfrm>
        </p:spPr>
        <p:txBody>
          <a:bodyPr/>
          <a:lstStyle>
            <a:lvl1pPr marL="0" indent="0" algn="ctr">
              <a:buNone/>
              <a:defRPr sz="2400" b="0" i="0">
                <a:solidFill>
                  <a:srgbClr val="9E9E9E"/>
                </a:solidFill>
                <a:latin typeface="IBM Plex Sans Light" panose="020B040305020300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10" name="Straight Connector 9">
            <a:extLst>
              <a:ext uri="{FF2B5EF4-FFF2-40B4-BE49-F238E27FC236}">
                <a16:creationId xmlns:a16="http://schemas.microsoft.com/office/drawing/2014/main" id="{353B791E-ED38-C139-EC12-6B76C1AC63E6}"/>
              </a:ext>
            </a:extLst>
          </p:cNvPr>
          <p:cNvCxnSpPr>
            <a:cxnSpLocks/>
          </p:cNvCxnSpPr>
          <p:nvPr userDrawn="1"/>
        </p:nvCxnSpPr>
        <p:spPr>
          <a:xfrm>
            <a:off x="838200" y="6376227"/>
            <a:ext cx="10515600" cy="0"/>
          </a:xfrm>
          <a:prstGeom prst="line">
            <a:avLst/>
          </a:prstGeom>
          <a:ln w="12700">
            <a:solidFill>
              <a:srgbClr val="434343"/>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280BCDD9-D3DF-3EBA-51EE-DD568001E7A5}"/>
              </a:ext>
            </a:extLst>
          </p:cNvPr>
          <p:cNvSpPr txBox="1"/>
          <p:nvPr userDrawn="1"/>
        </p:nvSpPr>
        <p:spPr>
          <a:xfrm>
            <a:off x="748749" y="6424566"/>
            <a:ext cx="2089033" cy="215444"/>
          </a:xfrm>
          <a:prstGeom prst="rect">
            <a:avLst/>
          </a:prstGeom>
          <a:noFill/>
        </p:spPr>
        <p:txBody>
          <a:bodyPr wrap="none" rtlCol="0">
            <a:spAutoFit/>
          </a:bodyPr>
          <a:lstStyle/>
          <a:p>
            <a:r>
              <a:rPr lang="en-US" sz="800" spc="200" baseline="0" dirty="0">
                <a:solidFill>
                  <a:srgbClr val="434343"/>
                </a:solidFill>
                <a:latin typeface="IBM Plex Mono" panose="020B0509050203000203" pitchFamily="49" charset="77"/>
              </a:rPr>
              <a:t>PRIVATE &amp; CONFIDENTIAL</a:t>
            </a:r>
          </a:p>
        </p:txBody>
      </p:sp>
      <p:pic>
        <p:nvPicPr>
          <p:cNvPr id="5" name="Picture 4">
            <a:extLst>
              <a:ext uri="{FF2B5EF4-FFF2-40B4-BE49-F238E27FC236}">
                <a16:creationId xmlns:a16="http://schemas.microsoft.com/office/drawing/2014/main" id="{37D605FB-C9B9-9430-8C51-AFC267D44300}"/>
              </a:ext>
            </a:extLst>
          </p:cNvPr>
          <p:cNvPicPr>
            <a:picLocks noChangeAspect="1"/>
          </p:cNvPicPr>
          <p:nvPr userDrawn="1"/>
        </p:nvPicPr>
        <p:blipFill>
          <a:blip r:embed="rId3"/>
          <a:stretch>
            <a:fillRect/>
          </a:stretch>
        </p:blipFill>
        <p:spPr>
          <a:xfrm>
            <a:off x="5369292" y="578051"/>
            <a:ext cx="1453415" cy="1453415"/>
          </a:xfrm>
          <a:prstGeom prst="rect">
            <a:avLst/>
          </a:prstGeom>
        </p:spPr>
      </p:pic>
    </p:spTree>
    <p:extLst>
      <p:ext uri="{BB962C8B-B14F-4D97-AF65-F5344CB8AC3E}">
        <p14:creationId xmlns:p14="http://schemas.microsoft.com/office/powerpoint/2010/main" val="31918981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Blank 1">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C04BF8C-9025-9BC8-17DF-02FB64A5620E}"/>
              </a:ext>
            </a:extLst>
          </p:cNvPr>
          <p:cNvCxnSpPr>
            <a:cxnSpLocks/>
          </p:cNvCxnSpPr>
          <p:nvPr userDrawn="1"/>
        </p:nvCxnSpPr>
        <p:spPr>
          <a:xfrm>
            <a:off x="838200" y="452507"/>
            <a:ext cx="10959548" cy="0"/>
          </a:xfrm>
          <a:prstGeom prst="line">
            <a:avLst/>
          </a:prstGeom>
          <a:ln w="12700">
            <a:solidFill>
              <a:srgbClr val="434343"/>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5E746EAC-3BE4-6726-298A-E7D20BE700A2}"/>
              </a:ext>
            </a:extLst>
          </p:cNvPr>
          <p:cNvPicPr>
            <a:picLocks noChangeAspect="1"/>
          </p:cNvPicPr>
          <p:nvPr userDrawn="1"/>
        </p:nvPicPr>
        <p:blipFill>
          <a:blip r:embed="rId2"/>
          <a:stretch>
            <a:fillRect/>
          </a:stretch>
        </p:blipFill>
        <p:spPr>
          <a:xfrm>
            <a:off x="139425" y="137906"/>
            <a:ext cx="629202" cy="629202"/>
          </a:xfrm>
          <a:prstGeom prst="rect">
            <a:avLst/>
          </a:prstGeom>
        </p:spPr>
      </p:pic>
      <p:sp>
        <p:nvSpPr>
          <p:cNvPr id="4" name="TextBox 3">
            <a:extLst>
              <a:ext uri="{FF2B5EF4-FFF2-40B4-BE49-F238E27FC236}">
                <a16:creationId xmlns:a16="http://schemas.microsoft.com/office/drawing/2014/main" id="{93060E87-B01D-871F-52B8-8A2E8169D06F}"/>
              </a:ext>
            </a:extLst>
          </p:cNvPr>
          <p:cNvSpPr txBox="1"/>
          <p:nvPr userDrawn="1"/>
        </p:nvSpPr>
        <p:spPr>
          <a:xfrm>
            <a:off x="11630128" y="6510291"/>
            <a:ext cx="540533" cy="276999"/>
          </a:xfrm>
          <a:prstGeom prst="rect">
            <a:avLst/>
          </a:prstGeom>
          <a:noFill/>
        </p:spPr>
        <p:txBody>
          <a:bodyPr wrap="none" rtlCol="0">
            <a:spAutoFit/>
          </a:bodyPr>
          <a:lstStyle/>
          <a:p>
            <a:pPr algn="r"/>
            <a:fld id="{AA14BF46-8F34-4C4B-8C54-4F4DD9DF0BCE}" type="slidenum">
              <a:rPr lang="en-US" sz="1200" spc="200" smtClean="0">
                <a:solidFill>
                  <a:srgbClr val="0E0E0E">
                    <a:lumMod val="25000"/>
                    <a:lumOff val="75000"/>
                  </a:srgbClr>
                </a:solidFill>
                <a:latin typeface="IBM Plex Mono" panose="020B0509050203000203" pitchFamily="49" charset="77"/>
              </a:rPr>
              <a:pPr algn="r"/>
              <a:t>‹#›</a:t>
            </a:fld>
            <a:endParaRPr lang="en-US" sz="1200" spc="200" dirty="0">
              <a:solidFill>
                <a:srgbClr val="0E0E0E">
                  <a:lumMod val="25000"/>
                  <a:lumOff val="75000"/>
                </a:srgbClr>
              </a:solidFill>
              <a:latin typeface="IBM Plex Mono" panose="020B0509050203000203" pitchFamily="49" charset="77"/>
            </a:endParaRPr>
          </a:p>
        </p:txBody>
      </p:sp>
    </p:spTree>
    <p:extLst>
      <p:ext uri="{BB962C8B-B14F-4D97-AF65-F5344CB8AC3E}">
        <p14:creationId xmlns:p14="http://schemas.microsoft.com/office/powerpoint/2010/main" val="4267952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itle and Content Layout 2">
    <p:bg>
      <p:bgPr>
        <a:solidFill>
          <a:srgbClr val="0F0F0F"/>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71FB987-E459-BBF8-1E4F-A762C581CA11}"/>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5870165" y="6187209"/>
            <a:ext cx="451670" cy="457026"/>
          </a:xfrm>
          <a:prstGeom prst="rect">
            <a:avLst/>
          </a:prstGeom>
        </p:spPr>
      </p:pic>
      <p:sp>
        <p:nvSpPr>
          <p:cNvPr id="6" name="Title 1">
            <a:extLst>
              <a:ext uri="{FF2B5EF4-FFF2-40B4-BE49-F238E27FC236}">
                <a16:creationId xmlns:a16="http://schemas.microsoft.com/office/drawing/2014/main" id="{925631A1-2CB5-0D72-1E3E-C04E04A808ED}"/>
              </a:ext>
            </a:extLst>
          </p:cNvPr>
          <p:cNvSpPr>
            <a:spLocks noGrp="1"/>
          </p:cNvSpPr>
          <p:nvPr>
            <p:ph type="title" hasCustomPrompt="1"/>
          </p:nvPr>
        </p:nvSpPr>
        <p:spPr>
          <a:xfrm>
            <a:off x="318276" y="329714"/>
            <a:ext cx="11551024" cy="712694"/>
          </a:xfrm>
          <a:prstGeom prst="rect">
            <a:avLst/>
          </a:prstGeom>
        </p:spPr>
        <p:txBody>
          <a:bodyPr anchor="ctr"/>
          <a:lstStyle>
            <a:lvl1pPr algn="l">
              <a:defRPr sz="3200">
                <a:latin typeface="Replica LL TT Light" panose="020B0404010101010104" pitchFamily="34" charset="0"/>
                <a:cs typeface="Replica LL TT Light" panose="020B0404010101010104" pitchFamily="34" charset="0"/>
              </a:defRPr>
            </a:lvl1pPr>
          </a:lstStyle>
          <a:p>
            <a:r>
              <a:rPr lang="en-US" dirty="0"/>
              <a:t>Chart Slide </a:t>
            </a:r>
          </a:p>
        </p:txBody>
      </p:sp>
      <p:sp>
        <p:nvSpPr>
          <p:cNvPr id="8" name="Text Placeholder 18">
            <a:extLst>
              <a:ext uri="{FF2B5EF4-FFF2-40B4-BE49-F238E27FC236}">
                <a16:creationId xmlns:a16="http://schemas.microsoft.com/office/drawing/2014/main" id="{0FB524C1-B0AA-0620-0E55-0DEB6A451AC2}"/>
              </a:ext>
            </a:extLst>
          </p:cNvPr>
          <p:cNvSpPr>
            <a:spLocks noGrp="1"/>
          </p:cNvSpPr>
          <p:nvPr>
            <p:ph type="body" sz="quarter" idx="16" hasCustomPrompt="1"/>
          </p:nvPr>
        </p:nvSpPr>
        <p:spPr>
          <a:xfrm>
            <a:off x="318275" y="1457010"/>
            <a:ext cx="11551023" cy="603437"/>
          </a:xfrm>
          <a:prstGeom prst="rect">
            <a:avLst/>
          </a:prstGeom>
        </p:spPr>
        <p:txBody>
          <a:bodyPr anchor="ctr"/>
          <a:lstStyle>
            <a:lvl1pPr marL="0" indent="0" algn="l">
              <a:buNone/>
              <a:defRPr sz="1800">
                <a:solidFill>
                  <a:srgbClr val="FFE5A7"/>
                </a:solidFill>
                <a:latin typeface="IBM Plex Mono" panose="020B0509050203000203" pitchFamily="49" charset="77"/>
              </a:defRPr>
            </a:lvl1pPr>
          </a:lstStyle>
          <a:p>
            <a:pPr lvl="0"/>
            <a:r>
              <a:rPr lang="en-US" dirty="0"/>
              <a:t>Main copy</a:t>
            </a:r>
          </a:p>
        </p:txBody>
      </p:sp>
    </p:spTree>
    <p:extLst>
      <p:ext uri="{BB962C8B-B14F-4D97-AF65-F5344CB8AC3E}">
        <p14:creationId xmlns:p14="http://schemas.microsoft.com/office/powerpoint/2010/main" val="13331085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Centere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38200" y="2963987"/>
            <a:ext cx="10515600" cy="1726165"/>
          </a:xfrm>
        </p:spPr>
        <p:txBody>
          <a:bodyPr anchor="ctr">
            <a:noAutofit/>
          </a:bodyPr>
          <a:lstStyle>
            <a:lvl1pPr algn="ctr">
              <a:lnSpc>
                <a:spcPct val="80000"/>
              </a:lnSpc>
              <a:defRPr sz="7200" b="0" i="0">
                <a:latin typeface="Replica LL" panose="020B0504010101010104" pitchFamily="34" charset="77"/>
                <a:cs typeface="Replica LL" panose="020B0504010101010104" pitchFamily="34" charset="77"/>
              </a:defRPr>
            </a:lvl1pPr>
          </a:lstStyle>
          <a:p>
            <a:r>
              <a:rPr lang="en-US" dirty="0"/>
              <a:t>Click to edit Master title style</a:t>
            </a:r>
          </a:p>
        </p:txBody>
      </p:sp>
      <p:sp>
        <p:nvSpPr>
          <p:cNvPr id="3" name="Subtitle 2"/>
          <p:cNvSpPr>
            <a:spLocks noGrp="1"/>
          </p:cNvSpPr>
          <p:nvPr>
            <p:ph type="subTitle" idx="1"/>
          </p:nvPr>
        </p:nvSpPr>
        <p:spPr>
          <a:xfrm>
            <a:off x="1524000" y="4862714"/>
            <a:ext cx="9144000" cy="441680"/>
          </a:xfrm>
        </p:spPr>
        <p:txBody>
          <a:bodyPr/>
          <a:lstStyle>
            <a:lvl1pPr marL="0" indent="0" algn="ctr">
              <a:buNone/>
              <a:defRPr sz="2400" b="0" i="0">
                <a:solidFill>
                  <a:srgbClr val="9E9E9E"/>
                </a:solidFill>
                <a:latin typeface="IBM Plex Sans Light" panose="020B040305020300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10" name="Straight Connector 9">
            <a:extLst>
              <a:ext uri="{FF2B5EF4-FFF2-40B4-BE49-F238E27FC236}">
                <a16:creationId xmlns:a16="http://schemas.microsoft.com/office/drawing/2014/main" id="{353B791E-ED38-C139-EC12-6B76C1AC63E6}"/>
              </a:ext>
            </a:extLst>
          </p:cNvPr>
          <p:cNvCxnSpPr>
            <a:cxnSpLocks/>
          </p:cNvCxnSpPr>
          <p:nvPr userDrawn="1"/>
        </p:nvCxnSpPr>
        <p:spPr>
          <a:xfrm>
            <a:off x="838200" y="6376227"/>
            <a:ext cx="10515600" cy="0"/>
          </a:xfrm>
          <a:prstGeom prst="line">
            <a:avLst/>
          </a:prstGeom>
          <a:ln w="12700">
            <a:solidFill>
              <a:srgbClr val="434343"/>
            </a:solidFill>
          </a:ln>
        </p:spPr>
        <p:style>
          <a:lnRef idx="1">
            <a:schemeClr val="accent1"/>
          </a:lnRef>
          <a:fillRef idx="0">
            <a:schemeClr val="accent1"/>
          </a:fillRef>
          <a:effectRef idx="0">
            <a:schemeClr val="accent1"/>
          </a:effectRef>
          <a:fontRef idx="minor">
            <a:schemeClr val="tx1"/>
          </a:fontRef>
        </p:style>
      </p:cxnSp>
      <p:sp>
        <p:nvSpPr>
          <p:cNvPr id="15" name="Text Placeholder 14">
            <a:extLst>
              <a:ext uri="{FF2B5EF4-FFF2-40B4-BE49-F238E27FC236}">
                <a16:creationId xmlns:a16="http://schemas.microsoft.com/office/drawing/2014/main" id="{46A1DBA4-ADBC-0F1A-0696-16DAA2860B37}"/>
              </a:ext>
            </a:extLst>
          </p:cNvPr>
          <p:cNvSpPr>
            <a:spLocks noGrp="1"/>
          </p:cNvSpPr>
          <p:nvPr>
            <p:ph type="body" sz="quarter" idx="12" hasCustomPrompt="1"/>
          </p:nvPr>
        </p:nvSpPr>
        <p:spPr>
          <a:xfrm>
            <a:off x="2924808" y="6435862"/>
            <a:ext cx="2554967" cy="223630"/>
          </a:xfrm>
        </p:spPr>
        <p:txBody>
          <a:bodyPr>
            <a:normAutofit/>
          </a:bodyPr>
          <a:lstStyle>
            <a:lvl1pPr marL="0" indent="0">
              <a:buNone/>
              <a:defRPr sz="800" spc="200" baseline="0">
                <a:solidFill>
                  <a:srgbClr val="434343"/>
                </a:solidFill>
                <a:latin typeface="IBM Plex Mono" panose="020B0509050203000203" pitchFamily="49" charset="77"/>
              </a:defRPr>
            </a:lvl1pPr>
          </a:lstStyle>
          <a:p>
            <a:pPr lvl="0"/>
            <a:r>
              <a:rPr lang="en-US" dirty="0"/>
              <a:t>DATE [IN CAPS]</a:t>
            </a:r>
          </a:p>
        </p:txBody>
      </p:sp>
      <p:sp>
        <p:nvSpPr>
          <p:cNvPr id="16" name="TextBox 15">
            <a:extLst>
              <a:ext uri="{FF2B5EF4-FFF2-40B4-BE49-F238E27FC236}">
                <a16:creationId xmlns:a16="http://schemas.microsoft.com/office/drawing/2014/main" id="{280BCDD9-D3DF-3EBA-51EE-DD568001E7A5}"/>
              </a:ext>
            </a:extLst>
          </p:cNvPr>
          <p:cNvSpPr txBox="1"/>
          <p:nvPr userDrawn="1"/>
        </p:nvSpPr>
        <p:spPr>
          <a:xfrm>
            <a:off x="748749" y="6424566"/>
            <a:ext cx="2089033" cy="215444"/>
          </a:xfrm>
          <a:prstGeom prst="rect">
            <a:avLst/>
          </a:prstGeom>
          <a:noFill/>
        </p:spPr>
        <p:txBody>
          <a:bodyPr wrap="none" rtlCol="0">
            <a:spAutoFit/>
          </a:bodyPr>
          <a:lstStyle/>
          <a:p>
            <a:r>
              <a:rPr lang="en-US" sz="800" spc="200" baseline="0" dirty="0">
                <a:solidFill>
                  <a:srgbClr val="434343"/>
                </a:solidFill>
                <a:latin typeface="IBM Plex Mono" panose="020B0509050203000203" pitchFamily="49" charset="77"/>
              </a:rPr>
              <a:t>PRIVATE &amp; CONFIDENTIAL</a:t>
            </a:r>
          </a:p>
        </p:txBody>
      </p:sp>
      <p:sp>
        <p:nvSpPr>
          <p:cNvPr id="4" name="Rectangle 3">
            <a:extLst>
              <a:ext uri="{FF2B5EF4-FFF2-40B4-BE49-F238E27FC236}">
                <a16:creationId xmlns:a16="http://schemas.microsoft.com/office/drawing/2014/main" id="{57C9D359-E687-961D-64E9-495797EA66DE}"/>
              </a:ext>
            </a:extLst>
          </p:cNvPr>
          <p:cNvSpPr/>
          <p:nvPr userDrawn="1"/>
        </p:nvSpPr>
        <p:spPr>
          <a:xfrm rot="18900000">
            <a:off x="2822010" y="6502605"/>
            <a:ext cx="43465" cy="43465"/>
          </a:xfrm>
          <a:prstGeom prst="rect">
            <a:avLst/>
          </a:prstGeom>
          <a:solidFill>
            <a:srgbClr val="4343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37D605FB-C9B9-9430-8C51-AFC267D44300}"/>
              </a:ext>
            </a:extLst>
          </p:cNvPr>
          <p:cNvPicPr>
            <a:picLocks noChangeAspect="1"/>
          </p:cNvPicPr>
          <p:nvPr userDrawn="1"/>
        </p:nvPicPr>
        <p:blipFill>
          <a:blip r:embed="rId3"/>
          <a:stretch>
            <a:fillRect/>
          </a:stretch>
        </p:blipFill>
        <p:spPr>
          <a:xfrm>
            <a:off x="5369292" y="578051"/>
            <a:ext cx="1453415" cy="1453415"/>
          </a:xfrm>
          <a:prstGeom prst="rect">
            <a:avLst/>
          </a:prstGeom>
        </p:spPr>
      </p:pic>
    </p:spTree>
    <p:extLst>
      <p:ext uri="{BB962C8B-B14F-4D97-AF65-F5344CB8AC3E}">
        <p14:creationId xmlns:p14="http://schemas.microsoft.com/office/powerpoint/2010/main" val="19725859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Centered [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11DC971-5E89-EF88-B9EA-9FE8656C378E}"/>
              </a:ext>
            </a:extLst>
          </p:cNvPr>
          <p:cNvPicPr>
            <a:picLocks noChangeAspect="1"/>
          </p:cNvPicPr>
          <p:nvPr userDrawn="1"/>
        </p:nvPicPr>
        <p:blipFill>
          <a:blip r:embed="rId3"/>
          <a:stretch>
            <a:fillRect/>
          </a:stretch>
        </p:blipFill>
        <p:spPr>
          <a:xfrm>
            <a:off x="5369292" y="578051"/>
            <a:ext cx="1453415" cy="1453415"/>
          </a:xfrm>
          <a:prstGeom prst="rect">
            <a:avLst/>
          </a:prstGeom>
        </p:spPr>
      </p:pic>
    </p:spTree>
    <p:extLst>
      <p:ext uri="{BB962C8B-B14F-4D97-AF65-F5344CB8AC3E}">
        <p14:creationId xmlns:p14="http://schemas.microsoft.com/office/powerpoint/2010/main" val="13585133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Left Aligne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07857" y="2361045"/>
            <a:ext cx="7445943" cy="1726165"/>
          </a:xfrm>
        </p:spPr>
        <p:txBody>
          <a:bodyPr anchor="ctr">
            <a:noAutofit/>
          </a:bodyPr>
          <a:lstStyle>
            <a:lvl1pPr algn="l">
              <a:lnSpc>
                <a:spcPct val="80000"/>
              </a:lnSpc>
              <a:defRPr sz="7200" b="0" i="0">
                <a:latin typeface="Replica LL" panose="020B0504010101010104" pitchFamily="34" charset="77"/>
                <a:cs typeface="Replica LL" panose="020B0504010101010104" pitchFamily="34" charset="77"/>
              </a:defRPr>
            </a:lvl1pPr>
          </a:lstStyle>
          <a:p>
            <a:r>
              <a:rPr lang="en-US" dirty="0"/>
              <a:t>Click to edit Master title style</a:t>
            </a:r>
          </a:p>
        </p:txBody>
      </p:sp>
      <p:sp>
        <p:nvSpPr>
          <p:cNvPr id="3" name="Subtitle 2"/>
          <p:cNvSpPr>
            <a:spLocks noGrp="1"/>
          </p:cNvSpPr>
          <p:nvPr>
            <p:ph type="subTitle" idx="1"/>
          </p:nvPr>
        </p:nvSpPr>
        <p:spPr>
          <a:xfrm>
            <a:off x="3907856" y="4333324"/>
            <a:ext cx="6760143" cy="441680"/>
          </a:xfrm>
        </p:spPr>
        <p:txBody>
          <a:bodyPr/>
          <a:lstStyle>
            <a:lvl1pPr marL="0" indent="0" algn="l">
              <a:buNone/>
              <a:defRPr sz="2400" b="0" i="0">
                <a:solidFill>
                  <a:srgbClr val="9E9E9E"/>
                </a:solidFill>
                <a:latin typeface="IBM Plex Sans Light" panose="020B040305020300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10" name="Straight Connector 9">
            <a:extLst>
              <a:ext uri="{FF2B5EF4-FFF2-40B4-BE49-F238E27FC236}">
                <a16:creationId xmlns:a16="http://schemas.microsoft.com/office/drawing/2014/main" id="{353B791E-ED38-C139-EC12-6B76C1AC63E6}"/>
              </a:ext>
            </a:extLst>
          </p:cNvPr>
          <p:cNvCxnSpPr>
            <a:cxnSpLocks/>
          </p:cNvCxnSpPr>
          <p:nvPr userDrawn="1"/>
        </p:nvCxnSpPr>
        <p:spPr>
          <a:xfrm>
            <a:off x="3907856" y="6376227"/>
            <a:ext cx="7445944" cy="0"/>
          </a:xfrm>
          <a:prstGeom prst="line">
            <a:avLst/>
          </a:prstGeom>
          <a:ln w="12700">
            <a:solidFill>
              <a:srgbClr val="434343"/>
            </a:solidFill>
          </a:ln>
        </p:spPr>
        <p:style>
          <a:lnRef idx="1">
            <a:schemeClr val="accent1"/>
          </a:lnRef>
          <a:fillRef idx="0">
            <a:schemeClr val="accent1"/>
          </a:fillRef>
          <a:effectRef idx="0">
            <a:schemeClr val="accent1"/>
          </a:effectRef>
          <a:fontRef idx="minor">
            <a:schemeClr val="tx1"/>
          </a:fontRef>
        </p:style>
      </p:cxnSp>
      <p:sp>
        <p:nvSpPr>
          <p:cNvPr id="15" name="Text Placeholder 14">
            <a:extLst>
              <a:ext uri="{FF2B5EF4-FFF2-40B4-BE49-F238E27FC236}">
                <a16:creationId xmlns:a16="http://schemas.microsoft.com/office/drawing/2014/main" id="{46A1DBA4-ADBC-0F1A-0696-16DAA2860B37}"/>
              </a:ext>
            </a:extLst>
          </p:cNvPr>
          <p:cNvSpPr>
            <a:spLocks noGrp="1"/>
          </p:cNvSpPr>
          <p:nvPr>
            <p:ph type="body" sz="quarter" idx="12" hasCustomPrompt="1"/>
          </p:nvPr>
        </p:nvSpPr>
        <p:spPr>
          <a:xfrm>
            <a:off x="5995267" y="6435862"/>
            <a:ext cx="2554967" cy="223630"/>
          </a:xfrm>
        </p:spPr>
        <p:txBody>
          <a:bodyPr>
            <a:normAutofit/>
          </a:bodyPr>
          <a:lstStyle>
            <a:lvl1pPr marL="0" indent="0">
              <a:buNone/>
              <a:defRPr sz="800" spc="200" baseline="0">
                <a:solidFill>
                  <a:srgbClr val="434343"/>
                </a:solidFill>
                <a:latin typeface="IBM Plex Mono" panose="020B0509050203000203" pitchFamily="49" charset="77"/>
              </a:defRPr>
            </a:lvl1pPr>
          </a:lstStyle>
          <a:p>
            <a:pPr lvl="0"/>
            <a:r>
              <a:rPr lang="en-US" dirty="0"/>
              <a:t>DATE [IN CAPS]</a:t>
            </a:r>
          </a:p>
        </p:txBody>
      </p:sp>
      <p:sp>
        <p:nvSpPr>
          <p:cNvPr id="16" name="TextBox 15">
            <a:extLst>
              <a:ext uri="{FF2B5EF4-FFF2-40B4-BE49-F238E27FC236}">
                <a16:creationId xmlns:a16="http://schemas.microsoft.com/office/drawing/2014/main" id="{280BCDD9-D3DF-3EBA-51EE-DD568001E7A5}"/>
              </a:ext>
            </a:extLst>
          </p:cNvPr>
          <p:cNvSpPr txBox="1"/>
          <p:nvPr userDrawn="1"/>
        </p:nvSpPr>
        <p:spPr>
          <a:xfrm>
            <a:off x="3819208" y="6424566"/>
            <a:ext cx="2089033" cy="215444"/>
          </a:xfrm>
          <a:prstGeom prst="rect">
            <a:avLst/>
          </a:prstGeom>
          <a:noFill/>
        </p:spPr>
        <p:txBody>
          <a:bodyPr wrap="none" rtlCol="0">
            <a:spAutoFit/>
          </a:bodyPr>
          <a:lstStyle/>
          <a:p>
            <a:r>
              <a:rPr lang="en-US" sz="800" spc="200" baseline="0" dirty="0">
                <a:solidFill>
                  <a:srgbClr val="434343"/>
                </a:solidFill>
                <a:latin typeface="IBM Plex Mono" panose="020B0509050203000203" pitchFamily="49" charset="77"/>
              </a:rPr>
              <a:t>PRIVATE &amp; CONFIDENTIAL</a:t>
            </a:r>
          </a:p>
        </p:txBody>
      </p:sp>
      <p:sp>
        <p:nvSpPr>
          <p:cNvPr id="6" name="Rectangle 5">
            <a:extLst>
              <a:ext uri="{FF2B5EF4-FFF2-40B4-BE49-F238E27FC236}">
                <a16:creationId xmlns:a16="http://schemas.microsoft.com/office/drawing/2014/main" id="{5AAF6489-BABA-C2E2-0713-200DD8D43468}"/>
              </a:ext>
            </a:extLst>
          </p:cNvPr>
          <p:cNvSpPr/>
          <p:nvPr userDrawn="1"/>
        </p:nvSpPr>
        <p:spPr>
          <a:xfrm rot="18900000">
            <a:off x="5899208" y="6502606"/>
            <a:ext cx="43465" cy="43465"/>
          </a:xfrm>
          <a:prstGeom prst="rect">
            <a:avLst/>
          </a:prstGeom>
          <a:solidFill>
            <a:srgbClr val="4343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71D3925D-F3A5-F856-E0E0-39FC06EF72B6}"/>
              </a:ext>
            </a:extLst>
          </p:cNvPr>
          <p:cNvPicPr>
            <a:picLocks noChangeAspect="1"/>
          </p:cNvPicPr>
          <p:nvPr userDrawn="1"/>
        </p:nvPicPr>
        <p:blipFill>
          <a:blip r:embed="rId3"/>
          <a:stretch>
            <a:fillRect/>
          </a:stretch>
        </p:blipFill>
        <p:spPr>
          <a:xfrm>
            <a:off x="876755" y="2702292"/>
            <a:ext cx="1453415" cy="1453415"/>
          </a:xfrm>
          <a:prstGeom prst="rect">
            <a:avLst/>
          </a:prstGeom>
        </p:spPr>
      </p:pic>
    </p:spTree>
    <p:extLst>
      <p:ext uri="{BB962C8B-B14F-4D97-AF65-F5344CB8AC3E}">
        <p14:creationId xmlns:p14="http://schemas.microsoft.com/office/powerpoint/2010/main" val="41716815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Left Aligned [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69F6FA8-A51D-5AC0-D542-76E2092008B2}"/>
              </a:ext>
            </a:extLst>
          </p:cNvPr>
          <p:cNvPicPr>
            <a:picLocks noChangeAspect="1"/>
          </p:cNvPicPr>
          <p:nvPr userDrawn="1"/>
        </p:nvPicPr>
        <p:blipFill>
          <a:blip r:embed="rId3"/>
          <a:stretch>
            <a:fillRect/>
          </a:stretch>
        </p:blipFill>
        <p:spPr>
          <a:xfrm>
            <a:off x="876755" y="2702292"/>
            <a:ext cx="1453415" cy="1453415"/>
          </a:xfrm>
          <a:prstGeom prst="rect">
            <a:avLst/>
          </a:prstGeom>
        </p:spPr>
      </p:pic>
    </p:spTree>
    <p:extLst>
      <p:ext uri="{BB962C8B-B14F-4D97-AF65-F5344CB8AC3E}">
        <p14:creationId xmlns:p14="http://schemas.microsoft.com/office/powerpoint/2010/main" val="9300614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Layout 1">
    <p:bg>
      <p:bgPr>
        <a:solidFill>
          <a:srgbClr val="0F0F0F"/>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C82FAC5-5DF6-6E09-2437-16D7A5BB6CE2}"/>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5870165" y="6187209"/>
            <a:ext cx="451670" cy="457026"/>
          </a:xfrm>
          <a:prstGeom prst="rect">
            <a:avLst/>
          </a:prstGeom>
        </p:spPr>
      </p:pic>
      <p:sp>
        <p:nvSpPr>
          <p:cNvPr id="4" name="Title 1">
            <a:extLst>
              <a:ext uri="{FF2B5EF4-FFF2-40B4-BE49-F238E27FC236}">
                <a16:creationId xmlns:a16="http://schemas.microsoft.com/office/drawing/2014/main" id="{69084C6D-F47A-2D84-974F-86B4B4F3C938}"/>
              </a:ext>
            </a:extLst>
          </p:cNvPr>
          <p:cNvSpPr>
            <a:spLocks noGrp="1"/>
          </p:cNvSpPr>
          <p:nvPr>
            <p:ph type="title" hasCustomPrompt="1"/>
          </p:nvPr>
        </p:nvSpPr>
        <p:spPr>
          <a:xfrm>
            <a:off x="318276" y="329714"/>
            <a:ext cx="11551024" cy="712694"/>
          </a:xfrm>
          <a:prstGeom prst="rect">
            <a:avLst/>
          </a:prstGeom>
        </p:spPr>
        <p:txBody>
          <a:bodyPr anchor="ctr"/>
          <a:lstStyle>
            <a:lvl1pPr algn="l">
              <a:defRPr sz="3200">
                <a:latin typeface="Replica LL TT Light" panose="020B0404010101010104" pitchFamily="34" charset="0"/>
                <a:cs typeface="Replica LL TT Light" panose="020B0404010101010104" pitchFamily="34" charset="0"/>
              </a:defRPr>
            </a:lvl1pPr>
          </a:lstStyle>
          <a:p>
            <a:r>
              <a:rPr lang="en-US" dirty="0"/>
              <a:t>Chart Slide </a:t>
            </a:r>
          </a:p>
        </p:txBody>
      </p:sp>
      <p:sp>
        <p:nvSpPr>
          <p:cNvPr id="5" name="Text Placeholder 18">
            <a:extLst>
              <a:ext uri="{FF2B5EF4-FFF2-40B4-BE49-F238E27FC236}">
                <a16:creationId xmlns:a16="http://schemas.microsoft.com/office/drawing/2014/main" id="{ADD77698-9B6E-3E61-BC7C-5396826A1811}"/>
              </a:ext>
            </a:extLst>
          </p:cNvPr>
          <p:cNvSpPr>
            <a:spLocks noGrp="1"/>
          </p:cNvSpPr>
          <p:nvPr>
            <p:ph type="body" sz="quarter" idx="16" hasCustomPrompt="1"/>
          </p:nvPr>
        </p:nvSpPr>
        <p:spPr>
          <a:xfrm>
            <a:off x="318275" y="1457010"/>
            <a:ext cx="11551023" cy="603437"/>
          </a:xfrm>
          <a:prstGeom prst="rect">
            <a:avLst/>
          </a:prstGeom>
        </p:spPr>
        <p:txBody>
          <a:bodyPr anchor="ctr"/>
          <a:lstStyle>
            <a:lvl1pPr marL="0" indent="0" algn="l">
              <a:buNone/>
              <a:defRPr sz="1800">
                <a:solidFill>
                  <a:srgbClr val="FFE5A7"/>
                </a:solidFill>
                <a:latin typeface="IBM Plex Mono" panose="020B0509050203000203" pitchFamily="49" charset="77"/>
              </a:defRPr>
            </a:lvl1pPr>
          </a:lstStyle>
          <a:p>
            <a:pPr lvl="0"/>
            <a:r>
              <a:rPr lang="en-US" dirty="0"/>
              <a:t>Main copy</a:t>
            </a:r>
          </a:p>
        </p:txBody>
      </p:sp>
    </p:spTree>
    <p:extLst>
      <p:ext uri="{BB962C8B-B14F-4D97-AF65-F5344CB8AC3E}">
        <p14:creationId xmlns:p14="http://schemas.microsoft.com/office/powerpoint/2010/main" val="10226210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Layout 2">
    <p:bg>
      <p:bgPr>
        <a:solidFill>
          <a:srgbClr val="0F0F0F"/>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C850E5D6-75AA-A3D5-A1A8-B75616D6756B}"/>
              </a:ext>
            </a:extLst>
          </p:cNvPr>
          <p:cNvCxnSpPr>
            <a:cxnSpLocks/>
          </p:cNvCxnSpPr>
          <p:nvPr userDrawn="1"/>
        </p:nvCxnSpPr>
        <p:spPr>
          <a:xfrm>
            <a:off x="838200" y="452507"/>
            <a:ext cx="10959548" cy="0"/>
          </a:xfrm>
          <a:prstGeom prst="line">
            <a:avLst/>
          </a:prstGeom>
          <a:ln w="12700">
            <a:solidFill>
              <a:srgbClr val="434343"/>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06D75BB0-81BB-FD1F-F82D-643420C74EAF}"/>
              </a:ext>
            </a:extLst>
          </p:cNvPr>
          <p:cNvPicPr>
            <a:picLocks noChangeAspect="1"/>
          </p:cNvPicPr>
          <p:nvPr userDrawn="1"/>
        </p:nvPicPr>
        <p:blipFill>
          <a:blip r:embed="rId2"/>
          <a:stretch>
            <a:fillRect/>
          </a:stretch>
        </p:blipFill>
        <p:spPr>
          <a:xfrm>
            <a:off x="139425" y="137906"/>
            <a:ext cx="629202" cy="629202"/>
          </a:xfrm>
          <a:prstGeom prst="rect">
            <a:avLst/>
          </a:prstGeom>
        </p:spPr>
      </p:pic>
      <p:sp>
        <p:nvSpPr>
          <p:cNvPr id="13" name="Text Placeholder 12">
            <a:extLst>
              <a:ext uri="{FF2B5EF4-FFF2-40B4-BE49-F238E27FC236}">
                <a16:creationId xmlns:a16="http://schemas.microsoft.com/office/drawing/2014/main" id="{95C89186-A6BE-CFB1-A73B-1FC93B27834E}"/>
              </a:ext>
            </a:extLst>
          </p:cNvPr>
          <p:cNvSpPr>
            <a:spLocks noGrp="1"/>
          </p:cNvSpPr>
          <p:nvPr>
            <p:ph type="body" sz="quarter" idx="10" hasCustomPrompt="1"/>
          </p:nvPr>
        </p:nvSpPr>
        <p:spPr>
          <a:xfrm>
            <a:off x="718930" y="727009"/>
            <a:ext cx="6596269" cy="1000192"/>
          </a:xfrm>
        </p:spPr>
        <p:txBody>
          <a:bodyPr>
            <a:noAutofit/>
          </a:bodyPr>
          <a:lstStyle>
            <a:lvl1pPr marL="0" indent="0">
              <a:lnSpc>
                <a:spcPct val="90000"/>
              </a:lnSpc>
              <a:buNone/>
              <a:defRPr sz="3200">
                <a:latin typeface="Replica LL" panose="020B0504010101010104" pitchFamily="34" charset="77"/>
                <a:cs typeface="Replica LL" panose="020B0504010101010104" pitchFamily="34" charset="77"/>
              </a:defRPr>
            </a:lvl1pPr>
          </a:lstStyle>
          <a:p>
            <a:pPr lvl="0"/>
            <a:r>
              <a:rPr lang="en-US" dirty="0"/>
              <a:t>Slide Primary Heading goes here Second line if necessary</a:t>
            </a:r>
          </a:p>
        </p:txBody>
      </p:sp>
      <p:sp>
        <p:nvSpPr>
          <p:cNvPr id="15" name="Text Placeholder 14">
            <a:extLst>
              <a:ext uri="{FF2B5EF4-FFF2-40B4-BE49-F238E27FC236}">
                <a16:creationId xmlns:a16="http://schemas.microsoft.com/office/drawing/2014/main" id="{2F9214BA-9FF2-00A3-6658-054F283EA787}"/>
              </a:ext>
            </a:extLst>
          </p:cNvPr>
          <p:cNvSpPr>
            <a:spLocks noGrp="1"/>
          </p:cNvSpPr>
          <p:nvPr>
            <p:ph type="body" sz="quarter" idx="11" hasCustomPrompt="1"/>
          </p:nvPr>
        </p:nvSpPr>
        <p:spPr>
          <a:xfrm>
            <a:off x="718931" y="1765758"/>
            <a:ext cx="4760844" cy="1211118"/>
          </a:xfrm>
        </p:spPr>
        <p:txBody>
          <a:bodyPr>
            <a:normAutofit/>
          </a:bodyPr>
          <a:lstStyle>
            <a:lvl1pPr marL="0" indent="0">
              <a:lnSpc>
                <a:spcPct val="110000"/>
              </a:lnSpc>
              <a:buNone/>
              <a:defRPr sz="1300" b="0" i="0">
                <a:latin typeface="IBM Plex Sans Light" panose="020B0403050203000203" pitchFamily="34" charset="0"/>
              </a:defRPr>
            </a:lvl1pPr>
          </a:lstStyle>
          <a:p>
            <a:pPr lvl="0"/>
            <a:r>
              <a:rPr lang="en-US" dirty="0">
                <a:effectLst/>
              </a:rPr>
              <a:t>Lorem ipsum dolor sit </a:t>
            </a:r>
            <a:r>
              <a:rPr lang="en-US" dirty="0" err="1">
                <a:effectLst/>
              </a:rPr>
              <a:t>amet</a:t>
            </a:r>
            <a:r>
              <a:rPr lang="en-US" dirty="0">
                <a:effectLst/>
              </a:rPr>
              <a:t>, </a:t>
            </a:r>
            <a:r>
              <a:rPr lang="en-US" dirty="0" err="1">
                <a:effectLst/>
              </a:rPr>
              <a:t>consectetur</a:t>
            </a:r>
            <a:r>
              <a:rPr lang="en-US" dirty="0">
                <a:effectLst/>
              </a:rPr>
              <a:t> </a:t>
            </a:r>
            <a:r>
              <a:rPr lang="en-US" dirty="0" err="1">
                <a:effectLst/>
              </a:rPr>
              <a:t>adipiscing</a:t>
            </a:r>
            <a:r>
              <a:rPr lang="en-US" dirty="0">
                <a:effectLst/>
              </a:rPr>
              <a:t> </a:t>
            </a:r>
            <a:r>
              <a:rPr lang="en-US" dirty="0" err="1">
                <a:effectLst/>
              </a:rPr>
              <a:t>elit</a:t>
            </a:r>
            <a:r>
              <a:rPr lang="en-US" dirty="0">
                <a:effectLst/>
              </a:rPr>
              <a:t>, sed do </a:t>
            </a:r>
            <a:r>
              <a:rPr lang="en-US" dirty="0" err="1">
                <a:effectLst/>
              </a:rPr>
              <a:t>eiusmod</a:t>
            </a:r>
            <a:r>
              <a:rPr lang="en-US" dirty="0">
                <a:effectLst/>
              </a:rPr>
              <a:t> </a:t>
            </a:r>
            <a:r>
              <a:rPr lang="en-US" dirty="0" err="1">
                <a:effectLst/>
              </a:rPr>
              <a:t>tempor</a:t>
            </a:r>
            <a:r>
              <a:rPr lang="en-US" dirty="0">
                <a:effectLst/>
              </a:rPr>
              <a:t> </a:t>
            </a:r>
            <a:r>
              <a:rPr lang="en-US" dirty="0" err="1">
                <a:effectLst/>
              </a:rPr>
              <a:t>incididunt</a:t>
            </a:r>
            <a:r>
              <a:rPr lang="en-US" dirty="0">
                <a:effectLst/>
              </a:rPr>
              <a:t> </a:t>
            </a:r>
            <a:r>
              <a:rPr lang="en-US" dirty="0" err="1">
                <a:effectLst/>
              </a:rPr>
              <a:t>ut</a:t>
            </a:r>
            <a:r>
              <a:rPr lang="en-US" dirty="0">
                <a:effectLst/>
              </a:rPr>
              <a:t> labore et dolore magna </a:t>
            </a:r>
            <a:r>
              <a:rPr lang="en-US" dirty="0" err="1">
                <a:effectLst/>
              </a:rPr>
              <a:t>aliqua</a:t>
            </a:r>
            <a:r>
              <a:rPr lang="en-US" dirty="0">
                <a:effectLst/>
              </a:rPr>
              <a:t>. Ut </a:t>
            </a:r>
            <a:r>
              <a:rPr lang="en-US" dirty="0" err="1">
                <a:effectLst/>
              </a:rPr>
              <a:t>enim</a:t>
            </a:r>
            <a:r>
              <a:rPr lang="en-US" dirty="0">
                <a:effectLst/>
              </a:rPr>
              <a:t> ad minim </a:t>
            </a:r>
            <a:r>
              <a:rPr lang="en-US" dirty="0" err="1">
                <a:effectLst/>
              </a:rPr>
              <a:t>veniam</a:t>
            </a:r>
            <a:r>
              <a:rPr lang="en-US" dirty="0">
                <a:effectLst/>
              </a:rPr>
              <a:t>.</a:t>
            </a:r>
            <a:endParaRPr lang="en-US" dirty="0"/>
          </a:p>
        </p:txBody>
      </p:sp>
      <p:sp>
        <p:nvSpPr>
          <p:cNvPr id="4" name="Text Placeholder 14">
            <a:extLst>
              <a:ext uri="{FF2B5EF4-FFF2-40B4-BE49-F238E27FC236}">
                <a16:creationId xmlns:a16="http://schemas.microsoft.com/office/drawing/2014/main" id="{96724787-8152-75D7-3D1B-B6500BDA06B4}"/>
              </a:ext>
            </a:extLst>
          </p:cNvPr>
          <p:cNvSpPr>
            <a:spLocks noGrp="1"/>
          </p:cNvSpPr>
          <p:nvPr>
            <p:ph type="body" sz="quarter" idx="12" hasCustomPrompt="1"/>
          </p:nvPr>
        </p:nvSpPr>
        <p:spPr>
          <a:xfrm>
            <a:off x="2924808" y="6435862"/>
            <a:ext cx="2554967" cy="223630"/>
          </a:xfrm>
        </p:spPr>
        <p:txBody>
          <a:bodyPr>
            <a:normAutofit/>
          </a:bodyPr>
          <a:lstStyle>
            <a:lvl1pPr marL="0" indent="0">
              <a:buNone/>
              <a:defRPr sz="800" spc="200" baseline="0">
                <a:solidFill>
                  <a:srgbClr val="434343"/>
                </a:solidFill>
                <a:latin typeface="IBM Plex Mono" panose="020B0509050203000203" pitchFamily="49" charset="77"/>
              </a:defRPr>
            </a:lvl1pPr>
          </a:lstStyle>
          <a:p>
            <a:pPr lvl="0"/>
            <a:r>
              <a:rPr lang="en-US" dirty="0"/>
              <a:t>DATE [IN CAPS]</a:t>
            </a:r>
          </a:p>
        </p:txBody>
      </p:sp>
      <p:sp>
        <p:nvSpPr>
          <p:cNvPr id="5" name="TextBox 4">
            <a:extLst>
              <a:ext uri="{FF2B5EF4-FFF2-40B4-BE49-F238E27FC236}">
                <a16:creationId xmlns:a16="http://schemas.microsoft.com/office/drawing/2014/main" id="{A859A8AB-C146-7A09-88E8-6F133B4446B7}"/>
              </a:ext>
            </a:extLst>
          </p:cNvPr>
          <p:cNvSpPr txBox="1"/>
          <p:nvPr userDrawn="1"/>
        </p:nvSpPr>
        <p:spPr>
          <a:xfrm>
            <a:off x="748749" y="6424566"/>
            <a:ext cx="2089033" cy="215444"/>
          </a:xfrm>
          <a:prstGeom prst="rect">
            <a:avLst/>
          </a:prstGeom>
          <a:noFill/>
        </p:spPr>
        <p:txBody>
          <a:bodyPr wrap="none" rtlCol="0">
            <a:spAutoFit/>
          </a:bodyPr>
          <a:lstStyle/>
          <a:p>
            <a:r>
              <a:rPr lang="en-US" sz="800" spc="200" baseline="0" dirty="0">
                <a:solidFill>
                  <a:srgbClr val="434343"/>
                </a:solidFill>
                <a:latin typeface="IBM Plex Mono" panose="020B0509050203000203" pitchFamily="49" charset="77"/>
              </a:rPr>
              <a:t>PRIVATE &amp; CONFIDENTIAL</a:t>
            </a:r>
          </a:p>
        </p:txBody>
      </p:sp>
      <p:sp>
        <p:nvSpPr>
          <p:cNvPr id="3" name="Rectangle 2">
            <a:extLst>
              <a:ext uri="{FF2B5EF4-FFF2-40B4-BE49-F238E27FC236}">
                <a16:creationId xmlns:a16="http://schemas.microsoft.com/office/drawing/2014/main" id="{9DF2389D-D226-3862-6A37-CD2A6D7BDBF4}"/>
              </a:ext>
            </a:extLst>
          </p:cNvPr>
          <p:cNvSpPr/>
          <p:nvPr userDrawn="1"/>
        </p:nvSpPr>
        <p:spPr>
          <a:xfrm rot="18900000">
            <a:off x="2822010" y="6502605"/>
            <a:ext cx="43465" cy="43465"/>
          </a:xfrm>
          <a:prstGeom prst="rect">
            <a:avLst/>
          </a:prstGeom>
          <a:solidFill>
            <a:srgbClr val="4343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290663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13F4B5B7-A722-9AF3-0EED-FA6DB4F35456}"/>
              </a:ext>
            </a:extLst>
          </p:cNvPr>
          <p:cNvSpPr/>
          <p:nvPr userDrawn="1"/>
        </p:nvSpPr>
        <p:spPr>
          <a:xfrm>
            <a:off x="0" y="0"/>
            <a:ext cx="12192000" cy="6858000"/>
          </a:xfrm>
          <a:prstGeom prst="rect">
            <a:avLst/>
          </a:prstGeom>
          <a:gradFill>
            <a:gsLst>
              <a:gs pos="11000">
                <a:srgbClr val="0F0F0F"/>
              </a:gs>
              <a:gs pos="100000">
                <a:srgbClr val="0F0F0F">
                  <a:alpha val="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52FA7E9E-B371-BEB4-ED31-4BC76F2244EA}"/>
              </a:ext>
            </a:extLst>
          </p:cNvPr>
          <p:cNvCxnSpPr>
            <a:cxnSpLocks/>
          </p:cNvCxnSpPr>
          <p:nvPr userDrawn="1"/>
        </p:nvCxnSpPr>
        <p:spPr>
          <a:xfrm>
            <a:off x="838200" y="452507"/>
            <a:ext cx="10959548" cy="0"/>
          </a:xfrm>
          <a:prstGeom prst="line">
            <a:avLst/>
          </a:prstGeom>
          <a:ln w="12700">
            <a:solidFill>
              <a:srgbClr val="434343"/>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98C01323-642D-B344-4FB4-3B3BB330AB31}"/>
              </a:ext>
            </a:extLst>
          </p:cNvPr>
          <p:cNvPicPr>
            <a:picLocks noChangeAspect="1"/>
          </p:cNvPicPr>
          <p:nvPr userDrawn="1"/>
        </p:nvPicPr>
        <p:blipFill>
          <a:blip r:embed="rId2"/>
          <a:stretch>
            <a:fillRect/>
          </a:stretch>
        </p:blipFill>
        <p:spPr>
          <a:xfrm>
            <a:off x="139425" y="137906"/>
            <a:ext cx="629202" cy="629202"/>
          </a:xfrm>
          <a:prstGeom prst="rect">
            <a:avLst/>
          </a:prstGeom>
        </p:spPr>
      </p:pic>
      <p:pic>
        <p:nvPicPr>
          <p:cNvPr id="11" name="Picture 10">
            <a:extLst>
              <a:ext uri="{FF2B5EF4-FFF2-40B4-BE49-F238E27FC236}">
                <a16:creationId xmlns:a16="http://schemas.microsoft.com/office/drawing/2014/main" id="{EEB69CDF-2609-4BD4-5F88-6BFF012EE1E0}"/>
              </a:ext>
            </a:extLst>
          </p:cNvPr>
          <p:cNvPicPr>
            <a:picLocks noChangeAspect="1"/>
          </p:cNvPicPr>
          <p:nvPr userDrawn="1"/>
        </p:nvPicPr>
        <p:blipFill>
          <a:blip r:embed="rId3"/>
          <a:srcRect l="29763" r="32023"/>
          <a:stretch>
            <a:fillRect/>
          </a:stretch>
        </p:blipFill>
        <p:spPr>
          <a:xfrm rot="5400000">
            <a:off x="4786615" y="-676460"/>
            <a:ext cx="2569781" cy="6724671"/>
          </a:xfrm>
          <a:prstGeom prst="rect">
            <a:avLst/>
          </a:prstGeom>
        </p:spPr>
      </p:pic>
      <p:sp>
        <p:nvSpPr>
          <p:cNvPr id="13" name="Text Placeholder 12">
            <a:extLst>
              <a:ext uri="{FF2B5EF4-FFF2-40B4-BE49-F238E27FC236}">
                <a16:creationId xmlns:a16="http://schemas.microsoft.com/office/drawing/2014/main" id="{F0ED988E-AA77-7B3F-5BC9-0C333088540C}"/>
              </a:ext>
            </a:extLst>
          </p:cNvPr>
          <p:cNvSpPr>
            <a:spLocks noGrp="1"/>
          </p:cNvSpPr>
          <p:nvPr>
            <p:ph type="body" sz="quarter" idx="13" hasCustomPrompt="1"/>
          </p:nvPr>
        </p:nvSpPr>
        <p:spPr>
          <a:xfrm>
            <a:off x="4650694" y="900970"/>
            <a:ext cx="2841625" cy="1571614"/>
          </a:xfrm>
        </p:spPr>
        <p:txBody>
          <a:bodyPr>
            <a:noAutofit/>
          </a:bodyPr>
          <a:lstStyle>
            <a:lvl1pPr marL="0" indent="0" algn="ctr">
              <a:buNone/>
              <a:defRPr sz="12000">
                <a:solidFill>
                  <a:srgbClr val="1C1C1C"/>
                </a:solidFill>
                <a:latin typeface="Replica LL" panose="020B0504010101010104" pitchFamily="34" charset="77"/>
                <a:cs typeface="Replica LL" panose="020B0504010101010104" pitchFamily="34" charset="77"/>
              </a:defRPr>
            </a:lvl1pPr>
          </a:lstStyle>
          <a:p>
            <a:pPr lvl="0"/>
            <a:r>
              <a:rPr lang="en-US" dirty="0"/>
              <a:t>01</a:t>
            </a:r>
          </a:p>
        </p:txBody>
      </p:sp>
      <p:sp>
        <p:nvSpPr>
          <p:cNvPr id="15" name="Text Placeholder 14">
            <a:extLst>
              <a:ext uri="{FF2B5EF4-FFF2-40B4-BE49-F238E27FC236}">
                <a16:creationId xmlns:a16="http://schemas.microsoft.com/office/drawing/2014/main" id="{0A033544-44A9-9774-1AB3-528F094EB050}"/>
              </a:ext>
            </a:extLst>
          </p:cNvPr>
          <p:cNvSpPr>
            <a:spLocks noGrp="1"/>
          </p:cNvSpPr>
          <p:nvPr>
            <p:ph type="body" sz="quarter" idx="14" hasCustomPrompt="1"/>
          </p:nvPr>
        </p:nvSpPr>
        <p:spPr>
          <a:xfrm>
            <a:off x="1348466" y="3119387"/>
            <a:ext cx="9446077" cy="1651478"/>
          </a:xfrm>
        </p:spPr>
        <p:txBody>
          <a:bodyPr anchor="ctr">
            <a:normAutofit/>
          </a:bodyPr>
          <a:lstStyle>
            <a:lvl1pPr marL="0" indent="0" algn="ctr">
              <a:buNone/>
              <a:defRPr sz="6000">
                <a:latin typeface="Replica LL" panose="020B0504010101010104" pitchFamily="34" charset="77"/>
                <a:cs typeface="Replica LL" panose="020B0504010101010104" pitchFamily="34" charset="77"/>
              </a:defRPr>
            </a:lvl1pPr>
          </a:lstStyle>
          <a:p>
            <a:pPr lvl="0"/>
            <a:r>
              <a:rPr lang="en-US" dirty="0"/>
              <a:t>Section Divider Title</a:t>
            </a:r>
          </a:p>
        </p:txBody>
      </p:sp>
      <p:sp>
        <p:nvSpPr>
          <p:cNvPr id="17" name="Text Placeholder 16">
            <a:extLst>
              <a:ext uri="{FF2B5EF4-FFF2-40B4-BE49-F238E27FC236}">
                <a16:creationId xmlns:a16="http://schemas.microsoft.com/office/drawing/2014/main" id="{BA947F6F-9B4F-71D4-319B-50EFE4E091FC}"/>
              </a:ext>
            </a:extLst>
          </p:cNvPr>
          <p:cNvSpPr>
            <a:spLocks noGrp="1"/>
          </p:cNvSpPr>
          <p:nvPr>
            <p:ph type="body" sz="quarter" idx="15" hasCustomPrompt="1"/>
          </p:nvPr>
        </p:nvSpPr>
        <p:spPr>
          <a:xfrm>
            <a:off x="2265138" y="4803367"/>
            <a:ext cx="7612731" cy="417477"/>
          </a:xfrm>
        </p:spPr>
        <p:txBody>
          <a:bodyPr>
            <a:normAutofit/>
          </a:bodyPr>
          <a:lstStyle>
            <a:lvl1pPr marL="0" indent="0" algn="ctr">
              <a:buNone/>
              <a:defRPr sz="2400" b="0" i="0">
                <a:solidFill>
                  <a:srgbClr val="9E9E9E"/>
                </a:solidFill>
                <a:latin typeface="IBM Plex Sans Light" panose="020B0403050203000203" pitchFamily="34" charset="0"/>
              </a:defRPr>
            </a:lvl1pPr>
          </a:lstStyle>
          <a:p>
            <a:pPr lvl="0"/>
            <a:r>
              <a:rPr lang="en-US" dirty="0"/>
              <a:t>Section Divider Subtitle</a:t>
            </a:r>
          </a:p>
        </p:txBody>
      </p:sp>
      <p:sp>
        <p:nvSpPr>
          <p:cNvPr id="21" name="TextBox 20">
            <a:extLst>
              <a:ext uri="{FF2B5EF4-FFF2-40B4-BE49-F238E27FC236}">
                <a16:creationId xmlns:a16="http://schemas.microsoft.com/office/drawing/2014/main" id="{E00F96C5-2614-F9A8-B33B-559116A6C1D5}"/>
              </a:ext>
            </a:extLst>
          </p:cNvPr>
          <p:cNvSpPr txBox="1"/>
          <p:nvPr userDrawn="1"/>
        </p:nvSpPr>
        <p:spPr>
          <a:xfrm>
            <a:off x="748749" y="6424566"/>
            <a:ext cx="2089033" cy="215444"/>
          </a:xfrm>
          <a:prstGeom prst="rect">
            <a:avLst/>
          </a:prstGeom>
          <a:noFill/>
        </p:spPr>
        <p:txBody>
          <a:bodyPr wrap="none" rtlCol="0">
            <a:spAutoFit/>
          </a:bodyPr>
          <a:lstStyle/>
          <a:p>
            <a:r>
              <a:rPr lang="en-US" sz="800" spc="200" baseline="0" dirty="0">
                <a:solidFill>
                  <a:srgbClr val="434343"/>
                </a:solidFill>
                <a:latin typeface="IBM Plex Mono" panose="020B0509050203000203" pitchFamily="49" charset="77"/>
              </a:rPr>
              <a:t>PRIVATE &amp; CONFIDENTIAL</a:t>
            </a:r>
          </a:p>
        </p:txBody>
      </p:sp>
      <p:sp>
        <p:nvSpPr>
          <p:cNvPr id="22" name="Text Placeholder 14">
            <a:extLst>
              <a:ext uri="{FF2B5EF4-FFF2-40B4-BE49-F238E27FC236}">
                <a16:creationId xmlns:a16="http://schemas.microsoft.com/office/drawing/2014/main" id="{6DB56BC8-E50F-DC64-73D9-A3ABA0946518}"/>
              </a:ext>
            </a:extLst>
          </p:cNvPr>
          <p:cNvSpPr>
            <a:spLocks noGrp="1"/>
          </p:cNvSpPr>
          <p:nvPr>
            <p:ph type="body" sz="quarter" idx="12" hasCustomPrompt="1"/>
          </p:nvPr>
        </p:nvSpPr>
        <p:spPr>
          <a:xfrm>
            <a:off x="2924808" y="6435862"/>
            <a:ext cx="2554967" cy="223630"/>
          </a:xfrm>
        </p:spPr>
        <p:txBody>
          <a:bodyPr>
            <a:normAutofit/>
          </a:bodyPr>
          <a:lstStyle>
            <a:lvl1pPr marL="0" indent="0">
              <a:buNone/>
              <a:defRPr sz="800" spc="200" baseline="0">
                <a:solidFill>
                  <a:srgbClr val="434343"/>
                </a:solidFill>
                <a:latin typeface="IBM Plex Mono" panose="020B0509050203000203" pitchFamily="49" charset="77"/>
              </a:defRPr>
            </a:lvl1pPr>
          </a:lstStyle>
          <a:p>
            <a:pPr lvl="0"/>
            <a:r>
              <a:rPr lang="en-US" dirty="0"/>
              <a:t>DATE [IN CAPS]</a:t>
            </a:r>
          </a:p>
        </p:txBody>
      </p:sp>
      <p:sp>
        <p:nvSpPr>
          <p:cNvPr id="24" name="Rectangle 23">
            <a:extLst>
              <a:ext uri="{FF2B5EF4-FFF2-40B4-BE49-F238E27FC236}">
                <a16:creationId xmlns:a16="http://schemas.microsoft.com/office/drawing/2014/main" id="{BADBB204-1E31-D097-90E9-9740B4BC7D52}"/>
              </a:ext>
            </a:extLst>
          </p:cNvPr>
          <p:cNvSpPr/>
          <p:nvPr userDrawn="1"/>
        </p:nvSpPr>
        <p:spPr>
          <a:xfrm rot="18900000">
            <a:off x="2822010" y="6502605"/>
            <a:ext cx="43465" cy="43465"/>
          </a:xfrm>
          <a:prstGeom prst="rect">
            <a:avLst/>
          </a:prstGeom>
          <a:solidFill>
            <a:srgbClr val="4343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253498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1">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C04BF8C-9025-9BC8-17DF-02FB64A5620E}"/>
              </a:ext>
            </a:extLst>
          </p:cNvPr>
          <p:cNvCxnSpPr>
            <a:cxnSpLocks/>
          </p:cNvCxnSpPr>
          <p:nvPr userDrawn="1"/>
        </p:nvCxnSpPr>
        <p:spPr>
          <a:xfrm>
            <a:off x="838200" y="452507"/>
            <a:ext cx="10959548" cy="0"/>
          </a:xfrm>
          <a:prstGeom prst="line">
            <a:avLst/>
          </a:prstGeom>
          <a:ln w="12700">
            <a:solidFill>
              <a:srgbClr val="434343"/>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5E746EAC-3BE4-6726-298A-E7D20BE700A2}"/>
              </a:ext>
            </a:extLst>
          </p:cNvPr>
          <p:cNvPicPr>
            <a:picLocks noChangeAspect="1"/>
          </p:cNvPicPr>
          <p:nvPr userDrawn="1"/>
        </p:nvPicPr>
        <p:blipFill>
          <a:blip r:embed="rId2"/>
          <a:stretch>
            <a:fillRect/>
          </a:stretch>
        </p:blipFill>
        <p:spPr>
          <a:xfrm>
            <a:off x="139425" y="137906"/>
            <a:ext cx="629202" cy="629202"/>
          </a:xfrm>
          <a:prstGeom prst="rect">
            <a:avLst/>
          </a:prstGeom>
        </p:spPr>
      </p:pic>
    </p:spTree>
    <p:extLst>
      <p:ext uri="{BB962C8B-B14F-4D97-AF65-F5344CB8AC3E}">
        <p14:creationId xmlns:p14="http://schemas.microsoft.com/office/powerpoint/2010/main" val="19863675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2">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28535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3E6CEE0-8967-BB2D-820D-12E727F76F12}"/>
              </a:ext>
            </a:extLst>
          </p:cNvPr>
          <p:cNvSpPr txBox="1"/>
          <p:nvPr userDrawn="1"/>
        </p:nvSpPr>
        <p:spPr>
          <a:xfrm>
            <a:off x="5051481" y="6424566"/>
            <a:ext cx="2089033" cy="215444"/>
          </a:xfrm>
          <a:prstGeom prst="rect">
            <a:avLst/>
          </a:prstGeom>
          <a:noFill/>
        </p:spPr>
        <p:txBody>
          <a:bodyPr wrap="none" rtlCol="0">
            <a:spAutoFit/>
          </a:bodyPr>
          <a:lstStyle/>
          <a:p>
            <a:pPr algn="ctr"/>
            <a:r>
              <a:rPr lang="en-US" sz="800" spc="200" baseline="0" dirty="0">
                <a:solidFill>
                  <a:srgbClr val="434343"/>
                </a:solidFill>
                <a:latin typeface="IBM Plex Mono" panose="020B0509050203000203" pitchFamily="49" charset="77"/>
              </a:rPr>
              <a:t>PRIVATE &amp; CONFIDENTIAL</a:t>
            </a:r>
          </a:p>
        </p:txBody>
      </p:sp>
      <p:pic>
        <p:nvPicPr>
          <p:cNvPr id="4" name="Picture 3">
            <a:extLst>
              <a:ext uri="{FF2B5EF4-FFF2-40B4-BE49-F238E27FC236}">
                <a16:creationId xmlns:a16="http://schemas.microsoft.com/office/drawing/2014/main" id="{494E2C1F-948C-4E4C-A767-69704A8BEE72}"/>
              </a:ext>
            </a:extLst>
          </p:cNvPr>
          <p:cNvPicPr>
            <a:picLocks noChangeAspect="1"/>
          </p:cNvPicPr>
          <p:nvPr userDrawn="1"/>
        </p:nvPicPr>
        <p:blipFill>
          <a:blip r:embed="rId3"/>
          <a:stretch>
            <a:fillRect/>
          </a:stretch>
        </p:blipFill>
        <p:spPr>
          <a:xfrm>
            <a:off x="5369292" y="933651"/>
            <a:ext cx="1453415" cy="1453415"/>
          </a:xfrm>
          <a:prstGeom prst="rect">
            <a:avLst/>
          </a:prstGeom>
        </p:spPr>
      </p:pic>
      <p:sp>
        <p:nvSpPr>
          <p:cNvPr id="6" name="Text Placeholder 5">
            <a:extLst>
              <a:ext uri="{FF2B5EF4-FFF2-40B4-BE49-F238E27FC236}">
                <a16:creationId xmlns:a16="http://schemas.microsoft.com/office/drawing/2014/main" id="{C2439B93-860B-3168-D48E-E7559A6288FA}"/>
              </a:ext>
            </a:extLst>
          </p:cNvPr>
          <p:cNvSpPr>
            <a:spLocks noGrp="1"/>
          </p:cNvSpPr>
          <p:nvPr>
            <p:ph type="body" sz="quarter" idx="10" hasCustomPrompt="1"/>
          </p:nvPr>
        </p:nvSpPr>
        <p:spPr>
          <a:xfrm>
            <a:off x="3126580" y="2677461"/>
            <a:ext cx="5938837" cy="751539"/>
          </a:xfrm>
        </p:spPr>
        <p:txBody>
          <a:bodyPr>
            <a:normAutofit/>
          </a:bodyPr>
          <a:lstStyle>
            <a:lvl1pPr marL="0" indent="0" algn="ctr">
              <a:buNone/>
              <a:defRPr sz="5400">
                <a:latin typeface="Replica LL" panose="020B0504010101010104" pitchFamily="34" charset="77"/>
                <a:cs typeface="Replica LL" panose="020B0504010101010104" pitchFamily="34" charset="77"/>
              </a:defRPr>
            </a:lvl1pPr>
          </a:lstStyle>
          <a:p>
            <a:pPr lvl="0"/>
            <a:r>
              <a:rPr lang="en-US" dirty="0"/>
              <a:t>Thank You.</a:t>
            </a:r>
          </a:p>
        </p:txBody>
      </p:sp>
    </p:spTree>
    <p:extLst>
      <p:ext uri="{BB962C8B-B14F-4D97-AF65-F5344CB8AC3E}">
        <p14:creationId xmlns:p14="http://schemas.microsoft.com/office/powerpoint/2010/main" val="40584239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00">
            <a:alpha val="95294"/>
          </a:srgb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434837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bg1"/>
          </a:solidFill>
          <a:latin typeface="Replica-Regular" panose="02000503030000020004"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lumMod val="95000"/>
            </a:schemeClr>
          </a:solidFill>
          <a:latin typeface=""/>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95000"/>
            </a:schemeClr>
          </a:solidFill>
          <a:latin typeface=""/>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95000"/>
            </a:schemeClr>
          </a:solidFill>
          <a:latin typeface=""/>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F0F0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40127326"/>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Lst>
  <p:txStyles>
    <p:titleStyle>
      <a:lvl1pPr algn="l" defTabSz="914400" rtl="0" eaLnBrk="1" latinLnBrk="0" hangingPunct="1">
        <a:lnSpc>
          <a:spcPct val="90000"/>
        </a:lnSpc>
        <a:spcBef>
          <a:spcPct val="0"/>
        </a:spcBef>
        <a:buNone/>
        <a:defRPr sz="4400" kern="1200">
          <a:solidFill>
            <a:schemeClr val="tx1"/>
          </a:solidFill>
          <a:latin typeface="Replica LL" panose="020B0504010101010104" pitchFamily="34" charset="77"/>
          <a:ea typeface="+mj-ea"/>
          <a:cs typeface="Replica LL" panose="020B0504010101010104" pitchFamily="34"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IBM Plex Sans Light" panose="020B040305020300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IBM Plex Sans Light" panose="020B040305020300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IBM Plex Sans Light" panose="020B040305020300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IBM Plex Sans Light" panose="020B040305020300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IBM Plex Sans Light" panose="020B04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6DA6ED3-9168-5451-3025-EA9FEF22123C}"/>
              </a:ext>
            </a:extLst>
          </p:cNvPr>
          <p:cNvSpPr txBox="1"/>
          <p:nvPr/>
        </p:nvSpPr>
        <p:spPr>
          <a:xfrm>
            <a:off x="4618198" y="4312920"/>
            <a:ext cx="2955617" cy="1384995"/>
          </a:xfrm>
          <a:prstGeom prst="rect">
            <a:avLst/>
          </a:prstGeom>
          <a:noFill/>
        </p:spPr>
        <p:txBody>
          <a:bodyPr wrap="none" rtlCol="0">
            <a:spAutoFit/>
          </a:bodyPr>
          <a:lstStyle/>
          <a:p>
            <a:pPr algn="ctr"/>
            <a:r>
              <a:rPr lang="en-US" sz="2800" b="1" dirty="0">
                <a:solidFill>
                  <a:schemeClr val="bg1"/>
                </a:solidFill>
                <a:latin typeface="Replica LL TT Light" panose="020B0404010101010104" pitchFamily="34" charset="0"/>
                <a:cs typeface="Replica LL TT Light" panose="020B0404010101010104" pitchFamily="34" charset="0"/>
              </a:rPr>
              <a:t>Perscient</a:t>
            </a:r>
          </a:p>
          <a:p>
            <a:pPr algn="ctr"/>
            <a:r>
              <a:rPr lang="en-US" sz="2800" dirty="0">
                <a:solidFill>
                  <a:schemeClr val="bg1"/>
                </a:solidFill>
                <a:latin typeface="Replica LL TT Light" panose="020B0404010101010104" pitchFamily="34" charset="0"/>
                <a:cs typeface="Replica LL TT Light" panose="020B0404010101010104" pitchFamily="34" charset="0"/>
              </a:rPr>
              <a:t>AI Pulse Chartbook</a:t>
            </a:r>
          </a:p>
          <a:p>
            <a:pPr algn="ctr"/>
            <a:r>
              <a:rPr lang="en-US" sz="2800" dirty="0">
                <a:solidFill>
                  <a:schemeClr val="bg1"/>
                </a:solidFill>
                <a:latin typeface="Replica LL TT Light" panose="020B0404010101010104" pitchFamily="34" charset="0"/>
                <a:cs typeface="Replica LL TT Light" panose="020B0404010101010104" pitchFamily="34" charset="0"/>
              </a:rPr>
              <a:t>September 8, 2026</a:t>
            </a:r>
          </a:p>
        </p:txBody>
      </p:sp>
    </p:spTree>
    <p:extLst>
      <p:ext uri="{BB962C8B-B14F-4D97-AF65-F5344CB8AC3E}">
        <p14:creationId xmlns:p14="http://schemas.microsoft.com/office/powerpoint/2010/main" val="23853078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Replica LL TT Light" panose="020B0404010101010104" pitchFamily="34" charset="0"/>
                <a:cs typeface="Replica LL TT Light" panose="020B0404010101010104" pitchFamily="34" charset="0"/>
              </a:rPr>
              <a:t>Executive Summary</a:t>
            </a:r>
          </a:p>
        </p:txBody>
      </p:sp>
      <p:sp>
        <p:nvSpPr>
          <p:cNvPr id="3" name="Subtitle"/>
          <p:cNvSpPr>
            <a:spLocks noGrp="1"/>
          </p:cNvSpPr>
          <p:nvPr>
            <p:ph type="body" sz="quarter" idx="16"/>
          </p:nvPr>
        </p:nvSpPr>
        <p:spPr>
          <a:xfrm>
            <a:off x="318275" y="1180000"/>
            <a:ext cx="11551023" cy="320040"/>
          </a:xfrm>
        </p:spPr>
        <p:txBody>
          <a:bodyPr anchor="ctr"/>
          <a:lstStyle/>
          <a:p>
            <a:pPr>
              <a:buNone/>
            </a:pPr>
            <a:r>
              <a:rPr lang="en-US" sz="1400" dirty="0">
                <a:solidFill>
                  <a:srgbClr val="FFE5A7"/>
                </a:solidFill>
                <a:latin typeface="IBM Plex Mono" panose="020B0509050203000203" pitchFamily="49" charset="77"/>
                <a:cs typeface="IBM Plex Mono" panose="020B0509050203000203" pitchFamily="49" charset="77"/>
              </a:rPr>
              <a:t>FIVE THINGS TO REMEMBER FROM THIS WEEK'S NARRATIVE LANDSCAPE</a:t>
            </a:r>
          </a:p>
        </p:txBody>
      </p:sp>
      <p:cxnSp>
        <p:nvCxnSpPr>
          <p:cNvPr id="20" name="Line 20"/>
          <p:cNvCxnSpPr/>
          <p:nvPr/>
        </p:nvCxnSpPr>
        <p:spPr>
          <a:xfrm>
            <a:off x="318275" y="1560000"/>
            <a:ext cx="11551023" cy="0"/>
          </a:xfrm>
          <a:prstGeom prst="line">
            <a:avLst/>
          </a:prstGeom>
          <a:ln w="9525">
            <a:solidFill>
              <a:srgbClr val="3DFFB9"/>
            </a:solidFill>
          </a:ln>
        </p:spPr>
      </p:cxnSp>
      <p:sp>
        <p:nvSpPr>
          <p:cNvPr id="30" name="N30"/>
          <p:cNvSpPr txBox="1"/>
          <p:nvPr/>
        </p:nvSpPr>
        <p:spPr>
          <a:xfrm>
            <a:off x="318275" y="1750000"/>
            <a:ext cx="600000" cy="500000"/>
          </a:xfrm>
          <a:prstGeom prst="rect">
            <a:avLst/>
          </a:prstGeom>
          <a:noFill/>
        </p:spPr>
        <p:txBody>
          <a:bodyPr lIns="0" tIns="0" rIns="0" bIns="0"/>
          <a:lstStyle/>
          <a:p>
            <a:pPr>
              <a:buNone/>
            </a:pPr>
            <a:r>
              <a:rPr lang="en-US" sz="1800" b="1" dirty="0">
                <a:solidFill>
                  <a:srgbClr val="3DFFB9"/>
                </a:solidFill>
                <a:latin typeface="IBM Plex Mono" panose="020B0509050203000203" pitchFamily="49" charset="77"/>
                <a:cs typeface="IBM Plex Mono" panose="020B0509050203000203" pitchFamily="49" charset="77"/>
              </a:rPr>
              <a:t>01</a:t>
            </a:r>
          </a:p>
        </p:txBody>
      </p:sp>
      <p:sp>
        <p:nvSpPr>
          <p:cNvPr id="31" name="Body 31"/>
          <p:cNvSpPr txBox="1"/>
          <p:nvPr/>
        </p:nvSpPr>
        <p:spPr>
          <a:xfrm>
            <a:off x="968275" y="1750000"/>
            <a:ext cx="3067007" cy="2200000"/>
          </a:xfrm>
          <a:prstGeom prst="rect">
            <a:avLst/>
          </a:prstGeom>
          <a:noFill/>
        </p:spPr>
        <p:txBody>
          <a:bodyPr wrap="square" lIns="0" tIns="0" rIns="0" bIns="0"/>
          <a:lstStyle/>
          <a:p>
            <a:pPr marL="0" indent="0">
              <a:spcAft>
                <a:spcPts val="1400"/>
              </a:spcAft>
              <a:buNone/>
            </a:pPr>
            <a:r>
              <a:rPr lang="en-US" sz="1000" b="1" dirty="0">
                <a:solidFill>
                  <a:srgbClr val="FFFFFF"/>
                </a:solidFill>
                <a:latin typeface="IBM Plex Sans" panose="020B0503050203000203" pitchFamily="34" charset="77"/>
                <a:cs typeface="IBM Plex Sans" panose="020B0503050203000203" pitchFamily="34" charset="77"/>
              </a:rPr>
              <a:t>The bottleneck story has moved from logic to memory.</a:t>
            </a:r>
          </a:p>
          <a:p>
            <a:pPr marL="0" indent="0">
              <a:spcAft>
                <a:spcPts val="1400"/>
              </a:spcAft>
              <a:buNone/>
            </a:pPr>
            <a:r>
              <a:rPr lang="en-US" sz="1000" dirty="0">
                <a:solidFill>
                  <a:srgbClr val="FFFFFF"/>
                </a:solidFill>
                <a:latin typeface="IBM Plex Sans" panose="020B0503050203000203" pitchFamily="34" charset="77"/>
                <a:cs typeface="IBM Plex Sans" panose="020B0503050203000203" pitchFamily="34" charset="77"/>
              </a:rPr>
              <a:t>Language asserting that memory chip shortages are slowing AI growth is the densest reading in the set at 345.9, while comparable GPU-shortage language sits near baseline at 4.2. Coverage has consolidated around DRAM, HBM4 allocation, and sub-10-day finished inventories at Samsung and SK Hynix.</a:t>
            </a:r>
          </a:p>
        </p:txBody>
      </p:sp>
      <p:sp>
        <p:nvSpPr>
          <p:cNvPr id="32" name="N32"/>
          <p:cNvSpPr txBox="1"/>
          <p:nvPr/>
        </p:nvSpPr>
        <p:spPr>
          <a:xfrm>
            <a:off x="4235282" y="1750000"/>
            <a:ext cx="600000" cy="500000"/>
          </a:xfrm>
          <a:prstGeom prst="rect">
            <a:avLst/>
          </a:prstGeom>
          <a:noFill/>
        </p:spPr>
        <p:txBody>
          <a:bodyPr lIns="0" tIns="0" rIns="0" bIns="0"/>
          <a:lstStyle/>
          <a:p>
            <a:pPr>
              <a:buNone/>
            </a:pPr>
            <a:r>
              <a:rPr lang="en-US" sz="1800" b="1" dirty="0">
                <a:solidFill>
                  <a:srgbClr val="3DFFB9"/>
                </a:solidFill>
                <a:latin typeface="IBM Plex Mono" panose="020B0509050203000203" pitchFamily="49" charset="77"/>
                <a:cs typeface="IBM Plex Mono" panose="020B0509050203000203" pitchFamily="49" charset="77"/>
              </a:rPr>
              <a:t>02</a:t>
            </a:r>
          </a:p>
        </p:txBody>
      </p:sp>
      <p:sp>
        <p:nvSpPr>
          <p:cNvPr id="33" name="Body 33"/>
          <p:cNvSpPr txBox="1"/>
          <p:nvPr/>
        </p:nvSpPr>
        <p:spPr>
          <a:xfrm>
            <a:off x="4885282" y="1750000"/>
            <a:ext cx="3067007" cy="2200000"/>
          </a:xfrm>
          <a:prstGeom prst="rect">
            <a:avLst/>
          </a:prstGeom>
          <a:noFill/>
        </p:spPr>
        <p:txBody>
          <a:bodyPr wrap="square" lIns="0" tIns="0" rIns="0" bIns="0"/>
          <a:lstStyle/>
          <a:p>
            <a:pPr marL="0" indent="0">
              <a:spcAft>
                <a:spcPts val="1400"/>
              </a:spcAft>
              <a:buNone/>
            </a:pPr>
            <a:r>
              <a:rPr lang="en-US" sz="1000" b="1" dirty="0">
                <a:solidFill>
                  <a:srgbClr val="FFFFFF"/>
                </a:solidFill>
                <a:latin typeface="IBM Plex Sans" panose="020B0503050203000203" pitchFamily="34" charset="77"/>
                <a:cs typeface="IBM Plex Sans" panose="020B0503050203000203" pitchFamily="34" charset="77"/>
              </a:rPr>
              <a:t>Physical-world constraints are displacing financial-risk constraints.</a:t>
            </a:r>
          </a:p>
          <a:p>
            <a:pPr marL="0" indent="0">
              <a:spcAft>
                <a:spcPts val="1400"/>
              </a:spcAft>
              <a:buNone/>
            </a:pPr>
            <a:r>
              <a:rPr lang="en-US" sz="1000" dirty="0">
                <a:solidFill>
                  <a:srgbClr val="FFFFFF"/>
                </a:solidFill>
                <a:latin typeface="IBM Plex Sans" panose="020B0503050203000203" pitchFamily="34" charset="77"/>
                <a:cs typeface="IBM Plex Sans" panose="020B0503050203000203" pitchFamily="34" charset="77"/>
              </a:rPr>
              <a:t>Language on data center construction delays rose to 158.7 and interconnection approval delays reached 117.9, driven by 90-to-130-week equipment lead times and waits of up to seven years in Northern Virginia.</a:t>
            </a:r>
          </a:p>
        </p:txBody>
      </p:sp>
      <p:sp>
        <p:nvSpPr>
          <p:cNvPr id="34" name="N34"/>
          <p:cNvSpPr txBox="1"/>
          <p:nvPr/>
        </p:nvSpPr>
        <p:spPr>
          <a:xfrm>
            <a:off x="8152289" y="1750000"/>
            <a:ext cx="600000" cy="500000"/>
          </a:xfrm>
          <a:prstGeom prst="rect">
            <a:avLst/>
          </a:prstGeom>
          <a:noFill/>
        </p:spPr>
        <p:txBody>
          <a:bodyPr lIns="0" tIns="0" rIns="0" bIns="0"/>
          <a:lstStyle/>
          <a:p>
            <a:pPr>
              <a:buNone/>
            </a:pPr>
            <a:r>
              <a:rPr lang="en-US" sz="1800" b="1" dirty="0">
                <a:solidFill>
                  <a:srgbClr val="3DFFB9"/>
                </a:solidFill>
                <a:latin typeface="IBM Plex Mono" panose="020B0509050203000203" pitchFamily="49" charset="77"/>
                <a:cs typeface="IBM Plex Mono" panose="020B0509050203000203" pitchFamily="49" charset="77"/>
              </a:rPr>
              <a:t>03</a:t>
            </a:r>
          </a:p>
        </p:txBody>
      </p:sp>
      <p:sp>
        <p:nvSpPr>
          <p:cNvPr id="35" name="Body 35"/>
          <p:cNvSpPr txBox="1"/>
          <p:nvPr/>
        </p:nvSpPr>
        <p:spPr>
          <a:xfrm>
            <a:off x="8802289" y="1750000"/>
            <a:ext cx="3067007" cy="2200000"/>
          </a:xfrm>
          <a:prstGeom prst="rect">
            <a:avLst/>
          </a:prstGeom>
          <a:noFill/>
        </p:spPr>
        <p:txBody>
          <a:bodyPr wrap="square" lIns="0" tIns="0" rIns="0" bIns="0"/>
          <a:lstStyle/>
          <a:p>
            <a:pPr marL="0" indent="0">
              <a:spcAft>
                <a:spcPts val="1400"/>
              </a:spcAft>
              <a:buNone/>
            </a:pPr>
            <a:r>
              <a:rPr lang="en-US" sz="1000" b="1" dirty="0">
                <a:solidFill>
                  <a:srgbClr val="FFFFFF"/>
                </a:solidFill>
                <a:latin typeface="IBM Plex Sans" panose="020B0503050203000203" pitchFamily="34" charset="77"/>
                <a:cs typeface="IBM Plex Sans" panose="020B0503050203000203" pitchFamily="34" charset="77"/>
              </a:rPr>
              <a:t>Crash framing gave up ground, but the ROI test grew more demanding.</a:t>
            </a:r>
          </a:p>
          <a:p>
            <a:pPr marL="0" indent="0">
              <a:spcAft>
                <a:spcPts val="1400"/>
              </a:spcAft>
              <a:buNone/>
            </a:pPr>
            <a:r>
              <a:rPr lang="en-US" sz="1000" dirty="0">
                <a:solidFill>
                  <a:srgbClr val="FFFFFF"/>
                </a:solidFill>
                <a:latin typeface="IBM Plex Sans" panose="020B0503050203000203" pitchFamily="34" charset="77"/>
                <a:cs typeface="IBM Plex Sans" panose="020B0503050203000203" pitchFamily="34" charset="77"/>
              </a:rPr>
              <a:t>Language predicting an AI crash fell 23.3 points to 89.8, and telecom-overbuild analogies dropped below average. Yet business doubt about large AI spending remains elevated at 84.2, and only 5% to 8% of enterprises report at-scale returns.</a:t>
            </a:r>
          </a:p>
        </p:txBody>
      </p:sp>
      <p:sp>
        <p:nvSpPr>
          <p:cNvPr id="36" name="N36"/>
          <p:cNvSpPr txBox="1"/>
          <p:nvPr/>
        </p:nvSpPr>
        <p:spPr>
          <a:xfrm>
            <a:off x="318275" y="4150000"/>
            <a:ext cx="600000" cy="500000"/>
          </a:xfrm>
          <a:prstGeom prst="rect">
            <a:avLst/>
          </a:prstGeom>
          <a:noFill/>
        </p:spPr>
        <p:txBody>
          <a:bodyPr lIns="0" tIns="0" rIns="0" bIns="0"/>
          <a:lstStyle/>
          <a:p>
            <a:pPr>
              <a:buNone/>
            </a:pPr>
            <a:r>
              <a:rPr lang="en-US" sz="1800" b="1" dirty="0">
                <a:solidFill>
                  <a:srgbClr val="3DFFB9"/>
                </a:solidFill>
                <a:latin typeface="IBM Plex Mono" panose="020B0509050203000203" pitchFamily="49" charset="77"/>
                <a:cs typeface="IBM Plex Mono" panose="020B0509050203000203" pitchFamily="49" charset="77"/>
              </a:rPr>
              <a:t>04</a:t>
            </a:r>
          </a:p>
        </p:txBody>
      </p:sp>
      <p:sp>
        <p:nvSpPr>
          <p:cNvPr id="37" name="Body 37"/>
          <p:cNvSpPr txBox="1"/>
          <p:nvPr/>
        </p:nvSpPr>
        <p:spPr>
          <a:xfrm>
            <a:off x="968275" y="4150000"/>
            <a:ext cx="5025511" cy="2200000"/>
          </a:xfrm>
          <a:prstGeom prst="rect">
            <a:avLst/>
          </a:prstGeom>
          <a:noFill/>
        </p:spPr>
        <p:txBody>
          <a:bodyPr wrap="square" lIns="0" tIns="0" rIns="0" bIns="0"/>
          <a:lstStyle/>
          <a:p>
            <a:pPr marL="0" indent="0">
              <a:spcAft>
                <a:spcPts val="1400"/>
              </a:spcAft>
              <a:buNone/>
            </a:pPr>
            <a:r>
              <a:rPr lang="en-US" sz="1000" b="1" dirty="0">
                <a:solidFill>
                  <a:srgbClr val="FFFFFF"/>
                </a:solidFill>
                <a:latin typeface="IBM Plex Sans" panose="020B0503050203000203" pitchFamily="34" charset="77"/>
                <a:cs typeface="IBM Plex Sans" panose="020B0503050203000203" pitchFamily="34" charset="77"/>
              </a:rPr>
              <a:t>Long-horizon utopian promises thinned while near-term durability claims held.</a:t>
            </a:r>
          </a:p>
          <a:p>
            <a:pPr marL="0" indent="0">
              <a:spcAft>
                <a:spcPts val="1400"/>
              </a:spcAft>
              <a:buNone/>
            </a:pPr>
            <a:r>
              <a:rPr lang="en-US" sz="1000" dirty="0">
                <a:solidFill>
                  <a:srgbClr val="FFFFFF"/>
                </a:solidFill>
                <a:latin typeface="IBM Plex Sans" panose="020B0503050203000203" pitchFamily="34" charset="77"/>
                <a:cs typeface="IBM Plex Sans" panose="020B0503050203000203" pitchFamily="34" charset="77"/>
              </a:rPr>
              <a:t>Language connecting AI to productivity gains and UBI posted one of the week's largest declines, while language asserting the AI investment theme remains durable stayed elevated at 57.5. Coverage is narrowing its time horizon.</a:t>
            </a:r>
          </a:p>
        </p:txBody>
      </p:sp>
      <p:sp>
        <p:nvSpPr>
          <p:cNvPr id="38" name="N38"/>
          <p:cNvSpPr txBox="1"/>
          <p:nvPr/>
        </p:nvSpPr>
        <p:spPr>
          <a:xfrm>
            <a:off x="6193786" y="4150000"/>
            <a:ext cx="600000" cy="500000"/>
          </a:xfrm>
          <a:prstGeom prst="rect">
            <a:avLst/>
          </a:prstGeom>
          <a:noFill/>
        </p:spPr>
        <p:txBody>
          <a:bodyPr lIns="0" tIns="0" rIns="0" bIns="0"/>
          <a:lstStyle/>
          <a:p>
            <a:pPr>
              <a:buNone/>
            </a:pPr>
            <a:r>
              <a:rPr lang="en-US" sz="1800" b="1" dirty="0">
                <a:solidFill>
                  <a:srgbClr val="3DFFB9"/>
                </a:solidFill>
                <a:latin typeface="IBM Plex Mono" panose="020B0509050203000203" pitchFamily="49" charset="77"/>
                <a:cs typeface="IBM Plex Mono" panose="020B0509050203000203" pitchFamily="49" charset="77"/>
              </a:rPr>
              <a:t>05</a:t>
            </a:r>
          </a:p>
        </p:txBody>
      </p:sp>
      <p:sp>
        <p:nvSpPr>
          <p:cNvPr id="39" name="Body 39"/>
          <p:cNvSpPr txBox="1"/>
          <p:nvPr/>
        </p:nvSpPr>
        <p:spPr>
          <a:xfrm>
            <a:off x="6843786" y="4150000"/>
            <a:ext cx="5025511" cy="2200000"/>
          </a:xfrm>
          <a:prstGeom prst="rect">
            <a:avLst/>
          </a:prstGeom>
          <a:noFill/>
        </p:spPr>
        <p:txBody>
          <a:bodyPr wrap="square" lIns="0" tIns="0" rIns="0" bIns="0"/>
          <a:lstStyle/>
          <a:p>
            <a:pPr marL="0" indent="0">
              <a:spcAft>
                <a:spcPts val="1400"/>
              </a:spcAft>
              <a:buNone/>
            </a:pPr>
            <a:r>
              <a:rPr lang="en-US" sz="1000" b="1" dirty="0">
                <a:solidFill>
                  <a:srgbClr val="FFFFFF"/>
                </a:solidFill>
                <a:latin typeface="IBM Plex Sans" panose="020B0503050203000203" pitchFamily="34" charset="77"/>
                <a:cs typeface="IBM Plex Sans" panose="020B0503050203000203" pitchFamily="34" charset="77"/>
              </a:rPr>
              <a:t>Permission to build is emerging as the competitive frame.</a:t>
            </a:r>
          </a:p>
          <a:p>
            <a:pPr marL="0" indent="0">
              <a:spcAft>
                <a:spcPts val="1400"/>
              </a:spcAft>
              <a:buNone/>
            </a:pPr>
            <a:r>
              <a:rPr lang="en-US" sz="1000" dirty="0">
                <a:solidFill>
                  <a:srgbClr val="FFFFFF"/>
                </a:solidFill>
                <a:latin typeface="IBM Plex Sans" panose="020B0503050203000203" pitchFamily="34" charset="77"/>
                <a:cs typeface="IBM Plex Sans" panose="020B0503050203000203" pitchFamily="34" charset="77"/>
              </a:rPr>
              <a:t>Language claiming opposition to large AI investments is growing rose 16.4 points to 97.9, fed by more than 500 local bans and pauses. Anthropic retains the densest race-leadership reading at 164.9, while xAI posted the set's largest weekly increase.</a:t>
            </a:r>
          </a:p>
        </p:txBody>
      </p:sp>
      <p:sp>
        <p:nvSpPr>
          <p:cNvPr id="40" name="IndexKey"/>
          <p:cNvSpPr txBox="1"/>
          <p:nvPr/>
        </p:nvSpPr>
        <p:spPr>
          <a:xfrm>
            <a:off x="318275" y="6350000"/>
            <a:ext cx="5400000" cy="420000"/>
          </a:xfrm>
          <a:prstGeom prst="rect">
            <a:avLst/>
          </a:prstGeom>
          <a:noFill/>
        </p:spPr>
        <p:txBody>
          <a:bodyPr wrap="square" lIns="0" tIns="0" rIns="0" bIns="0"/>
          <a:lstStyle/>
          <a:p>
            <a:pPr>
              <a:buNone/>
            </a:pPr>
            <a:r>
              <a:rPr lang="en-US" sz="900" dirty="0">
                <a:solidFill>
                  <a:srgbClr val="FFFFFF">
                    <a:alpha val="55000"/>
                  </a:srgbClr>
                </a:solidFill>
                <a:latin typeface="IBM Plex Sans" panose="020B0503050203000203" pitchFamily="34" charset="77"/>
                <a:cs typeface="IBM Plex Sans" panose="020B0503050203000203" pitchFamily="34" charset="77"/>
              </a:rPr>
              <a:t>How to read the numbers: each reading shows how far above or below its long-run average a theme is running in the media — 100 means twice the average; −100 is the floor.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yebrow"/>
          <p:cNvSpPr txBox="1"/>
          <p:nvPr/>
        </p:nvSpPr>
        <p:spPr>
          <a:xfrm>
            <a:off x="685800" y="2200000"/>
            <a:ext cx="6500000" cy="300000"/>
          </a:xfrm>
          <a:prstGeom prst="rect">
            <a:avLst/>
          </a:prstGeom>
          <a:noFill/>
        </p:spPr>
        <p:txBody>
          <a:bodyPr lIns="0" tIns="0" rIns="0" bIns="0"/>
          <a:lstStyle/>
          <a:p>
            <a:pPr>
              <a:buNone/>
            </a:pPr>
            <a:r>
              <a:rPr lang="en-US" sz="1400" dirty="0">
                <a:solidFill>
                  <a:srgbClr val="3DFFB9"/>
                </a:solidFill>
                <a:latin typeface="IBM Plex Mono" panose="020B0509050203000203" pitchFamily="49" charset="77"/>
                <a:cs typeface="IBM Plex Mono" panose="020B0509050203000203" pitchFamily="49" charset="77"/>
              </a:rPr>
              <a:t>STORY ONE</a:t>
            </a:r>
          </a:p>
        </p:txBody>
      </p:sp>
      <p:sp>
        <p:nvSpPr>
          <p:cNvPr id="3" name="Title"/>
          <p:cNvSpPr txBox="1"/>
          <p:nvPr/>
        </p:nvSpPr>
        <p:spPr>
          <a:xfrm>
            <a:off x="685800" y="2530000"/>
            <a:ext cx="8800000" cy="1900000"/>
          </a:xfrm>
          <a:prstGeom prst="rect">
            <a:avLst/>
          </a:prstGeom>
          <a:noFill/>
        </p:spPr>
        <p:txBody>
          <a:bodyPr wrap="square" lIns="0" tIns="0" rIns="0" bIns="0"/>
          <a:lstStyle/>
          <a:p>
            <a:pPr>
              <a:lnSpc>
                <a:spcPct val="100000"/>
              </a:lnSpc>
              <a:buNone/>
            </a:pPr>
            <a:r>
              <a:rPr lang="en-US" sz="4400" dirty="0">
                <a:solidFill>
                  <a:srgbClr val="FFFFFF"/>
                </a:solidFill>
                <a:latin typeface="Replica LL TT Light" panose="020B0404010101010104" pitchFamily="34" charset="0"/>
                <a:cs typeface="Replica LL TT Light" panose="020B0404010101010104" pitchFamily="34" charset="0"/>
              </a:rPr>
              <a:t>Memory, Not Compute, Now Anchors the Supply Story</a:t>
            </a:r>
          </a:p>
        </p:txBody>
      </p:sp>
      <p:cxnSp>
        <p:nvCxnSpPr>
          <p:cNvPr id="4" name="Sep"/>
          <p:cNvCxnSpPr/>
          <p:nvPr/>
        </p:nvCxnSpPr>
        <p:spPr>
          <a:xfrm>
            <a:off x="685800" y="4500000"/>
            <a:ext cx="3600000" cy="0"/>
          </a:xfrm>
          <a:prstGeom prst="line">
            <a:avLst/>
          </a:prstGeom>
          <a:ln w="12700">
            <a:solidFill>
              <a:srgbClr val="3DFFB9"/>
            </a:solidFill>
          </a:ln>
        </p:spPr>
      </p:cxnSp>
      <p:sp>
        <p:nvSpPr>
          <p:cNvPr id="5" name="Sub"/>
          <p:cNvSpPr txBox="1"/>
          <p:nvPr/>
        </p:nvSpPr>
        <p:spPr>
          <a:xfrm>
            <a:off x="685800" y="4640000"/>
            <a:ext cx="7200000" cy="500000"/>
          </a:xfrm>
          <a:prstGeom prst="rect">
            <a:avLst/>
          </a:prstGeom>
          <a:noFill/>
        </p:spPr>
        <p:txBody>
          <a:bodyPr lIns="0" tIns="0" rIns="0" bIns="0"/>
          <a:lstStyle/>
          <a:p>
            <a:pPr>
              <a:buNone/>
            </a:pPr>
            <a:r>
              <a:rPr lang="en-US" sz="1800" i="1" dirty="0">
                <a:solidFill>
                  <a:srgbClr val="FFE5A7"/>
                </a:solidFill>
                <a:latin typeface="IBM Plex Sans" panose="020B0503050203000203" pitchFamily="34" charset="77"/>
                <a:cs typeface="IBM Plex Sans" panose="020B0503050203000203" pitchFamily="34" charset="77"/>
              </a:rPr>
              <a:t>RAM shortages and physical bottlenecks are shaping AI's next phase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Replica LL TT Light" panose="020B0404010101010104" pitchFamily="34" charset="0"/>
                <a:cs typeface="Replica LL TT Light" panose="020B0404010101010104" pitchFamily="34" charset="0"/>
              </a:rPr>
              <a:t>Memory chip scarcity is now the densest supply-constraint theme in the entire set.</a:t>
            </a:r>
          </a:p>
        </p:txBody>
      </p:sp>
      <p:sp>
        <p:nvSpPr>
          <p:cNvPr id="3" name="Subtitle"/>
          <p:cNvSpPr>
            <a:spLocks noGrp="1"/>
          </p:cNvSpPr>
          <p:nvPr>
            <p:ph type="body" sz="quarter" idx="16"/>
          </p:nvPr>
        </p:nvSpPr>
        <p:spPr>
          <a:xfrm>
            <a:off x="318275" y="1180000"/>
            <a:ext cx="11551023" cy="320040"/>
          </a:xfrm>
        </p:spPr>
        <p:txBody>
          <a:bodyPr anchor="ctr"/>
          <a:lstStyle/>
          <a:p>
            <a:pPr>
              <a:buNone/>
            </a:pPr>
            <a:r>
              <a:rPr lang="en-US" sz="1400" dirty="0">
                <a:solidFill>
                  <a:srgbClr val="FFE5A7"/>
                </a:solidFill>
                <a:latin typeface="IBM Plex Mono" panose="020B0509050203000203" pitchFamily="49" charset="77"/>
                <a:cs typeface="IBM Plex Mono" panose="020B0509050203000203" pitchFamily="49" charset="77"/>
              </a:rPr>
              <a:t>MEMORY VERSUS GPU CONSTRAINTS</a:t>
            </a:r>
          </a:p>
        </p:txBody>
      </p:sp>
      <p:cxnSp>
        <p:nvCxnSpPr>
          <p:cNvPr id="20" name="Line 20"/>
          <p:cNvCxnSpPr/>
          <p:nvPr/>
        </p:nvCxnSpPr>
        <p:spPr>
          <a:xfrm>
            <a:off x="318275" y="1560000"/>
            <a:ext cx="11551023" cy="0"/>
          </a:xfrm>
          <a:prstGeom prst="line">
            <a:avLst/>
          </a:prstGeom>
          <a:ln w="9525">
            <a:solidFill>
              <a:srgbClr val="3DFFB9"/>
            </a:solidFill>
          </a:ln>
        </p:spPr>
      </p:cxnSp>
      <p:sp>
        <p:nvSpPr>
          <p:cNvPr id="30" name="Stat 30"/>
          <p:cNvSpPr txBox="1"/>
          <p:nvPr/>
        </p:nvSpPr>
        <p:spPr>
          <a:xfrm>
            <a:off x="318275" y="1750000"/>
            <a:ext cx="3717007" cy="900000"/>
          </a:xfrm>
          <a:prstGeom prst="rect">
            <a:avLst/>
          </a:prstGeom>
          <a:noFill/>
        </p:spPr>
        <p:txBody>
          <a:bodyPr wrap="square" lIns="0" tIns="0" rIns="0" bIns="0"/>
          <a:lstStyle/>
          <a:p>
            <a:pPr>
              <a:buNone/>
            </a:pPr>
            <a:r>
              <a:rPr lang="en-US" sz="3200" b="1" dirty="0">
                <a:solidFill>
                  <a:srgbClr val="FF2E63"/>
                </a:solidFill>
                <a:latin typeface="IBM Plex Mono" panose="020B0509050203000203" pitchFamily="49" charset="77"/>
                <a:cs typeface="IBM Plex Mono" panose="020B0509050203000203" pitchFamily="49" charset="77"/>
              </a:rPr>
              <a:t>345.9</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Language asserting memory shortages are slowing AI — the week's densest reading</a:t>
            </a:r>
          </a:p>
        </p:txBody>
      </p:sp>
      <p:sp>
        <p:nvSpPr>
          <p:cNvPr id="31" name="Stat 31"/>
          <p:cNvSpPr txBox="1"/>
          <p:nvPr/>
        </p:nvSpPr>
        <p:spPr>
          <a:xfrm>
            <a:off x="4235282" y="1750000"/>
            <a:ext cx="3717007" cy="900000"/>
          </a:xfrm>
          <a:prstGeom prst="rect">
            <a:avLst/>
          </a:prstGeom>
          <a:noFill/>
        </p:spPr>
        <p:txBody>
          <a:bodyPr wrap="square" lIns="0" tIns="0" rIns="0" bIns="0"/>
          <a:lstStyle/>
          <a:p>
            <a:pPr>
              <a:buNone/>
            </a:pPr>
            <a:r>
              <a:rPr lang="en-US" sz="3200" b="1" dirty="0">
                <a:solidFill>
                  <a:srgbClr val="FFE5A7"/>
                </a:solidFill>
                <a:latin typeface="IBM Plex Mono" panose="020B0509050203000203" pitchFamily="49" charset="77"/>
                <a:cs typeface="IBM Plex Mono" panose="020B0509050203000203" pitchFamily="49" charset="77"/>
              </a:rPr>
              <a:t>4.2</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Comparable GPU-shortage language — near baseline and drifting lower</a:t>
            </a:r>
          </a:p>
        </p:txBody>
      </p:sp>
      <p:sp>
        <p:nvSpPr>
          <p:cNvPr id="32" name="Stat 32"/>
          <p:cNvSpPr txBox="1"/>
          <p:nvPr/>
        </p:nvSpPr>
        <p:spPr>
          <a:xfrm>
            <a:off x="8152289" y="1750000"/>
            <a:ext cx="3717007" cy="900000"/>
          </a:xfrm>
          <a:prstGeom prst="rect">
            <a:avLst/>
          </a:prstGeom>
          <a:noFill/>
        </p:spPr>
        <p:txBody>
          <a:bodyPr wrap="square" lIns="0" tIns="0" rIns="0" bIns="0"/>
          <a:lstStyle/>
          <a:p>
            <a:pPr>
              <a:buNone/>
            </a:pPr>
            <a:r>
              <a:rPr lang="en-US" sz="3200" b="1" dirty="0">
                <a:solidFill>
                  <a:srgbClr val="3DFFB9"/>
                </a:solidFill>
                <a:latin typeface="IBM Plex Mono" panose="020B0509050203000203" pitchFamily="49" charset="77"/>
                <a:cs typeface="IBM Plex Mono" panose="020B0509050203000203" pitchFamily="49" charset="77"/>
              </a:rPr>
              <a:t>~340pt</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Gap between memory and GPU constraint language</a:t>
            </a:r>
          </a:p>
        </p:txBody>
      </p:sp>
      <p:sp>
        <p:nvSpPr>
          <p:cNvPr id="33" name="Body 33"/>
          <p:cNvSpPr txBox="1"/>
          <p:nvPr/>
        </p:nvSpPr>
        <p:spPr>
          <a:xfrm>
            <a:off x="318275" y="2800000"/>
            <a:ext cx="5669280" cy="5400000"/>
          </a:xfrm>
          <a:prstGeom prst="rect">
            <a:avLst/>
          </a:prstGeom>
          <a:noFill/>
        </p:spPr>
        <p:txBody>
          <a:bodyPr wrap="square" lIns="0" tIns="0" rIns="0" bIns="0"/>
          <a:lstStyle/>
          <a:p>
            <a:pPr marL="0" indent="0">
              <a:spcAft>
                <a:spcPts val="1400"/>
              </a:spcAft>
              <a:buNone/>
            </a:pPr>
            <a:r>
              <a:rPr lang="en-US" sz="1300" dirty="0">
                <a:solidFill>
                  <a:srgbClr val="FFFFFF"/>
                </a:solidFill>
                <a:latin typeface="IBM Plex Sans" panose="020B0503050203000203" pitchFamily="34" charset="77"/>
                <a:cs typeface="IBM Plex Sans" panose="020B0503050203000203" pitchFamily="34" charset="77"/>
              </a:rPr>
              <a:t>The chip-shortage conversation has migrated almost entirely from logic to memory. Language asserting that unexpected memory shortages are slowing AI growth reads about three-and-a-half times its average, while GPU-shortage language sits near its long-run norm.</a:t>
            </a:r>
          </a:p>
          <a:p>
            <a:pPr marL="0" indent="0">
              <a:spcAft>
                <a:spcPts val="1400"/>
              </a:spcAft>
              <a:buNone/>
            </a:pPr>
            <a:r>
              <a:rPr lang="en-US" sz="1300" i="1" dirty="0">
                <a:solidFill>
                  <a:srgbClr val="FFE5A7"/>
                </a:solidFill>
                <a:latin typeface="IBM Plex Sans" panose="020B0503050203000203" pitchFamily="34" charset="77"/>
                <a:cs typeface="IBM Plex Sans" panose="020B0503050203000203" pitchFamily="34" charset="77"/>
              </a:rPr>
              <a:t>The supply narrative now has a multi-year horizon rather than a quarterly one — coverage has consolidated around DRAM, HBM4 allocation, and wafer reallocation that IDC characterizes as potentially permanent.</a:t>
            </a:r>
          </a:p>
        </p:txBody>
      </p:sp>
      <p:pic>
        <p:nvPicPr>
          <p:cNvPr id="34" name="Chart 34"/>
          <p:cNvPicPr>
            <a:picLocks noChangeAspect="1"/>
          </p:cNvPicPr>
          <p:nvPr/>
        </p:nvPicPr>
        <p:blipFill>
          <a:blip r:embed="rId2"/>
          <a:stretch>
            <a:fillRect/>
          </a:stretch>
        </p:blipFill>
        <p:spPr>
          <a:xfrm>
            <a:off x="6204345" y="2800000"/>
            <a:ext cx="5669280" cy="283464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Replica LL TT Light" panose="020B0404010101010104" pitchFamily="34" charset="0"/>
                <a:cs typeface="Replica LL TT Light" panose="020B0404010101010104" pitchFamily="34" charset="0"/>
              </a:rPr>
              <a:t>DRAM prices are projected to rise more than 400% over three years as inventories shrink to days.</a:t>
            </a:r>
          </a:p>
        </p:txBody>
      </p:sp>
      <p:sp>
        <p:nvSpPr>
          <p:cNvPr id="3" name="Subtitle"/>
          <p:cNvSpPr>
            <a:spLocks noGrp="1"/>
          </p:cNvSpPr>
          <p:nvPr>
            <p:ph type="body" sz="quarter" idx="16"/>
          </p:nvPr>
        </p:nvSpPr>
        <p:spPr>
          <a:xfrm>
            <a:off x="318275" y="1180000"/>
            <a:ext cx="11551023" cy="320040"/>
          </a:xfrm>
        </p:spPr>
        <p:txBody>
          <a:bodyPr anchor="ctr"/>
          <a:lstStyle/>
          <a:p>
            <a:pPr>
              <a:buNone/>
            </a:pPr>
            <a:r>
              <a:rPr lang="en-US" sz="1400" dirty="0">
                <a:solidFill>
                  <a:srgbClr val="FFE5A7"/>
                </a:solidFill>
                <a:latin typeface="IBM Plex Mono" panose="020B0509050203000203" pitchFamily="49" charset="77"/>
                <a:cs typeface="IBM Plex Mono" panose="020B0509050203000203" pitchFamily="49" charset="77"/>
              </a:rPr>
              <a:t>THE MEMORY SUPPLY CRUNCH IN NUMBERS</a:t>
            </a:r>
          </a:p>
        </p:txBody>
      </p:sp>
      <p:cxnSp>
        <p:nvCxnSpPr>
          <p:cNvPr id="20" name="Line 20"/>
          <p:cNvCxnSpPr/>
          <p:nvPr/>
        </p:nvCxnSpPr>
        <p:spPr>
          <a:xfrm>
            <a:off x="318275" y="1560000"/>
            <a:ext cx="11551023" cy="0"/>
          </a:xfrm>
          <a:prstGeom prst="line">
            <a:avLst/>
          </a:prstGeom>
          <a:ln w="9525">
            <a:solidFill>
              <a:srgbClr val="3DFFB9"/>
            </a:solidFill>
          </a:ln>
        </p:spPr>
      </p:cxnSp>
      <p:sp>
        <p:nvSpPr>
          <p:cNvPr id="30" name="Stat 30"/>
          <p:cNvSpPr txBox="1"/>
          <p:nvPr/>
        </p:nvSpPr>
        <p:spPr>
          <a:xfrm>
            <a:off x="318275" y="1750000"/>
            <a:ext cx="3717007" cy="900000"/>
          </a:xfrm>
          <a:prstGeom prst="rect">
            <a:avLst/>
          </a:prstGeom>
          <a:noFill/>
        </p:spPr>
        <p:txBody>
          <a:bodyPr wrap="square" lIns="0" tIns="0" rIns="0" bIns="0"/>
          <a:lstStyle/>
          <a:p>
            <a:pPr>
              <a:buNone/>
            </a:pPr>
            <a:r>
              <a:rPr lang="en-US" sz="3200" b="1" dirty="0">
                <a:solidFill>
                  <a:srgbClr val="FF2E63"/>
                </a:solidFill>
                <a:latin typeface="IBM Plex Mono" panose="020B0509050203000203" pitchFamily="49" charset="77"/>
                <a:cs typeface="IBM Plex Mono" panose="020B0509050203000203" pitchFamily="49" charset="77"/>
              </a:rPr>
              <a:t>400%+</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Projected DRAM price rise from start of 2024 through end of 2026 — J.P. Morgan</a:t>
            </a:r>
          </a:p>
        </p:txBody>
      </p:sp>
      <p:sp>
        <p:nvSpPr>
          <p:cNvPr id="31" name="Stat 31"/>
          <p:cNvSpPr txBox="1"/>
          <p:nvPr/>
        </p:nvSpPr>
        <p:spPr>
          <a:xfrm>
            <a:off x="4235282" y="1750000"/>
            <a:ext cx="3717007" cy="900000"/>
          </a:xfrm>
          <a:prstGeom prst="rect">
            <a:avLst/>
          </a:prstGeom>
          <a:noFill/>
        </p:spPr>
        <p:txBody>
          <a:bodyPr wrap="square" lIns="0" tIns="0" rIns="0" bIns="0"/>
          <a:lstStyle/>
          <a:p>
            <a:pPr>
              <a:buNone/>
            </a:pPr>
            <a:r>
              <a:rPr lang="en-US" sz="3200" b="1" dirty="0">
                <a:solidFill>
                  <a:srgbClr val="FF2E63"/>
                </a:solidFill>
                <a:latin typeface="IBM Plex Mono" panose="020B0509050203000203" pitchFamily="49" charset="77"/>
                <a:cs typeface="IBM Plex Mono" panose="020B0509050203000203" pitchFamily="49" charset="77"/>
              </a:rPr>
              <a:t>&lt;10d</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Finished DRAM inventory at Samsung and SK Hynix — KB Securities</a:t>
            </a:r>
          </a:p>
        </p:txBody>
      </p:sp>
      <p:sp>
        <p:nvSpPr>
          <p:cNvPr id="32" name="Stat 32"/>
          <p:cNvSpPr txBox="1"/>
          <p:nvPr/>
        </p:nvSpPr>
        <p:spPr>
          <a:xfrm>
            <a:off x="8152289" y="1750000"/>
            <a:ext cx="3717007" cy="900000"/>
          </a:xfrm>
          <a:prstGeom prst="rect">
            <a:avLst/>
          </a:prstGeom>
          <a:noFill/>
        </p:spPr>
        <p:txBody>
          <a:bodyPr wrap="square" lIns="0" tIns="0" rIns="0" bIns="0"/>
          <a:lstStyle/>
          <a:p>
            <a:pPr>
              <a:buNone/>
            </a:pPr>
            <a:r>
              <a:rPr lang="en-US" sz="3200" b="1" dirty="0">
                <a:solidFill>
                  <a:srgbClr val="FFE5A7"/>
                </a:solidFill>
                <a:latin typeface="IBM Plex Mono" panose="020B0509050203000203" pitchFamily="49" charset="77"/>
                <a:cs typeface="IBM Plex Mono" panose="020B0509050203000203" pitchFamily="49" charset="77"/>
              </a:rPr>
              <a:t>~70%</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Share of high-end DRAM that AI data centers may consume in 2026</a:t>
            </a:r>
          </a:p>
        </p:txBody>
      </p:sp>
      <p:sp>
        <p:nvSpPr>
          <p:cNvPr id="33" name="Body 33"/>
          <p:cNvSpPr txBox="1"/>
          <p:nvPr/>
        </p:nvSpPr>
        <p:spPr>
          <a:xfrm>
            <a:off x="318275" y="2800000"/>
            <a:ext cx="11551023" cy="5400000"/>
          </a:xfrm>
          <a:prstGeom prst="rect">
            <a:avLst/>
          </a:prstGeom>
          <a:noFill/>
        </p:spPr>
        <p:txBody>
          <a:bodyPr wrap="square" lIns="0" tIns="0" rIns="0" bIns="0"/>
          <a:lstStyle/>
          <a:p>
            <a:pPr marL="0" indent="0">
              <a:spcAft>
                <a:spcPts val="2200"/>
              </a:spcAft>
              <a:buNone/>
            </a:pPr>
            <a:r>
              <a:rPr lang="en-US" sz="1700" b="1" dirty="0">
                <a:solidFill>
                  <a:srgbClr val="FFFFFF"/>
                </a:solidFill>
                <a:latin typeface="IBM Plex Sans" panose="020B0503050203000203" pitchFamily="34" charset="77"/>
                <a:cs typeface="IBM Plex Sans" panose="020B0503050203000203" pitchFamily="34" charset="77"/>
              </a:rPr>
              <a:t>Samsung and SK Hynix</a:t>
            </a:r>
            <a:r>
              <a:rPr lang="en-US" sz="1700" dirty="0">
                <a:solidFill>
                  <a:srgbClr val="FFFFFF"/>
                </a:solidFill>
                <a:latin typeface="IBM Plex Sans" panose="020B0503050203000203" pitchFamily="34" charset="77"/>
                <a:cs typeface="IBM Plex Sans" panose="020B0503050203000203" pitchFamily="34" charset="77"/>
              </a:rPr>
              <a:t> together control roughly 64% of worldwide DRAM revenue but now hold fewer than 10 days of finished inventory. KB Securities warned that the volume available for sale itself could be depleted next year.</a:t>
            </a:r>
          </a:p>
          <a:p>
            <a:pPr marL="0" indent="0">
              <a:spcAft>
                <a:spcPts val="2200"/>
              </a:spcAft>
              <a:buNone/>
            </a:pPr>
            <a:r>
              <a:rPr lang="en-US" sz="1700" dirty="0">
                <a:solidFill>
                  <a:srgbClr val="FFFFFF"/>
                </a:solidFill>
                <a:latin typeface="IBM Plex Sans" panose="020B0503050203000203" pitchFamily="34" charset="77"/>
                <a:cs typeface="IBM Plex Sans" panose="020B0503050203000203" pitchFamily="34" charset="77"/>
              </a:rPr>
              <a:t>Producing one HBM4 module consumes roughly three times the wafer capacity of conventional DRAM. TrendForce's Avril Wu suggests new production will not meaningfully change global supply until 2028, and the major producers are already selling 2027 and 2028 capacity.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Replica LL TT Light" panose="020B0404010101010104" pitchFamily="34" charset="0"/>
                <a:cs typeface="Replica LL TT Light" panose="020B0404010101010104" pitchFamily="34" charset="0"/>
              </a:rPr>
              <a:t>Data center delays and grid bottlenecks now rank as the second-tier constraint story.</a:t>
            </a:r>
          </a:p>
        </p:txBody>
      </p:sp>
      <p:sp>
        <p:nvSpPr>
          <p:cNvPr id="3" name="Subtitle"/>
          <p:cNvSpPr>
            <a:spLocks noGrp="1"/>
          </p:cNvSpPr>
          <p:nvPr>
            <p:ph type="body" sz="quarter" idx="16"/>
          </p:nvPr>
        </p:nvSpPr>
        <p:spPr>
          <a:xfrm>
            <a:off x="318275" y="1180000"/>
            <a:ext cx="11551023" cy="320040"/>
          </a:xfrm>
        </p:spPr>
        <p:txBody>
          <a:bodyPr anchor="ctr"/>
          <a:lstStyle/>
          <a:p>
            <a:pPr>
              <a:buNone/>
            </a:pPr>
            <a:r>
              <a:rPr lang="en-US" sz="1400" dirty="0">
                <a:solidFill>
                  <a:srgbClr val="FFE5A7"/>
                </a:solidFill>
                <a:latin typeface="IBM Plex Mono" panose="020B0509050203000203" pitchFamily="49" charset="77"/>
                <a:cs typeface="IBM Plex Mono" panose="020B0509050203000203" pitchFamily="49" charset="77"/>
              </a:rPr>
              <a:t>PHYSICAL INFRASTRUCTURE LIMITS</a:t>
            </a:r>
          </a:p>
        </p:txBody>
      </p:sp>
      <p:cxnSp>
        <p:nvCxnSpPr>
          <p:cNvPr id="20" name="Line 20"/>
          <p:cNvCxnSpPr/>
          <p:nvPr/>
        </p:nvCxnSpPr>
        <p:spPr>
          <a:xfrm>
            <a:off x="318275" y="1560000"/>
            <a:ext cx="11551023" cy="0"/>
          </a:xfrm>
          <a:prstGeom prst="line">
            <a:avLst/>
          </a:prstGeom>
          <a:ln w="9525">
            <a:solidFill>
              <a:srgbClr val="3DFFB9"/>
            </a:solidFill>
          </a:ln>
        </p:spPr>
      </p:cxnSp>
      <p:sp>
        <p:nvSpPr>
          <p:cNvPr id="30" name="Stat 30"/>
          <p:cNvSpPr txBox="1"/>
          <p:nvPr/>
        </p:nvSpPr>
        <p:spPr>
          <a:xfrm>
            <a:off x="318275" y="1750000"/>
            <a:ext cx="3717007" cy="900000"/>
          </a:xfrm>
          <a:prstGeom prst="rect">
            <a:avLst/>
          </a:prstGeom>
          <a:noFill/>
        </p:spPr>
        <p:txBody>
          <a:bodyPr wrap="square" lIns="0" tIns="0" rIns="0" bIns="0"/>
          <a:lstStyle/>
          <a:p>
            <a:pPr>
              <a:buNone/>
            </a:pPr>
            <a:r>
              <a:rPr lang="en-US" sz="3200" b="1" dirty="0">
                <a:solidFill>
                  <a:srgbClr val="3DFFB9"/>
                </a:solidFill>
                <a:latin typeface="IBM Plex Mono" panose="020B0509050203000203" pitchFamily="49" charset="77"/>
                <a:cs typeface="IBM Plex Mono" panose="020B0509050203000203" pitchFamily="49" charset="77"/>
              </a:rPr>
              <a:t>158.7</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Language on data center build delays — up 9.2, well above average</a:t>
            </a:r>
          </a:p>
        </p:txBody>
      </p:sp>
      <p:sp>
        <p:nvSpPr>
          <p:cNvPr id="31" name="Stat 31"/>
          <p:cNvSpPr txBox="1"/>
          <p:nvPr/>
        </p:nvSpPr>
        <p:spPr>
          <a:xfrm>
            <a:off x="4235282" y="1750000"/>
            <a:ext cx="3717007" cy="900000"/>
          </a:xfrm>
          <a:prstGeom prst="rect">
            <a:avLst/>
          </a:prstGeom>
          <a:noFill/>
        </p:spPr>
        <p:txBody>
          <a:bodyPr wrap="square" lIns="0" tIns="0" rIns="0" bIns="0"/>
          <a:lstStyle/>
          <a:p>
            <a:pPr>
              <a:buNone/>
            </a:pPr>
            <a:r>
              <a:rPr lang="en-US" sz="3200" b="1" dirty="0">
                <a:solidFill>
                  <a:srgbClr val="3DFFB9"/>
                </a:solidFill>
                <a:latin typeface="IBM Plex Mono" panose="020B0509050203000203" pitchFamily="49" charset="77"/>
                <a:cs typeface="IBM Plex Mono" panose="020B0509050203000203" pitchFamily="49" charset="77"/>
              </a:rPr>
              <a:t>117.9</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Language blaming slow grid interconnection approvals — elevated</a:t>
            </a:r>
          </a:p>
        </p:txBody>
      </p:sp>
      <p:sp>
        <p:nvSpPr>
          <p:cNvPr id="32" name="Stat 32"/>
          <p:cNvSpPr txBox="1"/>
          <p:nvPr/>
        </p:nvSpPr>
        <p:spPr>
          <a:xfrm>
            <a:off x="8152289" y="1750000"/>
            <a:ext cx="3717007" cy="900000"/>
          </a:xfrm>
          <a:prstGeom prst="rect">
            <a:avLst/>
          </a:prstGeom>
          <a:noFill/>
        </p:spPr>
        <p:txBody>
          <a:bodyPr wrap="square" lIns="0" tIns="0" rIns="0" bIns="0"/>
          <a:lstStyle/>
          <a:p>
            <a:pPr>
              <a:buNone/>
            </a:pPr>
            <a:r>
              <a:rPr lang="en-US" sz="3200" b="1" dirty="0">
                <a:solidFill>
                  <a:srgbClr val="FFE5A7"/>
                </a:solidFill>
                <a:latin typeface="IBM Plex Mono" panose="020B0509050203000203" pitchFamily="49" charset="77"/>
                <a:cs typeface="IBM Plex Mono" panose="020B0509050203000203" pitchFamily="49" charset="77"/>
              </a:rPr>
              <a:t>78.8</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Language asserting AI infrastructure spending is massive — flat on the week</a:t>
            </a:r>
          </a:p>
        </p:txBody>
      </p:sp>
      <p:sp>
        <p:nvSpPr>
          <p:cNvPr id="33" name="Body 33"/>
          <p:cNvSpPr txBox="1"/>
          <p:nvPr/>
        </p:nvSpPr>
        <p:spPr>
          <a:xfrm>
            <a:off x="318275" y="2800000"/>
            <a:ext cx="5669280" cy="5400000"/>
          </a:xfrm>
          <a:prstGeom prst="rect">
            <a:avLst/>
          </a:prstGeom>
          <a:noFill/>
        </p:spPr>
        <p:txBody>
          <a:bodyPr wrap="square" lIns="0" tIns="0" rIns="0" bIns="0"/>
          <a:lstStyle/>
          <a:p>
            <a:pPr marL="0" indent="0">
              <a:spcAft>
                <a:spcPts val="1400"/>
              </a:spcAft>
              <a:buNone/>
            </a:pPr>
            <a:r>
              <a:rPr lang="en-US" sz="1300" dirty="0">
                <a:solidFill>
                  <a:srgbClr val="FFFFFF"/>
                </a:solidFill>
                <a:latin typeface="IBM Plex Sans" panose="020B0503050203000203" pitchFamily="34" charset="77"/>
                <a:cs typeface="IBM Plex Sans" panose="020B0503050203000203" pitchFamily="34" charset="77"/>
              </a:rPr>
              <a:t>Equipment, not permits, is the proximate driver: power transformers, breakers, and large conductor now face 90-to-130-week lead times. The IEA estimates that roughly 20% of planned global data center projects face significant delays from power access, with waits reaching up to seven years in Northern Virginia.</a:t>
            </a:r>
          </a:p>
          <a:p>
            <a:pPr marL="0" indent="0">
              <a:spcAft>
                <a:spcPts val="1400"/>
              </a:spcAft>
              <a:buNone/>
            </a:pPr>
            <a:r>
              <a:rPr lang="en-US" sz="1300" dirty="0">
                <a:solidFill>
                  <a:srgbClr val="FFFFFF"/>
                </a:solidFill>
                <a:latin typeface="IBM Plex Sans" panose="020B0503050203000203" pitchFamily="34" charset="77"/>
                <a:cs typeface="IBM Plex Sans" panose="020B0503050203000203" pitchFamily="34" charset="77"/>
              </a:rPr>
              <a:t>LBNL's latest Queued Up edition counted about 8,200 active projects at end-2025, a 10% year-over-year decrease in total active queue volume. Memory's share of AI infrastructure spend is projected to rise from 14% in 2025 toward 57% in 2027.</a:t>
            </a:r>
          </a:p>
        </p:txBody>
      </p:sp>
      <p:pic>
        <p:nvPicPr>
          <p:cNvPr id="34" name="Chart 34"/>
          <p:cNvPicPr>
            <a:picLocks noChangeAspect="1"/>
          </p:cNvPicPr>
          <p:nvPr/>
        </p:nvPicPr>
        <p:blipFill>
          <a:blip r:embed="rId2"/>
          <a:stretch>
            <a:fillRect/>
          </a:stretch>
        </p:blipFill>
        <p:spPr>
          <a:xfrm>
            <a:off x="6204345" y="2800000"/>
            <a:ext cx="5669280" cy="283464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yebrow"/>
          <p:cNvSpPr txBox="1"/>
          <p:nvPr/>
        </p:nvSpPr>
        <p:spPr>
          <a:xfrm>
            <a:off x="685800" y="2200000"/>
            <a:ext cx="6500000" cy="300000"/>
          </a:xfrm>
          <a:prstGeom prst="rect">
            <a:avLst/>
          </a:prstGeom>
          <a:noFill/>
        </p:spPr>
        <p:txBody>
          <a:bodyPr lIns="0" tIns="0" rIns="0" bIns="0"/>
          <a:lstStyle/>
          <a:p>
            <a:pPr>
              <a:buNone/>
            </a:pPr>
            <a:r>
              <a:rPr lang="en-US" sz="1400" dirty="0">
                <a:solidFill>
                  <a:srgbClr val="3DFFB9"/>
                </a:solidFill>
                <a:latin typeface="IBM Plex Mono" panose="020B0509050203000203" pitchFamily="49" charset="77"/>
                <a:cs typeface="IBM Plex Mono" panose="020B0509050203000203" pitchFamily="49" charset="77"/>
              </a:rPr>
              <a:t>STORY TWO</a:t>
            </a:r>
          </a:p>
        </p:txBody>
      </p:sp>
      <p:sp>
        <p:nvSpPr>
          <p:cNvPr id="3" name="Title"/>
          <p:cNvSpPr txBox="1"/>
          <p:nvPr/>
        </p:nvSpPr>
        <p:spPr>
          <a:xfrm>
            <a:off x="685800" y="2530000"/>
            <a:ext cx="8800000" cy="1900000"/>
          </a:xfrm>
          <a:prstGeom prst="rect">
            <a:avLst/>
          </a:prstGeom>
          <a:noFill/>
        </p:spPr>
        <p:txBody>
          <a:bodyPr wrap="square" lIns="0" tIns="0" rIns="0" bIns="0"/>
          <a:lstStyle/>
          <a:p>
            <a:pPr>
              <a:lnSpc>
                <a:spcPct val="100000"/>
              </a:lnSpc>
              <a:buNone/>
            </a:pPr>
            <a:r>
              <a:rPr lang="en-US" sz="4400" dirty="0">
                <a:solidFill>
                  <a:srgbClr val="FFFFFF"/>
                </a:solidFill>
                <a:latin typeface="Replica LL TT Light" panose="020B0404010101010104" pitchFamily="34" charset="0"/>
                <a:cs typeface="Replica LL TT Light" panose="020B0404010101010104" pitchFamily="34" charset="0"/>
              </a:rPr>
              <a:t>Crash Framing Recedes, but the ROI Test Hardens</a:t>
            </a:r>
          </a:p>
        </p:txBody>
      </p:sp>
      <p:cxnSp>
        <p:nvCxnSpPr>
          <p:cNvPr id="4" name="Sep"/>
          <p:cNvCxnSpPr/>
          <p:nvPr/>
        </p:nvCxnSpPr>
        <p:spPr>
          <a:xfrm>
            <a:off x="685800" y="4500000"/>
            <a:ext cx="3600000" cy="0"/>
          </a:xfrm>
          <a:prstGeom prst="line">
            <a:avLst/>
          </a:prstGeom>
          <a:ln w="12700">
            <a:solidFill>
              <a:srgbClr val="3DFFB9"/>
            </a:solidFill>
          </a:ln>
        </p:spPr>
      </p:cxnSp>
      <p:sp>
        <p:nvSpPr>
          <p:cNvPr id="5" name="Sub"/>
          <p:cNvSpPr txBox="1"/>
          <p:nvPr/>
        </p:nvSpPr>
        <p:spPr>
          <a:xfrm>
            <a:off x="685800" y="4640000"/>
            <a:ext cx="7200000" cy="500000"/>
          </a:xfrm>
          <a:prstGeom prst="rect">
            <a:avLst/>
          </a:prstGeom>
          <a:noFill/>
        </p:spPr>
        <p:txBody>
          <a:bodyPr lIns="0" tIns="0" rIns="0" bIns="0"/>
          <a:lstStyle/>
          <a:p>
            <a:pPr>
              <a:buNone/>
            </a:pPr>
            <a:r>
              <a:rPr lang="en-US" sz="1800" i="1" dirty="0">
                <a:solidFill>
                  <a:srgbClr val="FFE5A7"/>
                </a:solidFill>
                <a:latin typeface="IBM Plex Sans" panose="020B0503050203000203" pitchFamily="34" charset="77"/>
                <a:cs typeface="IBM Plex Sans" panose="020B0503050203000203" pitchFamily="34" charset="77"/>
              </a:rPr>
              <a:t>Markets have traded the bubble-pop storyline for a deferral storyline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Replica LL TT Light" panose="020B0404010101010104" pitchFamily="34" charset="0"/>
                <a:cs typeface="Replica LL TT Light" panose="020B0404010101010104" pitchFamily="34" charset="0"/>
              </a:rPr>
              <a:t>AI bubble language posted a sharp single-week decline, but the reading remains well above average.</a:t>
            </a:r>
          </a:p>
        </p:txBody>
      </p:sp>
      <p:sp>
        <p:nvSpPr>
          <p:cNvPr id="3" name="Subtitle"/>
          <p:cNvSpPr>
            <a:spLocks noGrp="1"/>
          </p:cNvSpPr>
          <p:nvPr>
            <p:ph type="body" sz="quarter" idx="16"/>
          </p:nvPr>
        </p:nvSpPr>
        <p:spPr>
          <a:xfrm>
            <a:off x="318275" y="1180000"/>
            <a:ext cx="11551023" cy="320040"/>
          </a:xfrm>
        </p:spPr>
        <p:txBody>
          <a:bodyPr anchor="ctr"/>
          <a:lstStyle/>
          <a:p>
            <a:pPr>
              <a:buNone/>
            </a:pPr>
            <a:r>
              <a:rPr lang="en-US" sz="1400" dirty="0">
                <a:solidFill>
                  <a:srgbClr val="FFE5A7"/>
                </a:solidFill>
                <a:latin typeface="IBM Plex Mono" panose="020B0509050203000203" pitchFamily="49" charset="77"/>
                <a:cs typeface="IBM Plex Mono" panose="020B0509050203000203" pitchFamily="49" charset="77"/>
              </a:rPr>
              <a:t>CRASH FRAMING GIVES GROUND</a:t>
            </a:r>
          </a:p>
        </p:txBody>
      </p:sp>
      <p:cxnSp>
        <p:nvCxnSpPr>
          <p:cNvPr id="20" name="Line 20"/>
          <p:cNvCxnSpPr/>
          <p:nvPr/>
        </p:nvCxnSpPr>
        <p:spPr>
          <a:xfrm>
            <a:off x="318275" y="1560000"/>
            <a:ext cx="11551023" cy="0"/>
          </a:xfrm>
          <a:prstGeom prst="line">
            <a:avLst/>
          </a:prstGeom>
          <a:ln w="9525">
            <a:solidFill>
              <a:srgbClr val="3DFFB9"/>
            </a:solidFill>
          </a:ln>
        </p:spPr>
      </p:cxnSp>
      <p:sp>
        <p:nvSpPr>
          <p:cNvPr id="30" name="Stat 30"/>
          <p:cNvSpPr txBox="1"/>
          <p:nvPr/>
        </p:nvSpPr>
        <p:spPr>
          <a:xfrm>
            <a:off x="318275" y="1750000"/>
            <a:ext cx="3717007" cy="900000"/>
          </a:xfrm>
          <a:prstGeom prst="rect">
            <a:avLst/>
          </a:prstGeom>
          <a:noFill/>
        </p:spPr>
        <p:txBody>
          <a:bodyPr wrap="square" lIns="0" tIns="0" rIns="0" bIns="0"/>
          <a:lstStyle/>
          <a:p>
            <a:pPr>
              <a:buNone/>
            </a:pPr>
            <a:r>
              <a:rPr lang="en-US" sz="3200" b="1" dirty="0">
                <a:solidFill>
                  <a:srgbClr val="3DFFB9"/>
                </a:solidFill>
                <a:latin typeface="IBM Plex Mono" panose="020B0509050203000203" pitchFamily="49" charset="77"/>
                <a:cs typeface="IBM Plex Mono" panose="020B0509050203000203" pitchFamily="49" charset="77"/>
              </a:rPr>
              <a:t>89.8</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Language predicting an AI crash will bring down the market — down 23.3 pts</a:t>
            </a:r>
          </a:p>
        </p:txBody>
      </p:sp>
      <p:sp>
        <p:nvSpPr>
          <p:cNvPr id="31" name="Stat 31"/>
          <p:cNvSpPr txBox="1"/>
          <p:nvPr/>
        </p:nvSpPr>
        <p:spPr>
          <a:xfrm>
            <a:off x="4235282" y="1750000"/>
            <a:ext cx="3717007" cy="900000"/>
          </a:xfrm>
          <a:prstGeom prst="rect">
            <a:avLst/>
          </a:prstGeom>
          <a:noFill/>
        </p:spPr>
        <p:txBody>
          <a:bodyPr wrap="square" lIns="0" tIns="0" rIns="0" bIns="0"/>
          <a:lstStyle/>
          <a:p>
            <a:pPr>
              <a:buNone/>
            </a:pPr>
            <a:r>
              <a:rPr lang="en-US" sz="3200" b="1" dirty="0">
                <a:solidFill>
                  <a:srgbClr val="3DFFB9"/>
                </a:solidFill>
                <a:latin typeface="IBM Plex Mono" panose="020B0509050203000203" pitchFamily="49" charset="77"/>
                <a:cs typeface="IBM Plex Mono" panose="020B0509050203000203" pitchFamily="49" charset="77"/>
              </a:rPr>
              <a:t>-23.3</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Week-over-week point change — the sharpest weekly decline in the set</a:t>
            </a:r>
          </a:p>
        </p:txBody>
      </p:sp>
      <p:sp>
        <p:nvSpPr>
          <p:cNvPr id="32" name="Stat 32"/>
          <p:cNvSpPr txBox="1"/>
          <p:nvPr/>
        </p:nvSpPr>
        <p:spPr>
          <a:xfrm>
            <a:off x="8152289" y="1750000"/>
            <a:ext cx="3717007" cy="900000"/>
          </a:xfrm>
          <a:prstGeom prst="rect">
            <a:avLst/>
          </a:prstGeom>
          <a:noFill/>
        </p:spPr>
        <p:txBody>
          <a:bodyPr wrap="square" lIns="0" tIns="0" rIns="0" bIns="0"/>
          <a:lstStyle/>
          <a:p>
            <a:pPr>
              <a:buNone/>
            </a:pPr>
            <a:r>
              <a:rPr lang="en-US" sz="3200" b="1" dirty="0">
                <a:solidFill>
                  <a:srgbClr val="FFE5A7"/>
                </a:solidFill>
                <a:latin typeface="IBM Plex Mono" panose="020B0509050203000203" pitchFamily="49" charset="77"/>
                <a:cs typeface="IBM Plex Mono" panose="020B0509050203000203" pitchFamily="49" charset="77"/>
              </a:rPr>
              <a:t>&lt;Avg</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Telecom-overbuild analogy language — fell below average</a:t>
            </a:r>
          </a:p>
        </p:txBody>
      </p:sp>
      <p:sp>
        <p:nvSpPr>
          <p:cNvPr id="33" name="Body 33"/>
          <p:cNvSpPr txBox="1"/>
          <p:nvPr/>
        </p:nvSpPr>
        <p:spPr>
          <a:xfrm>
            <a:off x="318275" y="2800000"/>
            <a:ext cx="5669280" cy="5400000"/>
          </a:xfrm>
          <a:prstGeom prst="rect">
            <a:avLst/>
          </a:prstGeom>
          <a:noFill/>
        </p:spPr>
        <p:txBody>
          <a:bodyPr wrap="square" lIns="0" tIns="0" rIns="0" bIns="0"/>
          <a:lstStyle/>
          <a:p>
            <a:pPr marL="0" indent="0">
              <a:spcAft>
                <a:spcPts val="1400"/>
              </a:spcAft>
              <a:buNone/>
            </a:pPr>
            <a:r>
              <a:rPr lang="en-US" sz="1300" dirty="0">
                <a:solidFill>
                  <a:srgbClr val="FFFFFF"/>
                </a:solidFill>
                <a:latin typeface="IBM Plex Sans" panose="020B0503050203000203" pitchFamily="34" charset="77"/>
                <a:cs typeface="IBM Plex Sans" panose="020B0503050203000203" pitchFamily="34" charset="77"/>
              </a:rPr>
              <a:t>The 1999-redux storyline lost airtime this week: language comparing AI spending to fiber-era overbuilding fell to below-average territory, and language claiming AI is an excessive portion of market value also slipped. Even after its decline, crash-prediction language remains well above its long-run mean.</a:t>
            </a:r>
          </a:p>
          <a:p>
            <a:pPr marL="0" indent="0">
              <a:spcAft>
                <a:spcPts val="1400"/>
              </a:spcAft>
              <a:buNone/>
            </a:pPr>
            <a:r>
              <a:rPr lang="en-US" sz="1300" i="1" dirty="0">
                <a:solidFill>
                  <a:srgbClr val="FFE5A7"/>
                </a:solidFill>
                <a:latin typeface="IBM Plex Sans" panose="020B0503050203000203" pitchFamily="34" charset="77"/>
                <a:cs typeface="IBM Plex Sans" panose="020B0503050203000203" pitchFamily="34" charset="77"/>
              </a:rPr>
              <a:t>Outlets like CEPR continue running a weekly AI Bubble Monitor, and bearish voices argue the boom is entering a dangerous phase as spending approaches $1 trillion.</a:t>
            </a:r>
          </a:p>
        </p:txBody>
      </p:sp>
      <p:pic>
        <p:nvPicPr>
          <p:cNvPr id="34" name="Chart 34"/>
          <p:cNvPicPr>
            <a:picLocks noChangeAspect="1"/>
          </p:cNvPicPr>
          <p:nvPr/>
        </p:nvPicPr>
        <p:blipFill>
          <a:blip r:embed="rId2"/>
          <a:stretch>
            <a:fillRect/>
          </a:stretch>
        </p:blipFill>
        <p:spPr>
          <a:xfrm>
            <a:off x="6204345" y="2800000"/>
            <a:ext cx="5669280" cy="283464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Replica LL TT Light" panose="020B0404010101010104" pitchFamily="34" charset="0"/>
                <a:cs typeface="Replica LL TT Light" panose="020B0404010101010104" pitchFamily="34" charset="0"/>
              </a:rPr>
              <a:t>Only 5% to 8% of enterprises report at-scale AI returns, yet just 6% would cut budgets.</a:t>
            </a:r>
          </a:p>
        </p:txBody>
      </p:sp>
      <p:sp>
        <p:nvSpPr>
          <p:cNvPr id="3" name="Subtitle"/>
          <p:cNvSpPr>
            <a:spLocks noGrp="1"/>
          </p:cNvSpPr>
          <p:nvPr>
            <p:ph type="body" sz="quarter" idx="16"/>
          </p:nvPr>
        </p:nvSpPr>
        <p:spPr>
          <a:xfrm>
            <a:off x="318275" y="1180000"/>
            <a:ext cx="11551023" cy="320040"/>
          </a:xfrm>
        </p:spPr>
        <p:txBody>
          <a:bodyPr anchor="ctr"/>
          <a:lstStyle/>
          <a:p>
            <a:pPr>
              <a:buNone/>
            </a:pPr>
            <a:r>
              <a:rPr lang="en-US" sz="1400" dirty="0">
                <a:solidFill>
                  <a:srgbClr val="FFE5A7"/>
                </a:solidFill>
                <a:latin typeface="IBM Plex Mono" panose="020B0509050203000203" pitchFamily="49" charset="77"/>
                <a:cs typeface="IBM Plex Mono" panose="020B0509050203000203" pitchFamily="49" charset="77"/>
              </a:rPr>
              <a:t>BUYER SCRUTINY STAYS ELEVATED</a:t>
            </a:r>
          </a:p>
        </p:txBody>
      </p:sp>
      <p:cxnSp>
        <p:nvCxnSpPr>
          <p:cNvPr id="20" name="Line 20"/>
          <p:cNvCxnSpPr/>
          <p:nvPr/>
        </p:nvCxnSpPr>
        <p:spPr>
          <a:xfrm>
            <a:off x="318275" y="1560000"/>
            <a:ext cx="11551023" cy="0"/>
          </a:xfrm>
          <a:prstGeom prst="line">
            <a:avLst/>
          </a:prstGeom>
          <a:ln w="9525">
            <a:solidFill>
              <a:srgbClr val="3DFFB9"/>
            </a:solidFill>
          </a:ln>
        </p:spPr>
      </p:cxnSp>
      <p:sp>
        <p:nvSpPr>
          <p:cNvPr id="30" name="Stat 30"/>
          <p:cNvSpPr txBox="1"/>
          <p:nvPr/>
        </p:nvSpPr>
        <p:spPr>
          <a:xfrm>
            <a:off x="318275" y="1750000"/>
            <a:ext cx="2737755" cy="900000"/>
          </a:xfrm>
          <a:prstGeom prst="rect">
            <a:avLst/>
          </a:prstGeom>
          <a:noFill/>
        </p:spPr>
        <p:txBody>
          <a:bodyPr wrap="square" lIns="0" tIns="0" rIns="0" bIns="0"/>
          <a:lstStyle/>
          <a:p>
            <a:pPr>
              <a:buNone/>
            </a:pPr>
            <a:r>
              <a:rPr lang="en-US" sz="3200" b="1" dirty="0">
                <a:solidFill>
                  <a:srgbClr val="FFE5A7"/>
                </a:solidFill>
                <a:latin typeface="IBM Plex Mono" panose="020B0509050203000203" pitchFamily="49" charset="77"/>
                <a:cs typeface="IBM Plex Mono" panose="020B0509050203000203" pitchFamily="49" charset="77"/>
              </a:rPr>
              <a:t>84.2</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Language asserting businesses increasingly doubt large AI spending — eased but elevated</a:t>
            </a:r>
          </a:p>
        </p:txBody>
      </p:sp>
      <p:sp>
        <p:nvSpPr>
          <p:cNvPr id="31" name="Stat 31"/>
          <p:cNvSpPr txBox="1"/>
          <p:nvPr/>
        </p:nvSpPr>
        <p:spPr>
          <a:xfrm>
            <a:off x="3256030" y="1750000"/>
            <a:ext cx="2737755" cy="900000"/>
          </a:xfrm>
          <a:prstGeom prst="rect">
            <a:avLst/>
          </a:prstGeom>
          <a:noFill/>
        </p:spPr>
        <p:txBody>
          <a:bodyPr wrap="square" lIns="0" tIns="0" rIns="0" bIns="0"/>
          <a:lstStyle/>
          <a:p>
            <a:pPr>
              <a:buNone/>
            </a:pPr>
            <a:r>
              <a:rPr lang="en-US" sz="3200" b="1" dirty="0">
                <a:solidFill>
                  <a:srgbClr val="FFE5A7"/>
                </a:solidFill>
                <a:latin typeface="IBM Plex Mono" panose="020B0509050203000203" pitchFamily="49" charset="77"/>
                <a:cs typeface="IBM Plex Mono" panose="020B0509050203000203" pitchFamily="49" charset="77"/>
              </a:rPr>
              <a:t>27.5</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Language asserting promised AI efficiency gains have not materialized — above average</a:t>
            </a:r>
          </a:p>
        </p:txBody>
      </p:sp>
      <p:sp>
        <p:nvSpPr>
          <p:cNvPr id="32" name="Stat 32"/>
          <p:cNvSpPr txBox="1"/>
          <p:nvPr/>
        </p:nvSpPr>
        <p:spPr>
          <a:xfrm>
            <a:off x="6193785" y="1750000"/>
            <a:ext cx="2737755" cy="900000"/>
          </a:xfrm>
          <a:prstGeom prst="rect">
            <a:avLst/>
          </a:prstGeom>
          <a:noFill/>
        </p:spPr>
        <p:txBody>
          <a:bodyPr wrap="square" lIns="0" tIns="0" rIns="0" bIns="0"/>
          <a:lstStyle/>
          <a:p>
            <a:pPr>
              <a:buNone/>
            </a:pPr>
            <a:r>
              <a:rPr lang="en-US" sz="3200" b="1" dirty="0">
                <a:solidFill>
                  <a:srgbClr val="FF2E63"/>
                </a:solidFill>
                <a:latin typeface="IBM Plex Mono" panose="020B0509050203000203" pitchFamily="49" charset="77"/>
                <a:cs typeface="IBM Plex Mono" panose="020B0509050203000203" pitchFamily="49" charset="77"/>
              </a:rPr>
              <a:t>42%</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Share of companies that abandoned most AI projects in 2025 — S&amp;P Global</a:t>
            </a:r>
          </a:p>
        </p:txBody>
      </p:sp>
      <p:sp>
        <p:nvSpPr>
          <p:cNvPr id="33" name="Stat 33"/>
          <p:cNvSpPr txBox="1"/>
          <p:nvPr/>
        </p:nvSpPr>
        <p:spPr>
          <a:xfrm>
            <a:off x="9131540" y="1750000"/>
            <a:ext cx="2737755" cy="900000"/>
          </a:xfrm>
          <a:prstGeom prst="rect">
            <a:avLst/>
          </a:prstGeom>
          <a:noFill/>
        </p:spPr>
        <p:txBody>
          <a:bodyPr wrap="square" lIns="0" tIns="0" rIns="0" bIns="0"/>
          <a:lstStyle/>
          <a:p>
            <a:pPr>
              <a:buNone/>
            </a:pPr>
            <a:r>
              <a:rPr lang="en-US" sz="3200" b="1" dirty="0">
                <a:solidFill>
                  <a:srgbClr val="FF2E63"/>
                </a:solidFill>
                <a:latin typeface="IBM Plex Mono" panose="020B0509050203000203" pitchFamily="49" charset="77"/>
                <a:cs typeface="IBM Plex Mono" panose="020B0509050203000203" pitchFamily="49" charset="77"/>
              </a:rPr>
              <a:t>$890B</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Recent tech drawdown — framed as the market demanding an ROI conversation</a:t>
            </a:r>
          </a:p>
        </p:txBody>
      </p:sp>
      <p:sp>
        <p:nvSpPr>
          <p:cNvPr id="34" name="Body 34"/>
          <p:cNvSpPr txBox="1"/>
          <p:nvPr/>
        </p:nvSpPr>
        <p:spPr>
          <a:xfrm>
            <a:off x="318275" y="2800000"/>
            <a:ext cx="11551023" cy="5400000"/>
          </a:xfrm>
          <a:prstGeom prst="rect">
            <a:avLst/>
          </a:prstGeom>
          <a:noFill/>
        </p:spPr>
        <p:txBody>
          <a:bodyPr wrap="square" lIns="0" tIns="0" rIns="0" bIns="0"/>
          <a:lstStyle/>
          <a:p>
            <a:pPr marL="0" indent="0">
              <a:spcAft>
                <a:spcPts val="2200"/>
              </a:spcAft>
              <a:buNone/>
            </a:pPr>
            <a:r>
              <a:rPr lang="en-US" sz="1700" b="1" dirty="0">
                <a:solidFill>
                  <a:srgbClr val="FFFFFF"/>
                </a:solidFill>
                <a:latin typeface="IBM Plex Sans" panose="020B0503050203000203" pitchFamily="34" charset="77"/>
                <a:cs typeface="IBM Plex Sans" panose="020B0503050203000203" pitchFamily="34" charset="77"/>
              </a:rPr>
              <a:t>The pattern is deferral, not cancellation.</a:t>
            </a:r>
            <a:r>
              <a:rPr lang="en-US" sz="1700" dirty="0">
                <a:solidFill>
                  <a:srgbClr val="FFFFFF"/>
                </a:solidFill>
                <a:latin typeface="IBM Plex Sans" panose="020B0503050203000203" pitchFamily="34" charset="77"/>
                <a:cs typeface="IBM Plex Sans" panose="020B0503050203000203" pitchFamily="34" charset="77"/>
              </a:rPr>
              <a:t> Forrester expects enterprises to push 25% of planned AI spend into 2027, even as Gartner projects enterprise AI application spending to nearly triple to $270 billion in 2026. A separate Gartner survey found just 22% of organizations have successfully scaled AI, yet 85% of functional leaders still plan to raise spending.</a:t>
            </a:r>
          </a:p>
          <a:p>
            <a:pPr marL="0" indent="0">
              <a:spcAft>
                <a:spcPts val="2200"/>
              </a:spcAft>
              <a:buNone/>
            </a:pPr>
            <a:r>
              <a:rPr lang="en-US" sz="1700" i="1" dirty="0">
                <a:solidFill>
                  <a:srgbClr val="FFE5A7"/>
                </a:solidFill>
                <a:latin typeface="IBM Plex Sans" panose="020B0503050203000203" pitchFamily="34" charset="77"/>
                <a:cs typeface="IBM Plex Sans" panose="020B0503050203000203" pitchFamily="34" charset="77"/>
              </a:rPr>
              <a:t>Anthropic's reported first operating profit in frontier AI has bulls arguing that the capex is funded by demand, not hope — but skeptics counter that across 919 earnings calls at large US financial firms, only one company quantified a realized dollar return from AI.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Replica LL TT Light" panose="020B0404010101010104" pitchFamily="34" charset="0"/>
                <a:cs typeface="Replica LL TT Light" panose="020B0404010101010104" pitchFamily="34" charset="0"/>
              </a:rPr>
              <a:t>Long-horizon promises thinned while near-term durability claims held firm.</a:t>
            </a:r>
          </a:p>
        </p:txBody>
      </p:sp>
      <p:sp>
        <p:nvSpPr>
          <p:cNvPr id="3" name="Subtitle"/>
          <p:cNvSpPr>
            <a:spLocks noGrp="1"/>
          </p:cNvSpPr>
          <p:nvPr>
            <p:ph type="body" sz="quarter" idx="16"/>
          </p:nvPr>
        </p:nvSpPr>
        <p:spPr>
          <a:xfrm>
            <a:off x="318275" y="1180000"/>
            <a:ext cx="11551023" cy="320040"/>
          </a:xfrm>
        </p:spPr>
        <p:txBody>
          <a:bodyPr anchor="ctr"/>
          <a:lstStyle/>
          <a:p>
            <a:pPr>
              <a:buNone/>
            </a:pPr>
            <a:r>
              <a:rPr lang="en-US" sz="1400" dirty="0">
                <a:solidFill>
                  <a:srgbClr val="FFE5A7"/>
                </a:solidFill>
                <a:latin typeface="IBM Plex Mono" panose="020B0509050203000203" pitchFamily="49" charset="77"/>
                <a:cs typeface="IBM Plex Mono" panose="020B0509050203000203" pitchFamily="49" charset="77"/>
              </a:rPr>
              <a:t>TIME HORIZON NARROWING</a:t>
            </a:r>
          </a:p>
        </p:txBody>
      </p:sp>
      <p:cxnSp>
        <p:nvCxnSpPr>
          <p:cNvPr id="20" name="Line 20"/>
          <p:cNvCxnSpPr/>
          <p:nvPr/>
        </p:nvCxnSpPr>
        <p:spPr>
          <a:xfrm>
            <a:off x="318275" y="1560000"/>
            <a:ext cx="11551023" cy="0"/>
          </a:xfrm>
          <a:prstGeom prst="line">
            <a:avLst/>
          </a:prstGeom>
          <a:ln w="9525">
            <a:solidFill>
              <a:srgbClr val="3DFFB9"/>
            </a:solidFill>
          </a:ln>
        </p:spPr>
      </p:cxnSp>
      <p:sp>
        <p:nvSpPr>
          <p:cNvPr id="30" name="Stat 30"/>
          <p:cNvSpPr txBox="1"/>
          <p:nvPr/>
        </p:nvSpPr>
        <p:spPr>
          <a:xfrm>
            <a:off x="318275" y="1750000"/>
            <a:ext cx="3717007" cy="900000"/>
          </a:xfrm>
          <a:prstGeom prst="rect">
            <a:avLst/>
          </a:prstGeom>
          <a:noFill/>
        </p:spPr>
        <p:txBody>
          <a:bodyPr wrap="square" lIns="0" tIns="0" rIns="0" bIns="0"/>
          <a:lstStyle/>
          <a:p>
            <a:pPr>
              <a:buNone/>
            </a:pPr>
            <a:r>
              <a:rPr lang="en-US" sz="3200" b="1" dirty="0">
                <a:solidFill>
                  <a:srgbClr val="3DFFB9"/>
                </a:solidFill>
                <a:latin typeface="IBM Plex Mono" panose="020B0509050203000203" pitchFamily="49" charset="77"/>
                <a:cs typeface="IBM Plex Mono" panose="020B0509050203000203" pitchFamily="49" charset="77"/>
              </a:rPr>
              <a:t>57.5</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Language asserting the AI investment theme remains durable — eased but elevated</a:t>
            </a:r>
          </a:p>
        </p:txBody>
      </p:sp>
      <p:sp>
        <p:nvSpPr>
          <p:cNvPr id="31" name="Stat 31"/>
          <p:cNvSpPr txBox="1"/>
          <p:nvPr/>
        </p:nvSpPr>
        <p:spPr>
          <a:xfrm>
            <a:off x="4235282" y="1750000"/>
            <a:ext cx="3717007" cy="900000"/>
          </a:xfrm>
          <a:prstGeom prst="rect">
            <a:avLst/>
          </a:prstGeom>
          <a:noFill/>
        </p:spPr>
        <p:txBody>
          <a:bodyPr wrap="square" lIns="0" tIns="0" rIns="0" bIns="0"/>
          <a:lstStyle/>
          <a:p>
            <a:pPr>
              <a:buNone/>
            </a:pPr>
            <a:r>
              <a:rPr lang="en-US" sz="3200" b="1" dirty="0">
                <a:solidFill>
                  <a:srgbClr val="FFE5A7"/>
                </a:solidFill>
                <a:latin typeface="IBM Plex Mono" panose="020B0509050203000203" pitchFamily="49" charset="77"/>
                <a:cs typeface="IBM Plex Mono" panose="020B0509050203000203" pitchFamily="49" charset="77"/>
              </a:rPr>
              <a:t>&lt;Avg</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Language connecting AI to productivity gains and UBI — sharp decline this week</a:t>
            </a:r>
          </a:p>
        </p:txBody>
      </p:sp>
      <p:sp>
        <p:nvSpPr>
          <p:cNvPr id="32" name="Stat 32"/>
          <p:cNvSpPr txBox="1"/>
          <p:nvPr/>
        </p:nvSpPr>
        <p:spPr>
          <a:xfrm>
            <a:off x="8152289" y="1750000"/>
            <a:ext cx="3717007" cy="900000"/>
          </a:xfrm>
          <a:prstGeom prst="rect">
            <a:avLst/>
          </a:prstGeom>
          <a:noFill/>
        </p:spPr>
        <p:txBody>
          <a:bodyPr wrap="square" lIns="0" tIns="0" rIns="0" bIns="0"/>
          <a:lstStyle/>
          <a:p>
            <a:pPr>
              <a:buNone/>
            </a:pPr>
            <a:r>
              <a:rPr lang="en-US" sz="3200" b="1" dirty="0">
                <a:solidFill>
                  <a:srgbClr val="FFE5A7"/>
                </a:solidFill>
                <a:latin typeface="IBM Plex Mono" panose="020B0509050203000203" pitchFamily="49" charset="77"/>
                <a:cs typeface="IBM Plex Mono" panose="020B0509050203000203" pitchFamily="49" charset="77"/>
              </a:rPr>
              <a:t>23x</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S&amp;P 500 forward earnings multiple — Magnificent 7 at roughly one-third of index value</a:t>
            </a:r>
          </a:p>
        </p:txBody>
      </p:sp>
      <p:sp>
        <p:nvSpPr>
          <p:cNvPr id="33" name="Body 33"/>
          <p:cNvSpPr txBox="1"/>
          <p:nvPr/>
        </p:nvSpPr>
        <p:spPr>
          <a:xfrm>
            <a:off x="318275" y="2800000"/>
            <a:ext cx="5669280" cy="5400000"/>
          </a:xfrm>
          <a:prstGeom prst="rect">
            <a:avLst/>
          </a:prstGeom>
          <a:noFill/>
        </p:spPr>
        <p:txBody>
          <a:bodyPr wrap="square" lIns="0" tIns="0" rIns="0" bIns="0"/>
          <a:lstStyle/>
          <a:p>
            <a:pPr marL="0" indent="0">
              <a:spcAft>
                <a:spcPts val="1400"/>
              </a:spcAft>
              <a:buNone/>
            </a:pPr>
            <a:r>
              <a:rPr lang="en-US" sz="1300" dirty="0">
                <a:solidFill>
                  <a:srgbClr val="FFFFFF"/>
                </a:solidFill>
                <a:latin typeface="IBM Plex Sans" panose="020B0503050203000203" pitchFamily="34" charset="77"/>
                <a:cs typeface="IBM Plex Sans" panose="020B0503050203000203" pitchFamily="34" charset="77"/>
              </a:rPr>
              <a:t>Language tracking multi-decade supercycle predictions also weakened, while language warning that non-adopters will be left behind sat flat below average. Coverage is narrowing its time horizon: fewer civilizational payoffs, more scrutiny of who can show a realized dollar of return.</a:t>
            </a:r>
          </a:p>
          <a:p>
            <a:pPr marL="0" indent="0">
              <a:spcAft>
                <a:spcPts val="1400"/>
              </a:spcAft>
              <a:buNone/>
            </a:pPr>
            <a:r>
              <a:rPr lang="en-US" sz="1300" i="1" dirty="0">
                <a:solidFill>
                  <a:srgbClr val="FFE5A7"/>
                </a:solidFill>
                <a:latin typeface="IBM Plex Sans" panose="020B0503050203000203" pitchFamily="34" charset="77"/>
                <a:cs typeface="IBM Plex Sans" panose="020B0503050203000203" pitchFamily="34" charset="77"/>
              </a:rPr>
              <a:t>The S&amp;P 500 has averaged a 1.1% September decline since 1928, with megacap AI concentration cited as a possible amplifier. Watch whether the bubble language decline reverses into Q3 hyperscaler earnings.</a:t>
            </a:r>
          </a:p>
        </p:txBody>
      </p:sp>
      <p:pic>
        <p:nvPicPr>
          <p:cNvPr id="34" name="Chart 34"/>
          <p:cNvPicPr>
            <a:picLocks noChangeAspect="1"/>
          </p:cNvPicPr>
          <p:nvPr/>
        </p:nvPicPr>
        <p:blipFill>
          <a:blip r:embed="rId2"/>
          <a:stretch>
            <a:fillRect/>
          </a:stretch>
        </p:blipFill>
        <p:spPr>
          <a:xfrm>
            <a:off x="6204345" y="2800000"/>
            <a:ext cx="5669280" cy="283464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yebrow"/>
          <p:cNvSpPr txBox="1"/>
          <p:nvPr/>
        </p:nvSpPr>
        <p:spPr>
          <a:xfrm>
            <a:off x="685800" y="2200000"/>
            <a:ext cx="6500000" cy="300000"/>
          </a:xfrm>
          <a:prstGeom prst="rect">
            <a:avLst/>
          </a:prstGeom>
          <a:noFill/>
        </p:spPr>
        <p:txBody>
          <a:bodyPr lIns="0" tIns="0" rIns="0" bIns="0"/>
          <a:lstStyle/>
          <a:p>
            <a:pPr>
              <a:buNone/>
            </a:pPr>
            <a:r>
              <a:rPr lang="en-US" sz="1400" dirty="0">
                <a:solidFill>
                  <a:srgbClr val="3DFFB9"/>
                </a:solidFill>
                <a:latin typeface="IBM Plex Mono" panose="020B0509050203000203" pitchFamily="49" charset="77"/>
                <a:cs typeface="IBM Plex Mono" panose="020B0509050203000203" pitchFamily="49" charset="77"/>
              </a:rPr>
              <a:t>STORY THREE</a:t>
            </a:r>
          </a:p>
        </p:txBody>
      </p:sp>
      <p:sp>
        <p:nvSpPr>
          <p:cNvPr id="3" name="Title"/>
          <p:cNvSpPr txBox="1"/>
          <p:nvPr/>
        </p:nvSpPr>
        <p:spPr>
          <a:xfrm>
            <a:off x="685800" y="2530000"/>
            <a:ext cx="8800000" cy="1900000"/>
          </a:xfrm>
          <a:prstGeom prst="rect">
            <a:avLst/>
          </a:prstGeom>
          <a:noFill/>
        </p:spPr>
        <p:txBody>
          <a:bodyPr wrap="square" lIns="0" tIns="0" rIns="0" bIns="0"/>
          <a:lstStyle/>
          <a:p>
            <a:pPr>
              <a:lnSpc>
                <a:spcPct val="100000"/>
              </a:lnSpc>
              <a:buNone/>
            </a:pPr>
            <a:r>
              <a:rPr lang="en-US" sz="4400" dirty="0">
                <a:solidFill>
                  <a:srgbClr val="FFFFFF"/>
                </a:solidFill>
                <a:latin typeface="Replica LL TT Light" panose="020B0404010101010104" pitchFamily="34" charset="0"/>
                <a:cs typeface="Replica LL TT Light" panose="020B0404010101010104" pitchFamily="34" charset="0"/>
              </a:rPr>
              <a:t>Permission to Build Becomes the Competitive Frame</a:t>
            </a:r>
          </a:p>
        </p:txBody>
      </p:sp>
      <p:cxnSp>
        <p:nvCxnSpPr>
          <p:cNvPr id="4" name="Sep"/>
          <p:cNvCxnSpPr/>
          <p:nvPr/>
        </p:nvCxnSpPr>
        <p:spPr>
          <a:xfrm>
            <a:off x="685800" y="4500000"/>
            <a:ext cx="3600000" cy="0"/>
          </a:xfrm>
          <a:prstGeom prst="line">
            <a:avLst/>
          </a:prstGeom>
          <a:ln w="12700">
            <a:solidFill>
              <a:srgbClr val="3DFFB9"/>
            </a:solidFill>
          </a:ln>
        </p:spPr>
      </p:cxnSp>
      <p:sp>
        <p:nvSpPr>
          <p:cNvPr id="5" name="Sub"/>
          <p:cNvSpPr txBox="1"/>
          <p:nvPr/>
        </p:nvSpPr>
        <p:spPr>
          <a:xfrm>
            <a:off x="685800" y="4640000"/>
            <a:ext cx="7200000" cy="500000"/>
          </a:xfrm>
          <a:prstGeom prst="rect">
            <a:avLst/>
          </a:prstGeom>
          <a:noFill/>
        </p:spPr>
        <p:txBody>
          <a:bodyPr lIns="0" tIns="0" rIns="0" bIns="0"/>
          <a:lstStyle/>
          <a:p>
            <a:pPr>
              <a:buNone/>
            </a:pPr>
            <a:r>
              <a:rPr lang="en-US" sz="1800" i="1" dirty="0">
                <a:solidFill>
                  <a:srgbClr val="FFE5A7"/>
                </a:solidFill>
                <a:latin typeface="IBM Plex Sans" panose="020B0503050203000203" pitchFamily="34" charset="77"/>
                <a:cs typeface="IBM Plex Sans" panose="020B0503050203000203" pitchFamily="34" charset="77"/>
              </a:rPr>
              <a:t>Local backlash, energy nationalism, and a reshuffled leaderboard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Replica LL TT Light" panose="020B0404010101010104" pitchFamily="34" charset="0"/>
                <a:cs typeface="Replica LL TT Light" panose="020B0404010101010104" pitchFamily="34" charset="0"/>
              </a:rPr>
              <a:t>Opposition to large AI capital projects posted one of the week's largest gains.</a:t>
            </a:r>
          </a:p>
        </p:txBody>
      </p:sp>
      <p:sp>
        <p:nvSpPr>
          <p:cNvPr id="3" name="Subtitle"/>
          <p:cNvSpPr>
            <a:spLocks noGrp="1"/>
          </p:cNvSpPr>
          <p:nvPr>
            <p:ph type="body" sz="quarter" idx="16"/>
          </p:nvPr>
        </p:nvSpPr>
        <p:spPr>
          <a:xfrm>
            <a:off x="318275" y="1180000"/>
            <a:ext cx="11551023" cy="320040"/>
          </a:xfrm>
        </p:spPr>
        <p:txBody>
          <a:bodyPr anchor="ctr"/>
          <a:lstStyle/>
          <a:p>
            <a:pPr>
              <a:buNone/>
            </a:pPr>
            <a:r>
              <a:rPr lang="en-US" sz="1400" dirty="0">
                <a:solidFill>
                  <a:srgbClr val="FFE5A7"/>
                </a:solidFill>
                <a:latin typeface="IBM Plex Mono" panose="020B0509050203000203" pitchFamily="49" charset="77"/>
                <a:cs typeface="IBM Plex Mono" panose="020B0509050203000203" pitchFamily="49" charset="77"/>
              </a:rPr>
              <a:t>THE LOCAL BACKLASH STORY</a:t>
            </a:r>
          </a:p>
        </p:txBody>
      </p:sp>
      <p:cxnSp>
        <p:nvCxnSpPr>
          <p:cNvPr id="20" name="Line 20"/>
          <p:cNvCxnSpPr/>
          <p:nvPr/>
        </p:nvCxnSpPr>
        <p:spPr>
          <a:xfrm>
            <a:off x="318275" y="1560000"/>
            <a:ext cx="11551023" cy="0"/>
          </a:xfrm>
          <a:prstGeom prst="line">
            <a:avLst/>
          </a:prstGeom>
          <a:ln w="9525">
            <a:solidFill>
              <a:srgbClr val="3DFFB9"/>
            </a:solidFill>
          </a:ln>
        </p:spPr>
      </p:cxnSp>
      <p:sp>
        <p:nvSpPr>
          <p:cNvPr id="30" name="Stat 30"/>
          <p:cNvSpPr txBox="1"/>
          <p:nvPr/>
        </p:nvSpPr>
        <p:spPr>
          <a:xfrm>
            <a:off x="318275" y="1750000"/>
            <a:ext cx="3717007" cy="900000"/>
          </a:xfrm>
          <a:prstGeom prst="rect">
            <a:avLst/>
          </a:prstGeom>
          <a:noFill/>
        </p:spPr>
        <p:txBody>
          <a:bodyPr wrap="square" lIns="0" tIns="0" rIns="0" bIns="0"/>
          <a:lstStyle/>
          <a:p>
            <a:pPr>
              <a:buNone/>
            </a:pPr>
            <a:r>
              <a:rPr lang="en-US" sz="3200" b="1" dirty="0">
                <a:solidFill>
                  <a:srgbClr val="FF2E63"/>
                </a:solidFill>
                <a:latin typeface="IBM Plex Mono" panose="020B0509050203000203" pitchFamily="49" charset="77"/>
                <a:cs typeface="IBM Plex Mono" panose="020B0509050203000203" pitchFamily="49" charset="77"/>
              </a:rPr>
              <a:t>97.9</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Language claiming opposition to large AI investments is growing — up 16.4 pts</a:t>
            </a:r>
          </a:p>
        </p:txBody>
      </p:sp>
      <p:sp>
        <p:nvSpPr>
          <p:cNvPr id="31" name="Stat 31"/>
          <p:cNvSpPr txBox="1"/>
          <p:nvPr/>
        </p:nvSpPr>
        <p:spPr>
          <a:xfrm>
            <a:off x="4235282" y="1750000"/>
            <a:ext cx="3717007" cy="900000"/>
          </a:xfrm>
          <a:prstGeom prst="rect">
            <a:avLst/>
          </a:prstGeom>
          <a:noFill/>
        </p:spPr>
        <p:txBody>
          <a:bodyPr wrap="square" lIns="0" tIns="0" rIns="0" bIns="0"/>
          <a:lstStyle/>
          <a:p>
            <a:pPr>
              <a:buNone/>
            </a:pPr>
            <a:r>
              <a:rPr lang="en-US" sz="3200" b="1" dirty="0">
                <a:solidFill>
                  <a:srgbClr val="FF2E63"/>
                </a:solidFill>
                <a:latin typeface="IBM Plex Mono" panose="020B0509050203000203" pitchFamily="49" charset="77"/>
                <a:cs typeface="IBM Plex Mono" panose="020B0509050203000203" pitchFamily="49" charset="77"/>
              </a:rPr>
              <a:t>500+</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Local bans and pauses on data centers across the U.S. as of mid-2026</a:t>
            </a:r>
          </a:p>
        </p:txBody>
      </p:sp>
      <p:sp>
        <p:nvSpPr>
          <p:cNvPr id="32" name="Stat 32"/>
          <p:cNvSpPr txBox="1"/>
          <p:nvPr/>
        </p:nvSpPr>
        <p:spPr>
          <a:xfrm>
            <a:off x="8152289" y="1750000"/>
            <a:ext cx="3717007" cy="900000"/>
          </a:xfrm>
          <a:prstGeom prst="rect">
            <a:avLst/>
          </a:prstGeom>
          <a:noFill/>
        </p:spPr>
        <p:txBody>
          <a:bodyPr wrap="square" lIns="0" tIns="0" rIns="0" bIns="0"/>
          <a:lstStyle/>
          <a:p>
            <a:pPr>
              <a:buNone/>
            </a:pPr>
            <a:r>
              <a:rPr lang="en-US" sz="3200" b="1" dirty="0">
                <a:solidFill>
                  <a:srgbClr val="FFE5A7"/>
                </a:solidFill>
                <a:latin typeface="IBM Plex Mono" panose="020B0509050203000203" pitchFamily="49" charset="77"/>
                <a:cs typeface="IBM Plex Mono" panose="020B0509050203000203" pitchFamily="49" charset="77"/>
              </a:rPr>
              <a:t>5-0</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Mendocino County vote adopting a 45-day urgency ordinance barring new data centers</a:t>
            </a:r>
          </a:p>
        </p:txBody>
      </p:sp>
      <p:sp>
        <p:nvSpPr>
          <p:cNvPr id="33" name="Body 33"/>
          <p:cNvSpPr txBox="1"/>
          <p:nvPr/>
        </p:nvSpPr>
        <p:spPr>
          <a:xfrm>
            <a:off x="318275" y="2800000"/>
            <a:ext cx="5669280" cy="5400000"/>
          </a:xfrm>
          <a:prstGeom prst="rect">
            <a:avLst/>
          </a:prstGeom>
          <a:noFill/>
        </p:spPr>
        <p:txBody>
          <a:bodyPr wrap="square" lIns="0" tIns="0" rIns="0" bIns="0"/>
          <a:lstStyle/>
          <a:p>
            <a:pPr marL="0" indent="0">
              <a:spcAft>
                <a:spcPts val="1400"/>
              </a:spcAft>
              <a:buNone/>
            </a:pPr>
            <a:r>
              <a:rPr lang="en-US" sz="1300" dirty="0">
                <a:solidFill>
                  <a:srgbClr val="FFFFFF"/>
                </a:solidFill>
                <a:latin typeface="IBM Plex Sans" panose="020B0503050203000203" pitchFamily="34" charset="77"/>
                <a:cs typeface="IBM Plex Sans" panose="020B0503050203000203" pitchFamily="34" charset="77"/>
              </a:rPr>
              <a:t>Mendocino County's September 1 ordinance adds to a wave: Ohio's Miamisburg City Council voted 6-0 for a nine-month moratorium, New York's Executive Order 62 covers DEC permits for facilities of 50 MW or more, and Texas has effectively frozen new grid connections while the PUC and ERCOT audit roughly 200 GW of interconnection requests.</a:t>
            </a:r>
          </a:p>
          <a:p>
            <a:pPr marL="0" indent="0">
              <a:spcAft>
                <a:spcPts val="1400"/>
              </a:spcAft>
              <a:buNone/>
            </a:pPr>
            <a:r>
              <a:rPr lang="en-US" sz="1300" dirty="0">
                <a:solidFill>
                  <a:srgbClr val="FFFFFF"/>
                </a:solidFill>
                <a:latin typeface="IBM Plex Sans" panose="020B0503050203000203" pitchFamily="34" charset="77"/>
                <a:cs typeface="IBM Plex Sans" panose="020B0503050203000203" pitchFamily="34" charset="77"/>
              </a:rPr>
              <a:t>Opposition is not winning uniformly — Indiantown's Village Council rejected a proposed pause 4-1 in early September — but Brookings observes that citizen opposition cuts across state and party lines.</a:t>
            </a:r>
          </a:p>
        </p:txBody>
      </p:sp>
      <p:pic>
        <p:nvPicPr>
          <p:cNvPr id="34" name="Chart 34"/>
          <p:cNvPicPr>
            <a:picLocks noChangeAspect="1"/>
          </p:cNvPicPr>
          <p:nvPr/>
        </p:nvPicPr>
        <p:blipFill>
          <a:blip r:embed="rId2"/>
          <a:stretch>
            <a:fillRect/>
          </a:stretch>
        </p:blipFill>
        <p:spPr>
          <a:xfrm>
            <a:off x="6204345" y="2800000"/>
            <a:ext cx="5669280" cy="283464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Replica LL TT Light" panose="020B0404010101010104" pitchFamily="34" charset="0"/>
                <a:cs typeface="Replica LL TT Light" panose="020B0404010101010104" pitchFamily="34" charset="0"/>
              </a:rPr>
              <a:t>Energy infrastructure, not model capability, is carrying the geopolitical narrative.</a:t>
            </a:r>
          </a:p>
        </p:txBody>
      </p:sp>
      <p:sp>
        <p:nvSpPr>
          <p:cNvPr id="3" name="Subtitle"/>
          <p:cNvSpPr>
            <a:spLocks noGrp="1"/>
          </p:cNvSpPr>
          <p:nvPr>
            <p:ph type="body" sz="quarter" idx="16"/>
          </p:nvPr>
        </p:nvSpPr>
        <p:spPr>
          <a:xfrm>
            <a:off x="318275" y="1180000"/>
            <a:ext cx="11551023" cy="320040"/>
          </a:xfrm>
        </p:spPr>
        <p:txBody>
          <a:bodyPr anchor="ctr"/>
          <a:lstStyle/>
          <a:p>
            <a:pPr>
              <a:buNone/>
            </a:pPr>
            <a:r>
              <a:rPr lang="en-US" sz="1400" dirty="0">
                <a:solidFill>
                  <a:srgbClr val="FFE5A7"/>
                </a:solidFill>
                <a:latin typeface="IBM Plex Mono" panose="020B0509050203000203" pitchFamily="49" charset="77"/>
                <a:cs typeface="IBM Plex Mono" panose="020B0509050203000203" pitchFamily="49" charset="77"/>
              </a:rPr>
              <a:t>CAPACITY VERSUS CAPABILITY</a:t>
            </a:r>
          </a:p>
        </p:txBody>
      </p:sp>
      <p:cxnSp>
        <p:nvCxnSpPr>
          <p:cNvPr id="20" name="Line 20"/>
          <p:cNvCxnSpPr/>
          <p:nvPr/>
        </p:nvCxnSpPr>
        <p:spPr>
          <a:xfrm>
            <a:off x="318275" y="1560000"/>
            <a:ext cx="11551023" cy="0"/>
          </a:xfrm>
          <a:prstGeom prst="line">
            <a:avLst/>
          </a:prstGeom>
          <a:ln w="9525">
            <a:solidFill>
              <a:srgbClr val="3DFFB9"/>
            </a:solidFill>
          </a:ln>
        </p:spPr>
      </p:cxnSp>
      <p:sp>
        <p:nvSpPr>
          <p:cNvPr id="30" name="Stat 30"/>
          <p:cNvSpPr txBox="1"/>
          <p:nvPr/>
        </p:nvSpPr>
        <p:spPr>
          <a:xfrm>
            <a:off x="318275" y="1750000"/>
            <a:ext cx="3717007" cy="900000"/>
          </a:xfrm>
          <a:prstGeom prst="rect">
            <a:avLst/>
          </a:prstGeom>
          <a:noFill/>
        </p:spPr>
        <p:txBody>
          <a:bodyPr wrap="square" lIns="0" tIns="0" rIns="0" bIns="0"/>
          <a:lstStyle/>
          <a:p>
            <a:pPr>
              <a:buNone/>
            </a:pPr>
            <a:r>
              <a:rPr lang="en-US" sz="3200" b="1" dirty="0">
                <a:solidFill>
                  <a:srgbClr val="3DFFB9"/>
                </a:solidFill>
                <a:latin typeface="IBM Plex Mono" panose="020B0509050203000203" pitchFamily="49" charset="77"/>
                <a:cs typeface="IBM Plex Mono" panose="020B0509050203000203" pitchFamily="49" charset="77"/>
              </a:rPr>
              <a:t>55.6</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Language asserting energy infrastructure will decide AI leadership — up 7.4 pts</a:t>
            </a:r>
          </a:p>
        </p:txBody>
      </p:sp>
      <p:sp>
        <p:nvSpPr>
          <p:cNvPr id="31" name="Stat 31"/>
          <p:cNvSpPr txBox="1"/>
          <p:nvPr/>
        </p:nvSpPr>
        <p:spPr>
          <a:xfrm>
            <a:off x="4235282" y="1750000"/>
            <a:ext cx="3717007" cy="900000"/>
          </a:xfrm>
          <a:prstGeom prst="rect">
            <a:avLst/>
          </a:prstGeom>
          <a:noFill/>
        </p:spPr>
        <p:txBody>
          <a:bodyPr wrap="square" lIns="0" tIns="0" rIns="0" bIns="0"/>
          <a:lstStyle/>
          <a:p>
            <a:pPr>
              <a:buNone/>
            </a:pPr>
            <a:r>
              <a:rPr lang="en-US" sz="3200" b="1" dirty="0">
                <a:solidFill>
                  <a:srgbClr val="FFE5A7"/>
                </a:solidFill>
                <a:latin typeface="IBM Plex Mono" panose="020B0509050203000203" pitchFamily="49" charset="77"/>
                <a:cs typeface="IBM Plex Mono" panose="020B0509050203000203" pitchFamily="49" charset="77"/>
              </a:rPr>
              <a:t>Flat</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Language asserting DeepSeek or China leads the AI competition — unchanged</a:t>
            </a:r>
          </a:p>
        </p:txBody>
      </p:sp>
      <p:sp>
        <p:nvSpPr>
          <p:cNvPr id="32" name="Stat 32"/>
          <p:cNvSpPr txBox="1"/>
          <p:nvPr/>
        </p:nvSpPr>
        <p:spPr>
          <a:xfrm>
            <a:off x="8152289" y="1750000"/>
            <a:ext cx="3717007" cy="900000"/>
          </a:xfrm>
          <a:prstGeom prst="rect">
            <a:avLst/>
          </a:prstGeom>
          <a:noFill/>
        </p:spPr>
        <p:txBody>
          <a:bodyPr wrap="square" lIns="0" tIns="0" rIns="0" bIns="0"/>
          <a:lstStyle/>
          <a:p>
            <a:pPr>
              <a:buNone/>
            </a:pPr>
            <a:r>
              <a:rPr lang="en-US" sz="3200" b="1" dirty="0">
                <a:solidFill>
                  <a:srgbClr val="FFE5A7"/>
                </a:solidFill>
                <a:latin typeface="IBM Plex Mono" panose="020B0509050203000203" pitchFamily="49" charset="77"/>
                <a:cs typeface="IBM Plex Mono" panose="020B0509050203000203" pitchFamily="49" charset="77"/>
              </a:rPr>
              <a:t>~$295B</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China's reported five-year AI data center investment plan — about 2 trillion yuan</a:t>
            </a:r>
          </a:p>
        </p:txBody>
      </p:sp>
      <p:sp>
        <p:nvSpPr>
          <p:cNvPr id="33" name="Body 33"/>
          <p:cNvSpPr txBox="1"/>
          <p:nvPr/>
        </p:nvSpPr>
        <p:spPr>
          <a:xfrm>
            <a:off x="318275" y="2800000"/>
            <a:ext cx="11551023" cy="5400000"/>
          </a:xfrm>
          <a:prstGeom prst="rect">
            <a:avLst/>
          </a:prstGeom>
          <a:noFill/>
        </p:spPr>
        <p:txBody>
          <a:bodyPr wrap="square" lIns="0" tIns="0" rIns="0" bIns="0"/>
          <a:lstStyle/>
          <a:p>
            <a:pPr marL="0" indent="0">
              <a:spcAft>
                <a:spcPts val="2200"/>
              </a:spcAft>
              <a:buNone/>
            </a:pPr>
            <a:r>
              <a:rPr lang="en-US" sz="1700" dirty="0">
                <a:solidFill>
                  <a:srgbClr val="FFFFFF"/>
                </a:solidFill>
                <a:latin typeface="IBM Plex Sans" panose="020B0503050203000203" pitchFamily="34" charset="77"/>
                <a:cs typeface="IBM Plex Sans" panose="020B0503050203000203" pitchFamily="34" charset="77"/>
              </a:rPr>
              <a:t>The Diplomat argues that governments focusing mainly on semiconductor fabrication may be chasing past advantages instead of future ones, citing China's plan for a nationwide network of interconnected AI data centers. BloombergNEF estimates China will add more than six times as much generation capacity as the U.S. over the next five years.</a:t>
            </a:r>
          </a:p>
          <a:p>
            <a:pPr marL="0" indent="0">
              <a:spcAft>
                <a:spcPts val="2200"/>
              </a:spcAft>
              <a:buNone/>
            </a:pPr>
            <a:r>
              <a:rPr lang="en-US" sz="1700" i="1" dirty="0">
                <a:solidFill>
                  <a:srgbClr val="FFE5A7"/>
                </a:solidFill>
                <a:latin typeface="IBM Plex Sans" panose="020B0503050203000203" pitchFamily="34" charset="77"/>
                <a:cs typeface="IBM Plex Sans" panose="020B0503050203000203" pitchFamily="34" charset="77"/>
              </a:rPr>
              <a:t>Country-capacity framing is rising while claims of Chinese model leadership are not — the geopolitical narrative has shifted from who builds the best model to who builds the most power.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Replica LL TT Light" panose="020B0404010101010104" pitchFamily="34" charset="0"/>
                <a:cs typeface="Replica LL TT Light" panose="020B0404010101010104" pitchFamily="34" charset="0"/>
              </a:rPr>
              <a:t>Anthropic holds the densest race-leadership reading while xAI posted the set's largest weekly gain.</a:t>
            </a:r>
          </a:p>
        </p:txBody>
      </p:sp>
      <p:sp>
        <p:nvSpPr>
          <p:cNvPr id="3" name="Subtitle"/>
          <p:cNvSpPr>
            <a:spLocks noGrp="1"/>
          </p:cNvSpPr>
          <p:nvPr>
            <p:ph type="body" sz="quarter" idx="16"/>
          </p:nvPr>
        </p:nvSpPr>
        <p:spPr>
          <a:xfrm>
            <a:off x="318275" y="1180000"/>
            <a:ext cx="11551023" cy="320040"/>
          </a:xfrm>
        </p:spPr>
        <p:txBody>
          <a:bodyPr anchor="ctr"/>
          <a:lstStyle/>
          <a:p>
            <a:pPr>
              <a:buNone/>
            </a:pPr>
            <a:r>
              <a:rPr lang="en-US" sz="1400" dirty="0">
                <a:solidFill>
                  <a:srgbClr val="FFE5A7"/>
                </a:solidFill>
                <a:latin typeface="IBM Plex Mono" panose="020B0509050203000203" pitchFamily="49" charset="77"/>
                <a:cs typeface="IBM Plex Mono" panose="020B0509050203000203" pitchFamily="49" charset="77"/>
              </a:rPr>
              <a:t>CORPORATE LEADERBOARD RESHUFFLING</a:t>
            </a:r>
          </a:p>
        </p:txBody>
      </p:sp>
      <p:cxnSp>
        <p:nvCxnSpPr>
          <p:cNvPr id="20" name="Line 20"/>
          <p:cNvCxnSpPr/>
          <p:nvPr/>
        </p:nvCxnSpPr>
        <p:spPr>
          <a:xfrm>
            <a:off x="318275" y="1560000"/>
            <a:ext cx="11551023" cy="0"/>
          </a:xfrm>
          <a:prstGeom prst="line">
            <a:avLst/>
          </a:prstGeom>
          <a:ln w="9525">
            <a:solidFill>
              <a:srgbClr val="3DFFB9"/>
            </a:solidFill>
          </a:ln>
        </p:spPr>
      </p:cxnSp>
      <p:sp>
        <p:nvSpPr>
          <p:cNvPr id="30" name="Stat 30"/>
          <p:cNvSpPr txBox="1"/>
          <p:nvPr/>
        </p:nvSpPr>
        <p:spPr>
          <a:xfrm>
            <a:off x="318275" y="1750000"/>
            <a:ext cx="3717007" cy="900000"/>
          </a:xfrm>
          <a:prstGeom prst="rect">
            <a:avLst/>
          </a:prstGeom>
          <a:noFill/>
        </p:spPr>
        <p:txBody>
          <a:bodyPr wrap="square" lIns="0" tIns="0" rIns="0" bIns="0"/>
          <a:lstStyle/>
          <a:p>
            <a:pPr>
              <a:buNone/>
            </a:pPr>
            <a:r>
              <a:rPr lang="en-US" sz="3200" b="1" dirty="0">
                <a:solidFill>
                  <a:srgbClr val="3DFFB9"/>
                </a:solidFill>
                <a:latin typeface="IBM Plex Mono" panose="020B0509050203000203" pitchFamily="49" charset="77"/>
                <a:cs typeface="IBM Plex Mono" panose="020B0509050203000203" pitchFamily="49" charset="77"/>
              </a:rPr>
              <a:t>164.9</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Language asserting Anthropic or Claude leads the AI race — the strongest leadership reading</a:t>
            </a:r>
          </a:p>
        </p:txBody>
      </p:sp>
      <p:sp>
        <p:nvSpPr>
          <p:cNvPr id="31" name="Stat 31"/>
          <p:cNvSpPr txBox="1"/>
          <p:nvPr/>
        </p:nvSpPr>
        <p:spPr>
          <a:xfrm>
            <a:off x="4235282" y="1750000"/>
            <a:ext cx="3717007" cy="900000"/>
          </a:xfrm>
          <a:prstGeom prst="rect">
            <a:avLst/>
          </a:prstGeom>
          <a:noFill/>
        </p:spPr>
        <p:txBody>
          <a:bodyPr wrap="square" lIns="0" tIns="0" rIns="0" bIns="0"/>
          <a:lstStyle/>
          <a:p>
            <a:pPr>
              <a:buNone/>
            </a:pPr>
            <a:r>
              <a:rPr lang="en-US" sz="3200" b="1" dirty="0">
                <a:solidFill>
                  <a:srgbClr val="3DFFB9"/>
                </a:solidFill>
                <a:latin typeface="IBM Plex Mono" panose="020B0509050203000203" pitchFamily="49" charset="77"/>
                <a:cs typeface="IBM Plex Mono" panose="020B0509050203000203" pitchFamily="49" charset="77"/>
              </a:rPr>
              <a:t>+18.1</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Weekly increase in language asserting xAI or Grok leads — to 25.1</a:t>
            </a:r>
          </a:p>
        </p:txBody>
      </p:sp>
      <p:sp>
        <p:nvSpPr>
          <p:cNvPr id="32" name="Stat 32"/>
          <p:cNvSpPr txBox="1"/>
          <p:nvPr/>
        </p:nvSpPr>
        <p:spPr>
          <a:xfrm>
            <a:off x="8152289" y="1750000"/>
            <a:ext cx="3717007" cy="900000"/>
          </a:xfrm>
          <a:prstGeom prst="rect">
            <a:avLst/>
          </a:prstGeom>
          <a:noFill/>
        </p:spPr>
        <p:txBody>
          <a:bodyPr wrap="square" lIns="0" tIns="0" rIns="0" bIns="0"/>
          <a:lstStyle/>
          <a:p>
            <a:pPr>
              <a:buNone/>
            </a:pPr>
            <a:r>
              <a:rPr lang="en-US" sz="3200" b="1" dirty="0">
                <a:solidFill>
                  <a:srgbClr val="FFE5A7"/>
                </a:solidFill>
                <a:latin typeface="IBM Plex Mono" panose="020B0509050203000203" pitchFamily="49" charset="77"/>
                <a:cs typeface="IBM Plex Mono" panose="020B0509050203000203" pitchFamily="49" charset="77"/>
              </a:rPr>
              <a:t>&lt;Avg</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OpenAI leadership language — below average despite its September 2 Astra launch</a:t>
            </a:r>
          </a:p>
        </p:txBody>
      </p:sp>
      <p:sp>
        <p:nvSpPr>
          <p:cNvPr id="33" name="Body 33"/>
          <p:cNvSpPr txBox="1"/>
          <p:nvPr/>
        </p:nvSpPr>
        <p:spPr>
          <a:xfrm>
            <a:off x="318275" y="2800000"/>
            <a:ext cx="5669280" cy="5400000"/>
          </a:xfrm>
          <a:prstGeom prst="rect">
            <a:avLst/>
          </a:prstGeom>
          <a:noFill/>
        </p:spPr>
        <p:txBody>
          <a:bodyPr wrap="square" lIns="0" tIns="0" rIns="0" bIns="0"/>
          <a:lstStyle/>
          <a:p>
            <a:pPr marL="0" indent="0">
              <a:spcAft>
                <a:spcPts val="1400"/>
              </a:spcAft>
              <a:buNone/>
            </a:pPr>
            <a:r>
              <a:rPr lang="en-US" sz="1300" b="1" dirty="0">
                <a:solidFill>
                  <a:srgbClr val="FFFFFF"/>
                </a:solidFill>
                <a:latin typeface="IBM Plex Sans" panose="020B0503050203000203" pitchFamily="34" charset="77"/>
                <a:cs typeface="IBM Plex Sans" panose="020B0503050203000203" pitchFamily="34" charset="77"/>
              </a:rPr>
              <a:t>Anthropic's reading</a:t>
            </a:r>
            <a:r>
              <a:rPr lang="en-US" sz="1300" dirty="0">
                <a:solidFill>
                  <a:srgbClr val="FFFFFF"/>
                </a:solidFill>
                <a:latin typeface="IBM Plex Sans" panose="020B0503050203000203" pitchFamily="34" charset="77"/>
                <a:cs typeface="IBM Plex Sans" panose="020B0503050203000203" pitchFamily="34" charset="77"/>
              </a:rPr>
              <a:t> is consistent with third-party estimates placing it at roughly 40% of enterprise LLM API spend versus OpenAI's 27%. The xAI increase plausibly reflects Grok Bot's enterprise launch with new access, network, and audit controls.</a:t>
            </a:r>
          </a:p>
          <a:p>
            <a:pPr marL="0" indent="0">
              <a:spcAft>
                <a:spcPts val="1400"/>
              </a:spcAft>
              <a:buNone/>
            </a:pPr>
            <a:r>
              <a:rPr lang="en-US" sz="1300" dirty="0">
                <a:solidFill>
                  <a:srgbClr val="FFFFFF"/>
                </a:solidFill>
                <a:latin typeface="IBM Plex Sans" panose="020B0503050203000203" pitchFamily="34" charset="77"/>
                <a:cs typeface="IBM Plex Sans" panose="020B0503050203000203" pitchFamily="34" charset="77"/>
              </a:rPr>
              <a:t>OpenAI's leadership language remains below average despite Astra's release and claims of leapfrogging Anthropic. Google's reading was flat. Language claiming the eventual AI winner has not been founded yet ticked up modestly.</a:t>
            </a:r>
          </a:p>
        </p:txBody>
      </p:sp>
      <p:pic>
        <p:nvPicPr>
          <p:cNvPr id="34" name="Chart 34"/>
          <p:cNvPicPr>
            <a:picLocks noChangeAspect="1"/>
          </p:cNvPicPr>
          <p:nvPr/>
        </p:nvPicPr>
        <p:blipFill>
          <a:blip r:embed="rId2"/>
          <a:stretch>
            <a:fillRect/>
          </a:stretch>
        </p:blipFill>
        <p:spPr>
          <a:xfrm>
            <a:off x="6204345" y="2800000"/>
            <a:ext cx="5669280" cy="283464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Replica LL TT Light" panose="020B0404010101010104" pitchFamily="34" charset="0"/>
                <a:cs typeface="Replica LL TT Light" panose="020B0404010101010104" pitchFamily="34" charset="0"/>
              </a:rPr>
              <a:t>The week's coverage argues that the binding limits on AI are equipment, wafers, and electrons.</a:t>
            </a:r>
          </a:p>
        </p:txBody>
      </p:sp>
      <p:sp>
        <p:nvSpPr>
          <p:cNvPr id="3" name="Subtitle"/>
          <p:cNvSpPr>
            <a:spLocks noGrp="1"/>
          </p:cNvSpPr>
          <p:nvPr>
            <p:ph type="body" sz="quarter" idx="16"/>
          </p:nvPr>
        </p:nvSpPr>
        <p:spPr>
          <a:xfrm>
            <a:off x="318275" y="1180000"/>
            <a:ext cx="11551023" cy="320040"/>
          </a:xfrm>
        </p:spPr>
        <p:txBody>
          <a:bodyPr anchor="ctr"/>
          <a:lstStyle/>
          <a:p>
            <a:pPr>
              <a:buNone/>
            </a:pPr>
            <a:r>
              <a:rPr lang="en-US" sz="1400" dirty="0">
                <a:solidFill>
                  <a:srgbClr val="FFE5A7"/>
                </a:solidFill>
                <a:latin typeface="IBM Plex Mono" panose="020B0509050203000203" pitchFamily="49" charset="77"/>
                <a:cs typeface="IBM Plex Mono" panose="020B0509050203000203" pitchFamily="49" charset="77"/>
              </a:rPr>
              <a:t>SYNTHESIS</a:t>
            </a:r>
          </a:p>
        </p:txBody>
      </p:sp>
      <p:cxnSp>
        <p:nvCxnSpPr>
          <p:cNvPr id="20" name="Line 20"/>
          <p:cNvCxnSpPr/>
          <p:nvPr/>
        </p:nvCxnSpPr>
        <p:spPr>
          <a:xfrm>
            <a:off x="318275" y="1560000"/>
            <a:ext cx="11551023" cy="0"/>
          </a:xfrm>
          <a:prstGeom prst="line">
            <a:avLst/>
          </a:prstGeom>
          <a:ln w="9525">
            <a:solidFill>
              <a:srgbClr val="3DFFB9"/>
            </a:solidFill>
          </a:ln>
        </p:spPr>
      </p:cxnSp>
      <p:sp>
        <p:nvSpPr>
          <p:cNvPr id="30" name="Body 30"/>
          <p:cNvSpPr txBox="1"/>
          <p:nvPr/>
        </p:nvSpPr>
        <p:spPr>
          <a:xfrm>
            <a:off x="318275" y="1750000"/>
            <a:ext cx="11551023" cy="6450000"/>
          </a:xfrm>
          <a:prstGeom prst="rect">
            <a:avLst/>
          </a:prstGeom>
          <a:noFill/>
        </p:spPr>
        <p:txBody>
          <a:bodyPr wrap="square" lIns="0" tIns="0" rIns="0" bIns="0"/>
          <a:lstStyle/>
          <a:p>
            <a:pPr marL="0" indent="0">
              <a:spcAft>
                <a:spcPts val="2200"/>
              </a:spcAft>
              <a:buNone/>
            </a:pPr>
            <a:r>
              <a:rPr lang="en-US" sz="1700" dirty="0">
                <a:solidFill>
                  <a:srgbClr val="FFFFFF"/>
                </a:solidFill>
                <a:latin typeface="IBM Plex Sans" panose="020B0503050203000203" pitchFamily="34" charset="77"/>
                <a:cs typeface="IBM Plex Sans" panose="020B0503050203000203" pitchFamily="34" charset="77"/>
              </a:rPr>
              <a:t>Three storylines converged this week. The memory wall replaced GPUs as the supply-side headline, with sub-10-day inventories and a wafer reallocation IDC calls potentially permanent. Crash framing lost airtime, but the ROI test hardened: enterprises are deferring, not canceling, and the market is demanding proof of realized returns before extending the AI premium.</a:t>
            </a:r>
          </a:p>
          <a:p>
            <a:pPr marL="0" indent="0">
              <a:spcAft>
                <a:spcPts val="2200"/>
              </a:spcAft>
              <a:buNone/>
            </a:pPr>
            <a:r>
              <a:rPr lang="en-US" sz="1700" dirty="0">
                <a:solidFill>
                  <a:srgbClr val="FFFFFF"/>
                </a:solidFill>
                <a:latin typeface="IBM Plex Sans" panose="020B0503050203000203" pitchFamily="34" charset="77"/>
                <a:cs typeface="IBM Plex Sans" panose="020B0503050203000203" pitchFamily="34" charset="77"/>
              </a:rPr>
              <a:t>Permission to build emerged as the frame that ties infrastructure and geopolitics together. More than 500 local bans, multi-year grid queues, and rising energy-nationalism claims all point to the same conclusion: the race is no longer about who trains the best model — it is about who can physically construct the capacity to run it.</a:t>
            </a:r>
          </a:p>
          <a:p>
            <a:pPr marL="0" indent="0">
              <a:spcAft>
                <a:spcPts val="2200"/>
              </a:spcAft>
              <a:buNone/>
            </a:pPr>
            <a:r>
              <a:rPr lang="en-US" sz="1700" i="1" dirty="0">
                <a:solidFill>
                  <a:srgbClr val="FFE5A7"/>
                </a:solidFill>
                <a:latin typeface="IBM Plex Sans" panose="020B0503050203000203" pitchFamily="34" charset="77"/>
                <a:cs typeface="IBM Plex Sans" panose="020B0503050203000203" pitchFamily="34" charset="77"/>
              </a:rPr>
              <a:t>The shift from financial risk to physical constraint is the week's defining feature, and it reframes the investment question from whether the money will be spent to whether the infrastructure can absorb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Replica LL TT Light" panose="020B0404010101010104" pitchFamily="34" charset="0"/>
                <a:cs typeface="Replica LL TT Light" panose="020B0404010101010104" pitchFamily="34" charset="0"/>
              </a:rPr>
              <a:t>Four threads to track heading into Q3 earnings season.</a:t>
            </a:r>
          </a:p>
        </p:txBody>
      </p:sp>
      <p:sp>
        <p:nvSpPr>
          <p:cNvPr id="3" name="Subtitle"/>
          <p:cNvSpPr>
            <a:spLocks noGrp="1"/>
          </p:cNvSpPr>
          <p:nvPr>
            <p:ph type="body" sz="quarter" idx="16"/>
          </p:nvPr>
        </p:nvSpPr>
        <p:spPr>
          <a:xfrm>
            <a:off x="318275" y="1180000"/>
            <a:ext cx="11551023" cy="320040"/>
          </a:xfrm>
        </p:spPr>
        <p:txBody>
          <a:bodyPr anchor="ctr"/>
          <a:lstStyle/>
          <a:p>
            <a:pPr>
              <a:buNone/>
            </a:pPr>
            <a:r>
              <a:rPr lang="en-US" sz="1400" dirty="0">
                <a:solidFill>
                  <a:srgbClr val="FFE5A7"/>
                </a:solidFill>
                <a:latin typeface="IBM Plex Mono" panose="020B0509050203000203" pitchFamily="49" charset="77"/>
                <a:cs typeface="IBM Plex Mono" panose="020B0509050203000203" pitchFamily="49" charset="77"/>
              </a:rPr>
              <a:t>WHAT TO WATCH</a:t>
            </a:r>
          </a:p>
        </p:txBody>
      </p:sp>
      <p:cxnSp>
        <p:nvCxnSpPr>
          <p:cNvPr id="20" name="Line 20"/>
          <p:cNvCxnSpPr/>
          <p:nvPr/>
        </p:nvCxnSpPr>
        <p:spPr>
          <a:xfrm>
            <a:off x="318275" y="1560000"/>
            <a:ext cx="11551023" cy="0"/>
          </a:xfrm>
          <a:prstGeom prst="line">
            <a:avLst/>
          </a:prstGeom>
          <a:ln w="9525">
            <a:solidFill>
              <a:srgbClr val="3DFFB9"/>
            </a:solidFill>
          </a:ln>
        </p:spPr>
      </p:cxnSp>
      <p:sp>
        <p:nvSpPr>
          <p:cNvPr id="30" name="Body 30"/>
          <p:cNvSpPr txBox="1"/>
          <p:nvPr/>
        </p:nvSpPr>
        <p:spPr>
          <a:xfrm>
            <a:off x="318275" y="1750000"/>
            <a:ext cx="11551023" cy="6450000"/>
          </a:xfrm>
          <a:prstGeom prst="rect">
            <a:avLst/>
          </a:prstGeom>
          <a:noFill/>
        </p:spPr>
        <p:txBody>
          <a:bodyPr wrap="square" lIns="0" tIns="0" rIns="0" bIns="0"/>
          <a:lstStyle/>
          <a:p>
            <a:pPr marL="0" indent="0">
              <a:spcAft>
                <a:spcPts val="2200"/>
              </a:spcAft>
              <a:buNone/>
            </a:pPr>
            <a:r>
              <a:rPr lang="en-US" sz="1700" b="1" dirty="0">
                <a:solidFill>
                  <a:srgbClr val="FFFFFF"/>
                </a:solidFill>
                <a:latin typeface="IBM Plex Sans" panose="020B0503050203000203" pitchFamily="34" charset="77"/>
                <a:cs typeface="IBM Plex Sans" panose="020B0503050203000203" pitchFamily="34" charset="77"/>
              </a:rPr>
              <a:t>Memory cost pass-through.</a:t>
            </a:r>
            <a:r>
              <a:rPr lang="en-US" sz="1700" dirty="0">
                <a:solidFill>
                  <a:srgbClr val="FFFFFF"/>
                </a:solidFill>
                <a:latin typeface="IBM Plex Sans" panose="020B0503050203000203" pitchFamily="34" charset="77"/>
                <a:cs typeface="IBM Plex Sans" panose="020B0503050203000203" pitchFamily="34" charset="77"/>
              </a:rPr>
              <a:t> KB Securities projects memory's share of AI infrastructure spend rising from 14% in 2025 toward 57% in 2027. Watch whether hyperscalers begin renegotiating supply commitments as DRAM prices extend their multi-year climb.</a:t>
            </a:r>
          </a:p>
          <a:p>
            <a:pPr marL="0" indent="0">
              <a:spcAft>
                <a:spcPts val="2200"/>
              </a:spcAft>
              <a:buNone/>
            </a:pPr>
            <a:r>
              <a:rPr lang="en-US" sz="1700" b="1" dirty="0">
                <a:solidFill>
                  <a:srgbClr val="FFFFFF"/>
                </a:solidFill>
                <a:latin typeface="IBM Plex Sans" panose="020B0503050203000203" pitchFamily="34" charset="77"/>
                <a:cs typeface="IBM Plex Sans" panose="020B0503050203000203" pitchFamily="34" charset="77"/>
              </a:rPr>
              <a:t>Bubble language reversal.</a:t>
            </a:r>
            <a:r>
              <a:rPr lang="en-US" sz="1700" dirty="0">
                <a:solidFill>
                  <a:srgbClr val="FFFFFF"/>
                </a:solidFill>
                <a:latin typeface="IBM Plex Sans" panose="020B0503050203000203" pitchFamily="34" charset="77"/>
                <a:cs typeface="IBM Plex Sans" panose="020B0503050203000203" pitchFamily="34" charset="77"/>
              </a:rPr>
              <a:t> Crash-prediction language posted a sharp decline this week but remains well above its long-run mean. Q3 hyperscaler earnings will test whether the drop sticks or reverses — the Magnificent 7 now represent roughly one-third of S&amp;P 500 value.</a:t>
            </a:r>
          </a:p>
          <a:p>
            <a:pPr marL="0" indent="0">
              <a:spcAft>
                <a:spcPts val="2200"/>
              </a:spcAft>
              <a:buNone/>
            </a:pPr>
            <a:r>
              <a:rPr lang="en-US" sz="1700" b="1" dirty="0">
                <a:solidFill>
                  <a:srgbClr val="FFFFFF"/>
                </a:solidFill>
                <a:latin typeface="IBM Plex Sans" panose="020B0503050203000203" pitchFamily="34" charset="77"/>
                <a:cs typeface="IBM Plex Sans" panose="020B0503050203000203" pitchFamily="34" charset="77"/>
              </a:rPr>
              <a:t>Local siting battles.</a:t>
            </a:r>
            <a:r>
              <a:rPr lang="en-US" sz="1700" dirty="0">
                <a:solidFill>
                  <a:srgbClr val="FFFFFF"/>
                </a:solidFill>
                <a:latin typeface="IBM Plex Sans" panose="020B0503050203000203" pitchFamily="34" charset="77"/>
                <a:cs typeface="IBM Plex Sans" panose="020B0503050203000203" pitchFamily="34" charset="77"/>
              </a:rPr>
              <a:t> September votes are queued in Spartanburg County, Loudoun County, Lubbock, and Pulaski County. Each outcome shapes the permitting environment for 2027 capacity additions.</a:t>
            </a:r>
          </a:p>
          <a:p>
            <a:pPr marL="0" indent="0">
              <a:spcAft>
                <a:spcPts val="2200"/>
              </a:spcAft>
              <a:buNone/>
            </a:pPr>
            <a:r>
              <a:rPr lang="en-US" sz="1700" b="1" dirty="0">
                <a:solidFill>
                  <a:srgbClr val="FFFFFF"/>
                </a:solidFill>
                <a:latin typeface="IBM Plex Sans" panose="020B0503050203000203" pitchFamily="34" charset="77"/>
                <a:cs typeface="IBM Plex Sans" panose="020B0503050203000203" pitchFamily="34" charset="77"/>
              </a:rPr>
              <a:t>The Anthropic-xAI gap.</a:t>
            </a:r>
            <a:r>
              <a:rPr lang="en-US" sz="1700" dirty="0">
                <a:solidFill>
                  <a:srgbClr val="FFFFFF"/>
                </a:solidFill>
                <a:latin typeface="IBM Plex Sans" panose="020B0503050203000203" pitchFamily="34" charset="77"/>
                <a:cs typeface="IBM Plex Sans" panose="020B0503050203000203" pitchFamily="34" charset="77"/>
              </a:rPr>
              <a:t> Anthropic's leadership reading at about two-and-a-half times its average towers over the field, but xAI posted the week's largest leadership gain. Enterprise adoption metrics in the next quarter will test whether that momentum translates.</a:t>
            </a:r>
          </a:p>
        </p:txBody>
      </p:sp>
    </p:spTree>
  </p:cSld>
  <p:clrMapOvr>
    <a:masterClrMapping/>
  </p:clrMapOvr>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Perscient Presentation Palette 1">
      <a:dk1>
        <a:srgbClr val="0E0E0E"/>
      </a:dk1>
      <a:lt1>
        <a:srgbClr val="FFFFFF"/>
      </a:lt1>
      <a:dk2>
        <a:srgbClr val="000000"/>
      </a:dk2>
      <a:lt2>
        <a:srgbClr val="E7E6E6"/>
      </a:lt2>
      <a:accent1>
        <a:srgbClr val="1B1B1B"/>
      </a:accent1>
      <a:accent2>
        <a:srgbClr val="3E3E3E"/>
      </a:accent2>
      <a:accent3>
        <a:srgbClr val="9E9E9E"/>
      </a:accent3>
      <a:accent4>
        <a:srgbClr val="FEE4A6"/>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F46216B-77A9-411A-B9D3-5023FCB70208}"/>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12097</TotalTime>
  <Words>2061</Words>
  <Application>Microsoft Macintosh PowerPoint</Application>
  <PresentationFormat>Widescreen</PresentationFormat>
  <Paragraphs>134</Paragraphs>
  <Slides>16</Slides>
  <Notes>1</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16</vt:i4>
      </vt:variant>
    </vt:vector>
  </HeadingPairs>
  <TitlesOfParts>
    <vt:vector size="26" baseType="lpstr">
      <vt:lpstr>Aptos</vt:lpstr>
      <vt:lpstr>Arial</vt:lpstr>
      <vt:lpstr>IBM Plex Mono</vt:lpstr>
      <vt:lpstr>IBM Plex Sans</vt:lpstr>
      <vt:lpstr>IBM Plex Sans Light</vt:lpstr>
      <vt:lpstr>Replica LL</vt:lpstr>
      <vt:lpstr>Replica LL TT Light</vt:lpstr>
      <vt:lpstr>Replica-Regular</vt:lpstr>
      <vt:lpstr>2_Office Theme</vt:lpstr>
      <vt:lpstr>Office Theme</vt:lpstr>
      <vt:lpstr>PowerPoint Presentation</vt:lpstr>
      <vt:lpstr>Executive Summary</vt:lpstr>
      <vt:lpstr>PowerPoint Presentation</vt:lpstr>
      <vt:lpstr>Memory chip scarcity is now the densest supply-constraint theme in the entire set.</vt:lpstr>
      <vt:lpstr>DRAM prices are projected to rise more than 400% over three years as inventories shrink to days.</vt:lpstr>
      <vt:lpstr>Data center delays and grid bottlenecks now rank as the second-tier constraint story.</vt:lpstr>
      <vt:lpstr>PowerPoint Presentation</vt:lpstr>
      <vt:lpstr>AI bubble language posted a sharp single-week decline, but the reading remains well above average.</vt:lpstr>
      <vt:lpstr>Only 5% to 8% of enterprises report at-scale AI returns, yet just 6% would cut budgets.</vt:lpstr>
      <vt:lpstr>Long-horizon promises thinned while near-term durability claims held firm.</vt:lpstr>
      <vt:lpstr>PowerPoint Presentation</vt:lpstr>
      <vt:lpstr>Opposition to large AI capital projects posted one of the week's largest gains.</vt:lpstr>
      <vt:lpstr>Energy infrastructure, not model capability, is carrying the geopolitical narrative.</vt:lpstr>
      <vt:lpstr>Anthropic holds the densest race-leadership reading while xAI posted the set's largest weekly gain.</vt:lpstr>
      <vt:lpstr>The week's coverage argues that the binding limits on AI are equipment, wafers, and electrons.</vt:lpstr>
      <vt:lpstr>Four threads to track heading into Q3 earnings season.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Jessica Rutland</dc:creator>
  <cp:lastModifiedBy>Jeremy Radcliffe</cp:lastModifiedBy>
  <cp:revision>7</cp:revision>
  <dcterms:created xsi:type="dcterms:W3CDTF">2025-11-13T16:53:21Z</dcterms:created>
  <dcterms:modified xsi:type="dcterms:W3CDTF">2026-09-09T20:40:17Z</dcterms:modified>
</cp:coreProperties>
</file>