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0"/>
  </p:notesMasterIdLst>
  <p:sldIdLst>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A7"/>
    <a:srgbClr val="28FCB2"/>
    <a:srgbClr val="88D498"/>
    <a:srgbClr val="F6BD16"/>
    <a:srgbClr val="703CCD"/>
    <a:srgbClr val="100F10"/>
    <a:srgbClr val="2D2D2D"/>
    <a:srgbClr val="767676"/>
    <a:srgbClr val="EAD2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p:restoredTop sz="94726"/>
  </p:normalViewPr>
  <p:slideViewPr>
    <p:cSldViewPr snapToGrid="0">
      <p:cViewPr varScale="1">
        <p:scale>
          <a:sx n="120" d="100"/>
          <a:sy n="120" d="100"/>
        </p:scale>
        <p:origin x="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0EF25-E0B6-E447-83C5-C62A1EFDB916}"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4146C7-8BEC-FB4C-9FB3-8F440BB5BC11}" type="slidenum">
              <a:rPr lang="en-US" smtClean="0"/>
              <a:t>‹#›</a:t>
            </a:fld>
            <a:endParaRPr lang="en-US"/>
          </a:p>
        </p:txBody>
      </p:sp>
    </p:spTree>
    <p:extLst>
      <p:ext uri="{BB962C8B-B14F-4D97-AF65-F5344CB8AC3E}">
        <p14:creationId xmlns:p14="http://schemas.microsoft.com/office/powerpoint/2010/main" val="358498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A1732D-071E-7246-92EA-78396D77C77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5962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EAAE43-7D61-A99E-019B-879AD3B37858}"/>
              </a:ext>
            </a:extLst>
          </p:cNvPr>
          <p:cNvPicPr>
            <a:picLocks noChangeAspect="1"/>
          </p:cNvPicPr>
          <p:nvPr userDrawn="1"/>
        </p:nvPicPr>
        <p:blipFill>
          <a:blip r:embed="rId2"/>
          <a:stretch>
            <a:fillRect/>
          </a:stretch>
        </p:blipFill>
        <p:spPr>
          <a:xfrm>
            <a:off x="517712" y="139"/>
            <a:ext cx="11156576" cy="6117313"/>
          </a:xfrm>
          <a:prstGeom prst="rect">
            <a:avLst/>
          </a:prstGeom>
        </p:spPr>
      </p:pic>
      <p:pic>
        <p:nvPicPr>
          <p:cNvPr id="8" name="Picture 7">
            <a:extLst>
              <a:ext uri="{FF2B5EF4-FFF2-40B4-BE49-F238E27FC236}">
                <a16:creationId xmlns:a16="http://schemas.microsoft.com/office/drawing/2014/main" id="{CC2C8B01-17DA-2B98-17E4-59EB705100A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481428" y="419807"/>
            <a:ext cx="1229144" cy="1243719"/>
          </a:xfrm>
          <a:prstGeom prst="rect">
            <a:avLst/>
          </a:prstGeom>
        </p:spPr>
      </p:pic>
      <p:sp>
        <p:nvSpPr>
          <p:cNvPr id="9" name="Title 1">
            <a:extLst>
              <a:ext uri="{FF2B5EF4-FFF2-40B4-BE49-F238E27FC236}">
                <a16:creationId xmlns:a16="http://schemas.microsoft.com/office/drawing/2014/main" id="{B2E9858B-FE44-9788-44E6-5CB8A0751EBC}"/>
              </a:ext>
            </a:extLst>
          </p:cNvPr>
          <p:cNvSpPr>
            <a:spLocks noGrp="1"/>
          </p:cNvSpPr>
          <p:nvPr>
            <p:ph type="title" hasCustomPrompt="1"/>
          </p:nvPr>
        </p:nvSpPr>
        <p:spPr>
          <a:xfrm>
            <a:off x="838200" y="3733800"/>
            <a:ext cx="10515600" cy="2383652"/>
          </a:xfrm>
          <a:prstGeom prst="rect">
            <a:avLst/>
          </a:prstGeom>
        </p:spPr>
        <p:txBody>
          <a:bodyPr/>
          <a:lstStyle>
            <a:lvl1pPr algn="ctr">
              <a:defRPr sz="8000"/>
            </a:lvl1pPr>
          </a:lstStyle>
          <a:p>
            <a:r>
              <a:rPr lang="en-US"/>
              <a:t>Visionaries See Through Stories</a:t>
            </a:r>
          </a:p>
        </p:txBody>
      </p:sp>
    </p:spTree>
    <p:extLst>
      <p:ext uri="{BB962C8B-B14F-4D97-AF65-F5344CB8AC3E}">
        <p14:creationId xmlns:p14="http://schemas.microsoft.com/office/powerpoint/2010/main" val="1857349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2033FE8-B005-010B-8534-43642902BD0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
        <p:nvSpPr>
          <p:cNvPr id="12" name="Title 1">
            <a:extLst>
              <a:ext uri="{FF2B5EF4-FFF2-40B4-BE49-F238E27FC236}">
                <a16:creationId xmlns:a16="http://schemas.microsoft.com/office/drawing/2014/main" id="{3E1DF7E2-2F61-3958-2574-0739A14D6A2C}"/>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Agenda</a:t>
            </a:r>
          </a:p>
        </p:txBody>
      </p:sp>
      <p:sp>
        <p:nvSpPr>
          <p:cNvPr id="15" name="Text Placeholder 14">
            <a:extLst>
              <a:ext uri="{FF2B5EF4-FFF2-40B4-BE49-F238E27FC236}">
                <a16:creationId xmlns:a16="http://schemas.microsoft.com/office/drawing/2014/main" id="{35A9CA1B-FE41-E3AE-E3CF-B2AFDB11F962}"/>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Agenda Item</a:t>
            </a:r>
          </a:p>
          <a:p>
            <a:pPr lvl="0"/>
            <a:r>
              <a:rPr lang="en-US"/>
              <a:t>Agenda Item</a:t>
            </a:r>
          </a:p>
          <a:p>
            <a:pPr lvl="0"/>
            <a:r>
              <a:rPr lang="en-US"/>
              <a:t>Agenda Item</a:t>
            </a:r>
          </a:p>
          <a:p>
            <a:pPr lvl="0"/>
            <a:r>
              <a:rPr lang="en-US"/>
              <a:t>Agenda Item</a:t>
            </a:r>
          </a:p>
        </p:txBody>
      </p:sp>
      <p:pic>
        <p:nvPicPr>
          <p:cNvPr id="3" name="Picture 2" descr="A circular pattern of letters&#10;&#10;AI-generated content may be incorrect.">
            <a:extLst>
              <a:ext uri="{FF2B5EF4-FFF2-40B4-BE49-F238E27FC236}">
                <a16:creationId xmlns:a16="http://schemas.microsoft.com/office/drawing/2014/main" id="{36870F1C-E77B-33F4-A5F6-FE7C2D04D6E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284720" y="0"/>
            <a:ext cx="4907280" cy="6858000"/>
          </a:xfrm>
          <a:prstGeom prst="rect">
            <a:avLst/>
          </a:prstGeom>
        </p:spPr>
      </p:pic>
    </p:spTree>
    <p:extLst>
      <p:ext uri="{BB962C8B-B14F-4D97-AF65-F5344CB8AC3E}">
        <p14:creationId xmlns:p14="http://schemas.microsoft.com/office/powerpoint/2010/main" val="4271495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A84732E-11FA-7061-7C01-6E8278D5175B}"/>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Title </a:t>
            </a:r>
          </a:p>
        </p:txBody>
      </p:sp>
      <p:sp>
        <p:nvSpPr>
          <p:cNvPr id="14" name="Picture Placeholder 13">
            <a:extLst>
              <a:ext uri="{FF2B5EF4-FFF2-40B4-BE49-F238E27FC236}">
                <a16:creationId xmlns:a16="http://schemas.microsoft.com/office/drawing/2014/main" id="{EB5ACB76-314B-6705-52FB-7B8D07EEA5A5}"/>
              </a:ext>
            </a:extLst>
          </p:cNvPr>
          <p:cNvSpPr>
            <a:spLocks noGrp="1"/>
          </p:cNvSpPr>
          <p:nvPr>
            <p:ph type="pic" sz="quarter" idx="11"/>
          </p:nvPr>
        </p:nvSpPr>
        <p:spPr>
          <a:xfrm>
            <a:off x="6321453" y="1701800"/>
            <a:ext cx="5549681" cy="4597400"/>
          </a:xfrm>
          <a:prstGeom prst="rect">
            <a:avLst/>
          </a:prstGeom>
        </p:spPr>
        <p:txBody>
          <a:bodyPr/>
          <a:lstStyle/>
          <a:p>
            <a:endParaRPr lang="en-US"/>
          </a:p>
        </p:txBody>
      </p:sp>
      <p:pic>
        <p:nvPicPr>
          <p:cNvPr id="16" name="Picture 15">
            <a:extLst>
              <a:ext uri="{FF2B5EF4-FFF2-40B4-BE49-F238E27FC236}">
                <a16:creationId xmlns:a16="http://schemas.microsoft.com/office/drawing/2014/main" id="{D3CA3762-5CF8-B819-888F-07C9D4C0B502}"/>
              </a:ext>
            </a:extLst>
          </p:cNvPr>
          <p:cNvPicPr>
            <a:picLocks noChangeAspect="1"/>
          </p:cNvPicPr>
          <p:nvPr userDrawn="1"/>
        </p:nvPicPr>
        <p:blipFill>
          <a:blip r:embed="rId2"/>
          <a:stretch>
            <a:fillRect/>
          </a:stretch>
        </p:blipFill>
        <p:spPr>
          <a:xfrm>
            <a:off x="5870165" y="6159500"/>
            <a:ext cx="451670" cy="457026"/>
          </a:xfrm>
          <a:prstGeom prst="rect">
            <a:avLst/>
          </a:prstGeom>
        </p:spPr>
      </p:pic>
      <p:sp>
        <p:nvSpPr>
          <p:cNvPr id="17" name="Text Placeholder 14">
            <a:extLst>
              <a:ext uri="{FF2B5EF4-FFF2-40B4-BE49-F238E27FC236}">
                <a16:creationId xmlns:a16="http://schemas.microsoft.com/office/drawing/2014/main" id="{E53743E5-4022-6C34-E83E-5FCA2CE20B94}"/>
              </a:ext>
            </a:extLst>
          </p:cNvPr>
          <p:cNvSpPr>
            <a:spLocks noGrp="1"/>
          </p:cNvSpPr>
          <p:nvPr>
            <p:ph type="body" sz="quarter" idx="10" hasCustomPrompt="1"/>
          </p:nvPr>
        </p:nvSpPr>
        <p:spPr>
          <a:xfrm>
            <a:off x="320675" y="1701800"/>
            <a:ext cx="5549900" cy="4597400"/>
          </a:xfrm>
          <a:prstGeom prst="rect">
            <a:avLst/>
          </a:prstGeom>
        </p:spPr>
        <p:txBody>
          <a:bodyPr/>
          <a:lstStyle>
            <a:lvl1pPr>
              <a:defRPr>
                <a:latin typeface="Replica-Regular" panose="02000503030000020004" pitchFamily="2" charset="77"/>
              </a:defRPr>
            </a:lvl1pPr>
            <a:lvl2pPr>
              <a:defRPr>
                <a:latin typeface="Replica-Regular" panose="02000503030000020004" pitchFamily="2" charset="77"/>
              </a:defRPr>
            </a:lvl2pPr>
            <a:lvl3pPr>
              <a:defRPr>
                <a:latin typeface="Replica-Regular" panose="02000503030000020004" pitchFamily="2" charset="77"/>
              </a:defRPr>
            </a:lvl3pPr>
            <a:lvl4pPr>
              <a:defRPr>
                <a:latin typeface="Replica-Regular" panose="02000503030000020004" pitchFamily="2" charset="77"/>
              </a:defRPr>
            </a:lvl4pPr>
            <a:lvl5pPr>
              <a:defRPr>
                <a:latin typeface="Replica-Regular" panose="02000503030000020004" pitchFamily="2" charset="77"/>
              </a:defRPr>
            </a:lvl5pPr>
          </a:lstStyle>
          <a:p>
            <a:pPr lvl="0"/>
            <a:r>
              <a:rPr lang="en-US"/>
              <a:t>Bullet Slide</a:t>
            </a:r>
          </a:p>
          <a:p>
            <a:pPr lvl="0"/>
            <a:r>
              <a:rPr lang="en-US"/>
              <a:t>With image</a:t>
            </a:r>
          </a:p>
        </p:txBody>
      </p:sp>
      <p:sp>
        <p:nvSpPr>
          <p:cNvPr id="19" name="Text Placeholder 18">
            <a:extLst>
              <a:ext uri="{FF2B5EF4-FFF2-40B4-BE49-F238E27FC236}">
                <a16:creationId xmlns:a16="http://schemas.microsoft.com/office/drawing/2014/main" id="{8DBBEDF9-F32E-AA44-57A4-33791098710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pic>
        <p:nvPicPr>
          <p:cNvPr id="2" name="Picture 1">
            <a:extLst>
              <a:ext uri="{FF2B5EF4-FFF2-40B4-BE49-F238E27FC236}">
                <a16:creationId xmlns:a16="http://schemas.microsoft.com/office/drawing/2014/main" id="{2DCBDFDB-1460-4F8E-3D8F-A518B1C84BE4}"/>
              </a:ext>
            </a:extLst>
          </p:cNvPr>
          <p:cNvPicPr>
            <a:picLocks noChangeAspect="1"/>
          </p:cNvPicPr>
          <p:nvPr userDrawn="1"/>
        </p:nvPicPr>
        <p:blipFill>
          <a:blip r:embed="rId3"/>
          <a:stretch>
            <a:fillRect/>
          </a:stretch>
        </p:blipFill>
        <p:spPr>
          <a:xfrm>
            <a:off x="4667250" y="922019"/>
            <a:ext cx="2857500" cy="6462149"/>
          </a:xfrm>
          <a:prstGeom prst="rect">
            <a:avLst/>
          </a:prstGeom>
        </p:spPr>
      </p:pic>
    </p:spTree>
    <p:extLst>
      <p:ext uri="{BB962C8B-B14F-4D97-AF65-F5344CB8AC3E}">
        <p14:creationId xmlns:p14="http://schemas.microsoft.com/office/powerpoint/2010/main" val="291615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F7E4CD3-8182-AE08-8990-59A836D6D3F5}"/>
              </a:ext>
            </a:extLst>
          </p:cNvPr>
          <p:cNvSpPr>
            <a:spLocks noGrp="1"/>
          </p:cNvSpPr>
          <p:nvPr>
            <p:ph type="title" hasCustomPrompt="1"/>
          </p:nvPr>
        </p:nvSpPr>
        <p:spPr>
          <a:xfrm>
            <a:off x="555286" y="2749550"/>
            <a:ext cx="5143500" cy="1358900"/>
          </a:xfrm>
          <a:prstGeom prst="rect">
            <a:avLst/>
          </a:prstGeom>
        </p:spPr>
        <p:txBody>
          <a:bodyPr/>
          <a:lstStyle>
            <a:lvl1pPr algn="l">
              <a:defRPr sz="4400">
                <a:latin typeface="Replica LL TT Light" panose="020B0404010101010104" pitchFamily="34" charset="0"/>
                <a:cs typeface="Replica LL TT Light" panose="020B0404010101010104" pitchFamily="34" charset="0"/>
              </a:defRPr>
            </a:lvl1pPr>
          </a:lstStyle>
          <a:p>
            <a:r>
              <a:rPr lang="en-US"/>
              <a:t>Section Transition Slide</a:t>
            </a:r>
          </a:p>
        </p:txBody>
      </p:sp>
      <p:sp>
        <p:nvSpPr>
          <p:cNvPr id="11" name="Text Placeholder 10">
            <a:extLst>
              <a:ext uri="{FF2B5EF4-FFF2-40B4-BE49-F238E27FC236}">
                <a16:creationId xmlns:a16="http://schemas.microsoft.com/office/drawing/2014/main" id="{553A19DF-B947-7FCA-F1D5-B51E835B6C76}"/>
              </a:ext>
            </a:extLst>
          </p:cNvPr>
          <p:cNvSpPr>
            <a:spLocks noGrp="1"/>
          </p:cNvSpPr>
          <p:nvPr>
            <p:ph type="body" sz="quarter" idx="10" hasCustomPrompt="1"/>
          </p:nvPr>
        </p:nvSpPr>
        <p:spPr>
          <a:xfrm>
            <a:off x="555625" y="4318000"/>
            <a:ext cx="5143500" cy="5842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FFE5A7"/>
                </a:solidFill>
                <a:latin typeface="IBM Plex Mono" panose="020B0509050203000203" pitchFamily="49" charset="77"/>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Tree>
    <p:extLst>
      <p:ext uri="{BB962C8B-B14F-4D97-AF65-F5344CB8AC3E}">
        <p14:creationId xmlns:p14="http://schemas.microsoft.com/office/powerpoint/2010/main" val="153258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ABDA82-5D56-F8CE-7D5B-FA5C49B8C5F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637203" y="0"/>
            <a:ext cx="8917594" cy="6858000"/>
          </a:xfrm>
          <a:prstGeom prst="rect">
            <a:avLst/>
          </a:prstGeom>
        </p:spPr>
      </p:pic>
      <p:sp>
        <p:nvSpPr>
          <p:cNvPr id="11" name="TextBox 10">
            <a:extLst>
              <a:ext uri="{FF2B5EF4-FFF2-40B4-BE49-F238E27FC236}">
                <a16:creationId xmlns:a16="http://schemas.microsoft.com/office/drawing/2014/main" id="{2F0DAAED-E9D5-C99A-C83A-E90462171818}"/>
              </a:ext>
            </a:extLst>
          </p:cNvPr>
          <p:cNvSpPr txBox="1"/>
          <p:nvPr userDrawn="1"/>
        </p:nvSpPr>
        <p:spPr>
          <a:xfrm>
            <a:off x="3574761" y="1009281"/>
            <a:ext cx="1562100" cy="2246769"/>
          </a:xfrm>
          <a:prstGeom prst="rect">
            <a:avLst/>
          </a:prstGeom>
          <a:noFill/>
        </p:spPr>
        <p:txBody>
          <a:bodyPr wrap="square" rtlCol="0">
            <a:spAutoFit/>
          </a:bodyPr>
          <a:lstStyle/>
          <a:p>
            <a:r>
              <a:rPr lang="en-US" sz="14000">
                <a:solidFill>
                  <a:schemeClr val="bg1"/>
                </a:solidFill>
                <a:latin typeface="Replica-Regular" panose="02000503030000020004" pitchFamily="2" charset="77"/>
              </a:rPr>
              <a:t>“</a:t>
            </a:r>
          </a:p>
        </p:txBody>
      </p:sp>
      <p:sp>
        <p:nvSpPr>
          <p:cNvPr id="13" name="Text Placeholder 12">
            <a:extLst>
              <a:ext uri="{FF2B5EF4-FFF2-40B4-BE49-F238E27FC236}">
                <a16:creationId xmlns:a16="http://schemas.microsoft.com/office/drawing/2014/main" id="{8199420C-A649-DE9F-3589-033491BAF052}"/>
              </a:ext>
            </a:extLst>
          </p:cNvPr>
          <p:cNvSpPr>
            <a:spLocks noGrp="1"/>
          </p:cNvSpPr>
          <p:nvPr>
            <p:ph type="body" sz="quarter" idx="10" hasCustomPrompt="1"/>
          </p:nvPr>
        </p:nvSpPr>
        <p:spPr>
          <a:xfrm>
            <a:off x="4006705" y="1747094"/>
            <a:ext cx="4178589" cy="3792839"/>
          </a:xfrm>
          <a:prstGeom prst="rect">
            <a:avLst/>
          </a:prstGeom>
        </p:spPr>
        <p:txBody>
          <a:bodyPr/>
          <a:lstStyle>
            <a:lvl1pPr marL="0" indent="0" algn="ctr">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a:t>
            </a:r>
          </a:p>
          <a:p>
            <a:pPr lvl="0"/>
            <a:r>
              <a:rPr lang="en-US"/>
              <a:t>~Name, Title</a:t>
            </a:r>
          </a:p>
        </p:txBody>
      </p:sp>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870165" y="6159500"/>
            <a:ext cx="451670" cy="457026"/>
          </a:xfrm>
          <a:prstGeom prst="rect">
            <a:avLst/>
          </a:prstGeom>
        </p:spPr>
      </p:pic>
    </p:spTree>
    <p:extLst>
      <p:ext uri="{BB962C8B-B14F-4D97-AF65-F5344CB8AC3E}">
        <p14:creationId xmlns:p14="http://schemas.microsoft.com/office/powerpoint/2010/main" val="241129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pic>
        <p:nvPicPr>
          <p:cNvPr id="5" name="Picture 4">
            <a:extLst>
              <a:ext uri="{FF2B5EF4-FFF2-40B4-BE49-F238E27FC236}">
                <a16:creationId xmlns:a16="http://schemas.microsoft.com/office/drawing/2014/main" id="{3FC84D3E-3800-A54F-7CBF-9B94A5FE7007}"/>
              </a:ext>
            </a:extLst>
          </p:cNvPr>
          <p:cNvPicPr>
            <a:picLocks noChangeAspect="1"/>
          </p:cNvPicPr>
          <p:nvPr userDrawn="1"/>
        </p:nvPicPr>
        <p:blipFill>
          <a:blip r:embed="rId3"/>
          <a:stretch>
            <a:fillRect/>
          </a:stretch>
        </p:blipFill>
        <p:spPr>
          <a:xfrm rot="5400000">
            <a:off x="3791435" y="-1884578"/>
            <a:ext cx="4157461" cy="1116748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20484" y="747060"/>
            <a:ext cx="11551024" cy="712694"/>
          </a:xfrm>
          <a:prstGeom prst="rect">
            <a:avLst/>
          </a:prstGeom>
        </p:spPr>
        <p:txBody>
          <a:bodyPr anchor="ctr"/>
          <a:lstStyle>
            <a:lvl1pPr algn="l">
              <a:defRPr sz="3200"/>
            </a:lvl1pPr>
          </a:lstStyle>
          <a:p>
            <a:r>
              <a:rPr lang="en-US"/>
              <a:t>Stat Slide </a:t>
            </a:r>
          </a:p>
        </p:txBody>
      </p:sp>
      <p:sp>
        <p:nvSpPr>
          <p:cNvPr id="4" name="Text Placeholder 18">
            <a:extLst>
              <a:ext uri="{FF2B5EF4-FFF2-40B4-BE49-F238E27FC236}">
                <a16:creationId xmlns:a16="http://schemas.microsoft.com/office/drawing/2014/main" id="{060C4E71-C266-A914-236B-71793E907136}"/>
              </a:ext>
            </a:extLst>
          </p:cNvPr>
          <p:cNvSpPr>
            <a:spLocks noGrp="1"/>
          </p:cNvSpPr>
          <p:nvPr>
            <p:ph type="body" sz="quarter" idx="12" hasCustomPrompt="1"/>
          </p:nvPr>
        </p:nvSpPr>
        <p:spPr>
          <a:xfrm>
            <a:off x="320484" y="159588"/>
            <a:ext cx="11550650" cy="444500"/>
          </a:xfrm>
          <a:prstGeom prst="rect">
            <a:avLst/>
          </a:prstGeom>
        </p:spPr>
        <p:txBody>
          <a:bodyPr anchor="ctr"/>
          <a:lstStyle>
            <a:lvl1pPr marL="0" indent="0">
              <a:buNone/>
              <a:defRPr sz="1800">
                <a:solidFill>
                  <a:srgbClr val="FFE5A7"/>
                </a:solidFill>
                <a:latin typeface="IBM Plex Mono" panose="020B0509050203000203" pitchFamily="49" charset="77"/>
              </a:defRPr>
            </a:lvl1pPr>
          </a:lstStyle>
          <a:p>
            <a:pPr lvl="0"/>
            <a:r>
              <a:rPr lang="en-US"/>
              <a:t>EYEBROW HEADER | DELETE IF NOT NEEDED</a:t>
            </a:r>
          </a:p>
        </p:txBody>
      </p:sp>
      <p:sp>
        <p:nvSpPr>
          <p:cNvPr id="12" name="Text Placeholder 11">
            <a:extLst>
              <a:ext uri="{FF2B5EF4-FFF2-40B4-BE49-F238E27FC236}">
                <a16:creationId xmlns:a16="http://schemas.microsoft.com/office/drawing/2014/main" id="{147DC755-BAB8-0C55-1795-A862D90EDF2D}"/>
              </a:ext>
            </a:extLst>
          </p:cNvPr>
          <p:cNvSpPr>
            <a:spLocks noGrp="1"/>
          </p:cNvSpPr>
          <p:nvPr>
            <p:ph type="body" sz="quarter" idx="13" hasCustomPrompt="1"/>
          </p:nvPr>
        </p:nvSpPr>
        <p:spPr>
          <a:xfrm>
            <a:off x="637309"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101</a:t>
            </a:r>
          </a:p>
        </p:txBody>
      </p:sp>
      <p:sp>
        <p:nvSpPr>
          <p:cNvPr id="14" name="Text Placeholder 11">
            <a:extLst>
              <a:ext uri="{FF2B5EF4-FFF2-40B4-BE49-F238E27FC236}">
                <a16:creationId xmlns:a16="http://schemas.microsoft.com/office/drawing/2014/main" id="{544E619B-51B9-2A4D-0990-5702F2361C89}"/>
              </a:ext>
            </a:extLst>
          </p:cNvPr>
          <p:cNvSpPr>
            <a:spLocks noGrp="1"/>
          </p:cNvSpPr>
          <p:nvPr>
            <p:ph type="body" sz="quarter" idx="14" hasCustomPrompt="1"/>
          </p:nvPr>
        </p:nvSpPr>
        <p:spPr>
          <a:xfrm>
            <a:off x="4630432"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78.4</a:t>
            </a:r>
          </a:p>
        </p:txBody>
      </p:sp>
      <p:sp>
        <p:nvSpPr>
          <p:cNvPr id="15" name="Text Placeholder 11">
            <a:extLst>
              <a:ext uri="{FF2B5EF4-FFF2-40B4-BE49-F238E27FC236}">
                <a16:creationId xmlns:a16="http://schemas.microsoft.com/office/drawing/2014/main" id="{C95F10A7-487B-709E-7CDC-B8B1DD45F4AF}"/>
              </a:ext>
            </a:extLst>
          </p:cNvPr>
          <p:cNvSpPr>
            <a:spLocks noGrp="1"/>
          </p:cNvSpPr>
          <p:nvPr>
            <p:ph type="body" sz="quarter" idx="15" hasCustomPrompt="1"/>
          </p:nvPr>
        </p:nvSpPr>
        <p:spPr>
          <a:xfrm>
            <a:off x="8623555" y="2598407"/>
            <a:ext cx="2930753" cy="1100758"/>
          </a:xfrm>
          <a:prstGeom prst="rect">
            <a:avLst/>
          </a:prstGeom>
        </p:spPr>
        <p:txBody>
          <a:bodyPr/>
          <a:lstStyle>
            <a:lvl1pPr marL="0" indent="0" algn="ctr">
              <a:buNone/>
              <a:defRPr sz="8400">
                <a:latin typeface="Replica-Regular" panose="02000503030000020004" pitchFamily="2" charset="77"/>
              </a:defRPr>
            </a:lvl1pPr>
            <a:lvl2pPr algn="ctr">
              <a:defRPr>
                <a:latin typeface="Replica-Regular" panose="02000503030000020004" pitchFamily="2" charset="77"/>
              </a:defRPr>
            </a:lvl2pPr>
            <a:lvl3pPr algn="ctr">
              <a:defRPr>
                <a:latin typeface="Replica-Regular" panose="02000503030000020004" pitchFamily="2" charset="77"/>
              </a:defRPr>
            </a:lvl3pPr>
            <a:lvl4pPr algn="ctr">
              <a:defRPr>
                <a:latin typeface="Replica-Regular" panose="02000503030000020004" pitchFamily="2" charset="77"/>
              </a:defRPr>
            </a:lvl4pPr>
            <a:lvl5pPr algn="ctr">
              <a:defRPr>
                <a:latin typeface="Replica-Regular" panose="02000503030000020004" pitchFamily="2" charset="77"/>
              </a:defRPr>
            </a:lvl5pPr>
          </a:lstStyle>
          <a:p>
            <a:pPr lvl="0"/>
            <a:r>
              <a:rPr lang="en-US"/>
              <a:t>99%</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641350"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7" name="Text Placeholder 18">
            <a:extLst>
              <a:ext uri="{FF2B5EF4-FFF2-40B4-BE49-F238E27FC236}">
                <a16:creationId xmlns:a16="http://schemas.microsoft.com/office/drawing/2014/main" id="{2F7F73F3-93AD-D6D5-C989-E4A965C2CC69}"/>
              </a:ext>
            </a:extLst>
          </p:cNvPr>
          <p:cNvSpPr>
            <a:spLocks noGrp="1"/>
          </p:cNvSpPr>
          <p:nvPr>
            <p:ph type="body" sz="quarter" idx="17" hasCustomPrompt="1"/>
          </p:nvPr>
        </p:nvSpPr>
        <p:spPr>
          <a:xfrm>
            <a:off x="4630432"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
        <p:nvSpPr>
          <p:cNvPr id="18" name="Text Placeholder 18">
            <a:extLst>
              <a:ext uri="{FF2B5EF4-FFF2-40B4-BE49-F238E27FC236}">
                <a16:creationId xmlns:a16="http://schemas.microsoft.com/office/drawing/2014/main" id="{A6E7B048-9B58-714C-F3A2-C1246AFC95E5}"/>
              </a:ext>
            </a:extLst>
          </p:cNvPr>
          <p:cNvSpPr>
            <a:spLocks noGrp="1"/>
          </p:cNvSpPr>
          <p:nvPr>
            <p:ph type="body" sz="quarter" idx="18" hasCustomPrompt="1"/>
          </p:nvPr>
        </p:nvSpPr>
        <p:spPr>
          <a:xfrm>
            <a:off x="8619514" y="4010271"/>
            <a:ext cx="2926712" cy="444500"/>
          </a:xfrm>
          <a:prstGeom prst="rect">
            <a:avLst/>
          </a:prstGeom>
        </p:spPr>
        <p:txBody>
          <a:bodyPr anchor="ctr"/>
          <a:lstStyle>
            <a:lvl1pPr marL="0" indent="0" algn="ctr">
              <a:buNone/>
              <a:defRPr sz="1800">
                <a:solidFill>
                  <a:srgbClr val="FFE5A7"/>
                </a:solidFill>
                <a:latin typeface="IBM Plex Mono" panose="020B0509050203000203" pitchFamily="49" charset="77"/>
              </a:defRPr>
            </a:lvl1pPr>
          </a:lstStyle>
          <a:p>
            <a:pPr lvl="0"/>
            <a:r>
              <a:rPr lang="en-US"/>
              <a:t>Description of stat</a:t>
            </a:r>
          </a:p>
        </p:txBody>
      </p:sp>
    </p:spTree>
    <p:extLst>
      <p:ext uri="{BB962C8B-B14F-4D97-AF65-F5344CB8AC3E}">
        <p14:creationId xmlns:p14="http://schemas.microsoft.com/office/powerpoint/2010/main" val="271816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5047B2-1D11-6494-9E63-02029EE51A5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3" name="Title 1">
            <a:extLst>
              <a:ext uri="{FF2B5EF4-FFF2-40B4-BE49-F238E27FC236}">
                <a16:creationId xmlns:a16="http://schemas.microsoft.com/office/drawing/2014/main" id="{2B4A49A5-6399-E79E-B29A-829B0C7F04C0}"/>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16" name="Text Placeholder 18">
            <a:extLst>
              <a:ext uri="{FF2B5EF4-FFF2-40B4-BE49-F238E27FC236}">
                <a16:creationId xmlns:a16="http://schemas.microsoft.com/office/drawing/2014/main" id="{430852D1-4FD0-E8F4-DF90-B49DF58B1876}"/>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990759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067274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319189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4" name="TextBox 3">
            <a:extLst>
              <a:ext uri="{FF2B5EF4-FFF2-40B4-BE49-F238E27FC236}">
                <a16:creationId xmlns:a16="http://schemas.microsoft.com/office/drawing/2014/main" id="{93060E87-B01D-871F-52B8-8A2E8169D06F}"/>
              </a:ext>
            </a:extLst>
          </p:cNvPr>
          <p:cNvSpPr txBox="1"/>
          <p:nvPr userDrawn="1"/>
        </p:nvSpPr>
        <p:spPr>
          <a:xfrm>
            <a:off x="11630128" y="6510291"/>
            <a:ext cx="540533" cy="276999"/>
          </a:xfrm>
          <a:prstGeom prst="rect">
            <a:avLst/>
          </a:prstGeom>
          <a:noFill/>
        </p:spPr>
        <p:txBody>
          <a:bodyPr wrap="none" rtlCol="0">
            <a:spAutoFit/>
          </a:bodyPr>
          <a:lstStyle/>
          <a:p>
            <a:pPr algn="r"/>
            <a:fld id="{AA14BF46-8F34-4C4B-8C54-4F4DD9DF0BCE}" type="slidenum">
              <a:rPr lang="en-US" sz="1200" spc="200" smtClean="0">
                <a:solidFill>
                  <a:srgbClr val="0E0E0E">
                    <a:lumMod val="25000"/>
                    <a:lumOff val="75000"/>
                  </a:srgbClr>
                </a:solidFill>
                <a:latin typeface="IBM Plex Mono" panose="020B0509050203000203" pitchFamily="49" charset="77"/>
              </a:rPr>
              <a:pPr algn="r"/>
              <a:t>‹#›</a:t>
            </a:fld>
            <a:endParaRPr lang="en-US" sz="1200" spc="200" dirty="0">
              <a:solidFill>
                <a:srgbClr val="0E0E0E">
                  <a:lumMod val="25000"/>
                  <a:lumOff val="75000"/>
                </a:srgbClr>
              </a:solidFill>
              <a:latin typeface="IBM Plex Mono" panose="020B0509050203000203" pitchFamily="49" charset="77"/>
            </a:endParaRPr>
          </a:p>
        </p:txBody>
      </p:sp>
    </p:spTree>
    <p:extLst>
      <p:ext uri="{BB962C8B-B14F-4D97-AF65-F5344CB8AC3E}">
        <p14:creationId xmlns:p14="http://schemas.microsoft.com/office/powerpoint/2010/main" val="4267952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Layout 2">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1FB987-E459-BBF8-1E4F-A762C581CA1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6" name="Title 1">
            <a:extLst>
              <a:ext uri="{FF2B5EF4-FFF2-40B4-BE49-F238E27FC236}">
                <a16:creationId xmlns:a16="http://schemas.microsoft.com/office/drawing/2014/main" id="{925631A1-2CB5-0D72-1E3E-C04E04A808ED}"/>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8" name="Text Placeholder 18">
            <a:extLst>
              <a:ext uri="{FF2B5EF4-FFF2-40B4-BE49-F238E27FC236}">
                <a16:creationId xmlns:a16="http://schemas.microsoft.com/office/drawing/2014/main" id="{0FB524C1-B0AA-0620-0E55-0DEB6A451AC2}"/>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33310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963987"/>
            <a:ext cx="10515600" cy="1726165"/>
          </a:xfrm>
        </p:spPr>
        <p:txBody>
          <a:bodyPr anchor="ctr">
            <a:noAutofit/>
          </a:bodyPr>
          <a:lstStyle>
            <a:lvl1pPr algn="ctr">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1524000" y="4862714"/>
            <a:ext cx="9144000" cy="441680"/>
          </a:xfrm>
        </p:spPr>
        <p:txBody>
          <a:bodyPr/>
          <a:lstStyle>
            <a:lvl1pPr marL="0" indent="0" algn="ctr">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838200" y="6376227"/>
            <a:ext cx="10515600"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4" name="Rectangle 3">
            <a:extLst>
              <a:ext uri="{FF2B5EF4-FFF2-40B4-BE49-F238E27FC236}">
                <a16:creationId xmlns:a16="http://schemas.microsoft.com/office/drawing/2014/main" id="{57C9D359-E687-961D-64E9-495797EA66DE}"/>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D605FB-C9B9-9430-8C51-AFC267D44300}"/>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972585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Center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1DC971-5E89-EF88-B9EA-9FE8656C378E}"/>
              </a:ext>
            </a:extLst>
          </p:cNvPr>
          <p:cNvPicPr>
            <a:picLocks noChangeAspect="1"/>
          </p:cNvPicPr>
          <p:nvPr userDrawn="1"/>
        </p:nvPicPr>
        <p:blipFill>
          <a:blip r:embed="rId3"/>
          <a:stretch>
            <a:fillRect/>
          </a:stretch>
        </p:blipFill>
        <p:spPr>
          <a:xfrm>
            <a:off x="5369292" y="578051"/>
            <a:ext cx="1453415" cy="1453415"/>
          </a:xfrm>
          <a:prstGeom prst="rect">
            <a:avLst/>
          </a:prstGeom>
        </p:spPr>
      </p:pic>
    </p:spTree>
    <p:extLst>
      <p:ext uri="{BB962C8B-B14F-4D97-AF65-F5344CB8AC3E}">
        <p14:creationId xmlns:p14="http://schemas.microsoft.com/office/powerpoint/2010/main" val="1358513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Left Align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07857" y="2361045"/>
            <a:ext cx="7445943" cy="1726165"/>
          </a:xfrm>
        </p:spPr>
        <p:txBody>
          <a:bodyPr anchor="ctr">
            <a:noAutofit/>
          </a:bodyPr>
          <a:lstStyle>
            <a:lvl1pPr algn="l">
              <a:lnSpc>
                <a:spcPct val="80000"/>
              </a:lnSpc>
              <a:defRPr sz="7200" b="0" i="0">
                <a:latin typeface="Replica LL" panose="020B0504010101010104" pitchFamily="34" charset="77"/>
                <a:cs typeface="Replica LL" panose="020B0504010101010104" pitchFamily="34" charset="77"/>
              </a:defRPr>
            </a:lvl1pPr>
          </a:lstStyle>
          <a:p>
            <a:r>
              <a:rPr lang="en-US" dirty="0"/>
              <a:t>Click to edit Master title style</a:t>
            </a:r>
          </a:p>
        </p:txBody>
      </p:sp>
      <p:sp>
        <p:nvSpPr>
          <p:cNvPr id="3" name="Subtitle 2"/>
          <p:cNvSpPr>
            <a:spLocks noGrp="1"/>
          </p:cNvSpPr>
          <p:nvPr>
            <p:ph type="subTitle" idx="1"/>
          </p:nvPr>
        </p:nvSpPr>
        <p:spPr>
          <a:xfrm>
            <a:off x="3907856" y="4333324"/>
            <a:ext cx="6760143" cy="441680"/>
          </a:xfrm>
        </p:spPr>
        <p:txBody>
          <a:bodyPr/>
          <a:lstStyle>
            <a:lvl1pPr marL="0" indent="0" algn="l">
              <a:buNone/>
              <a:defRPr sz="2400" b="0" i="0">
                <a:solidFill>
                  <a:srgbClr val="9E9E9E"/>
                </a:solidFill>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353B791E-ED38-C139-EC12-6B76C1AC63E6}"/>
              </a:ext>
            </a:extLst>
          </p:cNvPr>
          <p:cNvCxnSpPr>
            <a:cxnSpLocks/>
          </p:cNvCxnSpPr>
          <p:nvPr userDrawn="1"/>
        </p:nvCxnSpPr>
        <p:spPr>
          <a:xfrm>
            <a:off x="3907856" y="6376227"/>
            <a:ext cx="7445944"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46A1DBA4-ADBC-0F1A-0696-16DAA2860B37}"/>
              </a:ext>
            </a:extLst>
          </p:cNvPr>
          <p:cNvSpPr>
            <a:spLocks noGrp="1"/>
          </p:cNvSpPr>
          <p:nvPr>
            <p:ph type="body" sz="quarter" idx="12" hasCustomPrompt="1"/>
          </p:nvPr>
        </p:nvSpPr>
        <p:spPr>
          <a:xfrm>
            <a:off x="5995267"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16" name="TextBox 15">
            <a:extLst>
              <a:ext uri="{FF2B5EF4-FFF2-40B4-BE49-F238E27FC236}">
                <a16:creationId xmlns:a16="http://schemas.microsoft.com/office/drawing/2014/main" id="{280BCDD9-D3DF-3EBA-51EE-DD568001E7A5}"/>
              </a:ext>
            </a:extLst>
          </p:cNvPr>
          <p:cNvSpPr txBox="1"/>
          <p:nvPr userDrawn="1"/>
        </p:nvSpPr>
        <p:spPr>
          <a:xfrm>
            <a:off x="3819208"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6" name="Rectangle 5">
            <a:extLst>
              <a:ext uri="{FF2B5EF4-FFF2-40B4-BE49-F238E27FC236}">
                <a16:creationId xmlns:a16="http://schemas.microsoft.com/office/drawing/2014/main" id="{5AAF6489-BABA-C2E2-0713-200DD8D43468}"/>
              </a:ext>
            </a:extLst>
          </p:cNvPr>
          <p:cNvSpPr/>
          <p:nvPr userDrawn="1"/>
        </p:nvSpPr>
        <p:spPr>
          <a:xfrm rot="18900000">
            <a:off x="5899208" y="6502606"/>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1D3925D-F3A5-F856-E0E0-39FC06EF72B6}"/>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4171681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Left Aligned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9F6FA8-A51D-5AC0-D542-76E2092008B2}"/>
              </a:ext>
            </a:extLst>
          </p:cNvPr>
          <p:cNvPicPr>
            <a:picLocks noChangeAspect="1"/>
          </p:cNvPicPr>
          <p:nvPr userDrawn="1"/>
        </p:nvPicPr>
        <p:blipFill>
          <a:blip r:embed="rId3"/>
          <a:stretch>
            <a:fillRect/>
          </a:stretch>
        </p:blipFill>
        <p:spPr>
          <a:xfrm>
            <a:off x="876755" y="2702292"/>
            <a:ext cx="1453415" cy="1453415"/>
          </a:xfrm>
          <a:prstGeom prst="rect">
            <a:avLst/>
          </a:prstGeom>
        </p:spPr>
      </p:pic>
    </p:spTree>
    <p:extLst>
      <p:ext uri="{BB962C8B-B14F-4D97-AF65-F5344CB8AC3E}">
        <p14:creationId xmlns:p14="http://schemas.microsoft.com/office/powerpoint/2010/main" val="930061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Layout 1">
    <p:bg>
      <p:bgPr>
        <a:solidFill>
          <a:srgbClr val="0F0F0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82FAC5-5DF6-6E09-2437-16D7A5BB6CE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870165" y="6187209"/>
            <a:ext cx="451670" cy="457026"/>
          </a:xfrm>
          <a:prstGeom prst="rect">
            <a:avLst/>
          </a:prstGeom>
        </p:spPr>
      </p:pic>
      <p:sp>
        <p:nvSpPr>
          <p:cNvPr id="4" name="Title 1">
            <a:extLst>
              <a:ext uri="{FF2B5EF4-FFF2-40B4-BE49-F238E27FC236}">
                <a16:creationId xmlns:a16="http://schemas.microsoft.com/office/drawing/2014/main" id="{69084C6D-F47A-2D84-974F-86B4B4F3C938}"/>
              </a:ext>
            </a:extLst>
          </p:cNvPr>
          <p:cNvSpPr>
            <a:spLocks noGrp="1"/>
          </p:cNvSpPr>
          <p:nvPr>
            <p:ph type="title" hasCustomPrompt="1"/>
          </p:nvPr>
        </p:nvSpPr>
        <p:spPr>
          <a:xfrm>
            <a:off x="318276" y="329714"/>
            <a:ext cx="11551024" cy="712694"/>
          </a:xfrm>
          <a:prstGeom prst="rect">
            <a:avLst/>
          </a:prstGeom>
        </p:spPr>
        <p:txBody>
          <a:bodyPr anchor="ctr"/>
          <a:lstStyle>
            <a:lvl1pPr algn="l">
              <a:defRPr sz="3200">
                <a:latin typeface="Replica LL TT Light" panose="020B0404010101010104" pitchFamily="34" charset="0"/>
                <a:cs typeface="Replica LL TT Light" panose="020B0404010101010104" pitchFamily="34" charset="0"/>
              </a:defRPr>
            </a:lvl1pPr>
          </a:lstStyle>
          <a:p>
            <a:r>
              <a:rPr lang="en-US" dirty="0"/>
              <a:t>Chart Slide </a:t>
            </a:r>
          </a:p>
        </p:txBody>
      </p:sp>
      <p:sp>
        <p:nvSpPr>
          <p:cNvPr id="5" name="Text Placeholder 18">
            <a:extLst>
              <a:ext uri="{FF2B5EF4-FFF2-40B4-BE49-F238E27FC236}">
                <a16:creationId xmlns:a16="http://schemas.microsoft.com/office/drawing/2014/main" id="{ADD77698-9B6E-3E61-BC7C-5396826A1811}"/>
              </a:ext>
            </a:extLst>
          </p:cNvPr>
          <p:cNvSpPr>
            <a:spLocks noGrp="1"/>
          </p:cNvSpPr>
          <p:nvPr>
            <p:ph type="body" sz="quarter" idx="16" hasCustomPrompt="1"/>
          </p:nvPr>
        </p:nvSpPr>
        <p:spPr>
          <a:xfrm>
            <a:off x="318275" y="1457010"/>
            <a:ext cx="11551023" cy="603437"/>
          </a:xfrm>
          <a:prstGeom prst="rect">
            <a:avLst/>
          </a:prstGeom>
        </p:spPr>
        <p:txBody>
          <a:bodyPr anchor="ctr"/>
          <a:lstStyle>
            <a:lvl1pPr marL="0" indent="0" algn="l">
              <a:buNone/>
              <a:defRPr sz="1800">
                <a:solidFill>
                  <a:srgbClr val="FFE5A7"/>
                </a:solidFill>
                <a:latin typeface="IBM Plex Mono" panose="020B0509050203000203" pitchFamily="49" charset="77"/>
              </a:defRPr>
            </a:lvl1pPr>
          </a:lstStyle>
          <a:p>
            <a:pPr lvl="0"/>
            <a:r>
              <a:rPr lang="en-US" dirty="0"/>
              <a:t>Main copy</a:t>
            </a:r>
          </a:p>
        </p:txBody>
      </p:sp>
    </p:spTree>
    <p:extLst>
      <p:ext uri="{BB962C8B-B14F-4D97-AF65-F5344CB8AC3E}">
        <p14:creationId xmlns:p14="http://schemas.microsoft.com/office/powerpoint/2010/main" val="1022621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Layout 2">
    <p:bg>
      <p:bgPr>
        <a:solidFill>
          <a:srgbClr val="0F0F0F"/>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850E5D6-75AA-A3D5-A1A8-B75616D6756B}"/>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6D75BB0-81BB-FD1F-F82D-643420C74EAF}"/>
              </a:ext>
            </a:extLst>
          </p:cNvPr>
          <p:cNvPicPr>
            <a:picLocks noChangeAspect="1"/>
          </p:cNvPicPr>
          <p:nvPr userDrawn="1"/>
        </p:nvPicPr>
        <p:blipFill>
          <a:blip r:embed="rId2"/>
          <a:stretch>
            <a:fillRect/>
          </a:stretch>
        </p:blipFill>
        <p:spPr>
          <a:xfrm>
            <a:off x="139425" y="137906"/>
            <a:ext cx="629202" cy="629202"/>
          </a:xfrm>
          <a:prstGeom prst="rect">
            <a:avLst/>
          </a:prstGeom>
        </p:spPr>
      </p:pic>
      <p:sp>
        <p:nvSpPr>
          <p:cNvPr id="13" name="Text Placeholder 12">
            <a:extLst>
              <a:ext uri="{FF2B5EF4-FFF2-40B4-BE49-F238E27FC236}">
                <a16:creationId xmlns:a16="http://schemas.microsoft.com/office/drawing/2014/main" id="{95C89186-A6BE-CFB1-A73B-1FC93B27834E}"/>
              </a:ext>
            </a:extLst>
          </p:cNvPr>
          <p:cNvSpPr>
            <a:spLocks noGrp="1"/>
          </p:cNvSpPr>
          <p:nvPr>
            <p:ph type="body" sz="quarter" idx="10" hasCustomPrompt="1"/>
          </p:nvPr>
        </p:nvSpPr>
        <p:spPr>
          <a:xfrm>
            <a:off x="718930" y="727009"/>
            <a:ext cx="6596269" cy="1000192"/>
          </a:xfrm>
        </p:spPr>
        <p:txBody>
          <a:bodyPr>
            <a:noAutofit/>
          </a:bodyPr>
          <a:lstStyle>
            <a:lvl1pPr marL="0" indent="0">
              <a:lnSpc>
                <a:spcPct val="90000"/>
              </a:lnSpc>
              <a:buNone/>
              <a:defRPr sz="3200">
                <a:latin typeface="Replica LL" panose="020B0504010101010104" pitchFamily="34" charset="77"/>
                <a:cs typeface="Replica LL" panose="020B0504010101010104" pitchFamily="34" charset="77"/>
              </a:defRPr>
            </a:lvl1pPr>
          </a:lstStyle>
          <a:p>
            <a:pPr lvl="0"/>
            <a:r>
              <a:rPr lang="en-US" dirty="0"/>
              <a:t>Slide Primary Heading goes here Second line if necessary</a:t>
            </a:r>
          </a:p>
        </p:txBody>
      </p:sp>
      <p:sp>
        <p:nvSpPr>
          <p:cNvPr id="15" name="Text Placeholder 14">
            <a:extLst>
              <a:ext uri="{FF2B5EF4-FFF2-40B4-BE49-F238E27FC236}">
                <a16:creationId xmlns:a16="http://schemas.microsoft.com/office/drawing/2014/main" id="{2F9214BA-9FF2-00A3-6658-054F283EA787}"/>
              </a:ext>
            </a:extLst>
          </p:cNvPr>
          <p:cNvSpPr>
            <a:spLocks noGrp="1"/>
          </p:cNvSpPr>
          <p:nvPr>
            <p:ph type="body" sz="quarter" idx="11" hasCustomPrompt="1"/>
          </p:nvPr>
        </p:nvSpPr>
        <p:spPr>
          <a:xfrm>
            <a:off x="718931" y="1765758"/>
            <a:ext cx="4760844" cy="1211118"/>
          </a:xfrm>
        </p:spPr>
        <p:txBody>
          <a:bodyPr>
            <a:normAutofit/>
          </a:bodyPr>
          <a:lstStyle>
            <a:lvl1pPr marL="0" indent="0">
              <a:lnSpc>
                <a:spcPct val="110000"/>
              </a:lnSpc>
              <a:buNone/>
              <a:defRPr sz="1300" b="0" i="0">
                <a:latin typeface="IBM Plex Sans Light" panose="020B0403050203000203" pitchFamily="34" charset="0"/>
              </a:defRPr>
            </a:lvl1pPr>
          </a:lstStyle>
          <a:p>
            <a:pPr lvl="0"/>
            <a:r>
              <a:rPr lang="en-US" dirty="0">
                <a:effectLst/>
              </a:rPr>
              <a:t>Lorem ipsum dolor sit </a:t>
            </a:r>
            <a:r>
              <a:rPr lang="en-US" dirty="0" err="1">
                <a:effectLst/>
              </a:rPr>
              <a:t>amet</a:t>
            </a:r>
            <a:r>
              <a:rPr lang="en-US" dirty="0">
                <a:effectLst/>
              </a:rPr>
              <a:t>, </a:t>
            </a:r>
            <a:r>
              <a:rPr lang="en-US" dirty="0" err="1">
                <a:effectLst/>
              </a:rPr>
              <a:t>consectetur</a:t>
            </a:r>
            <a:r>
              <a:rPr lang="en-US" dirty="0">
                <a:effectLst/>
              </a:rPr>
              <a:t> </a:t>
            </a:r>
            <a:r>
              <a:rPr lang="en-US" dirty="0" err="1">
                <a:effectLst/>
              </a:rPr>
              <a:t>adipiscing</a:t>
            </a:r>
            <a:r>
              <a:rPr lang="en-US" dirty="0">
                <a:effectLst/>
              </a:rPr>
              <a:t> </a:t>
            </a:r>
            <a:r>
              <a:rPr lang="en-US" dirty="0" err="1">
                <a:effectLst/>
              </a:rPr>
              <a:t>elit</a:t>
            </a:r>
            <a:r>
              <a:rPr lang="en-US" dirty="0">
                <a:effectLst/>
              </a:rPr>
              <a:t>, sed do </a:t>
            </a:r>
            <a:r>
              <a:rPr lang="en-US" dirty="0" err="1">
                <a:effectLst/>
              </a:rPr>
              <a:t>eiusmod</a:t>
            </a:r>
            <a:r>
              <a:rPr lang="en-US" dirty="0">
                <a:effectLst/>
              </a:rPr>
              <a:t> </a:t>
            </a:r>
            <a:r>
              <a:rPr lang="en-US" dirty="0" err="1">
                <a:effectLst/>
              </a:rPr>
              <a:t>tempor</a:t>
            </a:r>
            <a:r>
              <a:rPr lang="en-US" dirty="0">
                <a:effectLst/>
              </a:rPr>
              <a:t> </a:t>
            </a:r>
            <a:r>
              <a:rPr lang="en-US" dirty="0" err="1">
                <a:effectLst/>
              </a:rPr>
              <a:t>incididunt</a:t>
            </a:r>
            <a:r>
              <a:rPr lang="en-US" dirty="0">
                <a:effectLst/>
              </a:rPr>
              <a:t> </a:t>
            </a:r>
            <a:r>
              <a:rPr lang="en-US" dirty="0" err="1">
                <a:effectLst/>
              </a:rPr>
              <a:t>ut</a:t>
            </a:r>
            <a:r>
              <a:rPr lang="en-US" dirty="0">
                <a:effectLst/>
              </a:rPr>
              <a:t> labore et dolore magna </a:t>
            </a:r>
            <a:r>
              <a:rPr lang="en-US" dirty="0" err="1">
                <a:effectLst/>
              </a:rPr>
              <a:t>aliqua</a:t>
            </a:r>
            <a:r>
              <a:rPr lang="en-US" dirty="0">
                <a:effectLst/>
              </a:rPr>
              <a:t>. Ut </a:t>
            </a:r>
            <a:r>
              <a:rPr lang="en-US" dirty="0" err="1">
                <a:effectLst/>
              </a:rPr>
              <a:t>enim</a:t>
            </a:r>
            <a:r>
              <a:rPr lang="en-US" dirty="0">
                <a:effectLst/>
              </a:rPr>
              <a:t> ad minim </a:t>
            </a:r>
            <a:r>
              <a:rPr lang="en-US" dirty="0" err="1">
                <a:effectLst/>
              </a:rPr>
              <a:t>veniam</a:t>
            </a:r>
            <a:r>
              <a:rPr lang="en-US" dirty="0">
                <a:effectLst/>
              </a:rPr>
              <a:t>.</a:t>
            </a:r>
            <a:endParaRPr lang="en-US" dirty="0"/>
          </a:p>
        </p:txBody>
      </p:sp>
      <p:sp>
        <p:nvSpPr>
          <p:cNvPr id="4" name="Text Placeholder 14">
            <a:extLst>
              <a:ext uri="{FF2B5EF4-FFF2-40B4-BE49-F238E27FC236}">
                <a16:creationId xmlns:a16="http://schemas.microsoft.com/office/drawing/2014/main" id="{96724787-8152-75D7-3D1B-B6500BDA06B4}"/>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5" name="TextBox 4">
            <a:extLst>
              <a:ext uri="{FF2B5EF4-FFF2-40B4-BE49-F238E27FC236}">
                <a16:creationId xmlns:a16="http://schemas.microsoft.com/office/drawing/2014/main" id="{A859A8AB-C146-7A09-88E8-6F133B4446B7}"/>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3" name="Rectangle 2">
            <a:extLst>
              <a:ext uri="{FF2B5EF4-FFF2-40B4-BE49-F238E27FC236}">
                <a16:creationId xmlns:a16="http://schemas.microsoft.com/office/drawing/2014/main" id="{9DF2389D-D226-3862-6A37-CD2A6D7BDBF4}"/>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066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3F4B5B7-A722-9AF3-0EED-FA6DB4F35456}"/>
              </a:ext>
            </a:extLst>
          </p:cNvPr>
          <p:cNvSpPr/>
          <p:nvPr userDrawn="1"/>
        </p:nvSpPr>
        <p:spPr>
          <a:xfrm>
            <a:off x="0" y="0"/>
            <a:ext cx="12192000" cy="6858000"/>
          </a:xfrm>
          <a:prstGeom prst="rect">
            <a:avLst/>
          </a:prstGeom>
          <a:gradFill>
            <a:gsLst>
              <a:gs pos="11000">
                <a:srgbClr val="0F0F0F"/>
              </a:gs>
              <a:gs pos="100000">
                <a:srgbClr val="0F0F0F">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2FA7E9E-B371-BEB4-ED31-4BC76F2244EA}"/>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8C01323-642D-B344-4FB4-3B3BB330AB31}"/>
              </a:ext>
            </a:extLst>
          </p:cNvPr>
          <p:cNvPicPr>
            <a:picLocks noChangeAspect="1"/>
          </p:cNvPicPr>
          <p:nvPr userDrawn="1"/>
        </p:nvPicPr>
        <p:blipFill>
          <a:blip r:embed="rId2"/>
          <a:stretch>
            <a:fillRect/>
          </a:stretch>
        </p:blipFill>
        <p:spPr>
          <a:xfrm>
            <a:off x="139425" y="137906"/>
            <a:ext cx="629202" cy="629202"/>
          </a:xfrm>
          <a:prstGeom prst="rect">
            <a:avLst/>
          </a:prstGeom>
        </p:spPr>
      </p:pic>
      <p:pic>
        <p:nvPicPr>
          <p:cNvPr id="11" name="Picture 10">
            <a:extLst>
              <a:ext uri="{FF2B5EF4-FFF2-40B4-BE49-F238E27FC236}">
                <a16:creationId xmlns:a16="http://schemas.microsoft.com/office/drawing/2014/main" id="{EEB69CDF-2609-4BD4-5F88-6BFF012EE1E0}"/>
              </a:ext>
            </a:extLst>
          </p:cNvPr>
          <p:cNvPicPr>
            <a:picLocks noChangeAspect="1"/>
          </p:cNvPicPr>
          <p:nvPr userDrawn="1"/>
        </p:nvPicPr>
        <p:blipFill>
          <a:blip r:embed="rId3"/>
          <a:srcRect l="29763" r="32023"/>
          <a:stretch>
            <a:fillRect/>
          </a:stretch>
        </p:blipFill>
        <p:spPr>
          <a:xfrm rot="5400000">
            <a:off x="4786615" y="-676460"/>
            <a:ext cx="2569781" cy="6724671"/>
          </a:xfrm>
          <a:prstGeom prst="rect">
            <a:avLst/>
          </a:prstGeom>
        </p:spPr>
      </p:pic>
      <p:sp>
        <p:nvSpPr>
          <p:cNvPr id="13" name="Text Placeholder 12">
            <a:extLst>
              <a:ext uri="{FF2B5EF4-FFF2-40B4-BE49-F238E27FC236}">
                <a16:creationId xmlns:a16="http://schemas.microsoft.com/office/drawing/2014/main" id="{F0ED988E-AA77-7B3F-5BC9-0C333088540C}"/>
              </a:ext>
            </a:extLst>
          </p:cNvPr>
          <p:cNvSpPr>
            <a:spLocks noGrp="1"/>
          </p:cNvSpPr>
          <p:nvPr>
            <p:ph type="body" sz="quarter" idx="13" hasCustomPrompt="1"/>
          </p:nvPr>
        </p:nvSpPr>
        <p:spPr>
          <a:xfrm>
            <a:off x="4650694" y="900970"/>
            <a:ext cx="2841625" cy="1571614"/>
          </a:xfrm>
        </p:spPr>
        <p:txBody>
          <a:bodyPr>
            <a:noAutofit/>
          </a:bodyPr>
          <a:lstStyle>
            <a:lvl1pPr marL="0" indent="0" algn="ctr">
              <a:buNone/>
              <a:defRPr sz="12000">
                <a:solidFill>
                  <a:srgbClr val="1C1C1C"/>
                </a:solidFill>
                <a:latin typeface="Replica LL" panose="020B0504010101010104" pitchFamily="34" charset="77"/>
                <a:cs typeface="Replica LL" panose="020B0504010101010104" pitchFamily="34" charset="77"/>
              </a:defRPr>
            </a:lvl1pPr>
          </a:lstStyle>
          <a:p>
            <a:pPr lvl="0"/>
            <a:r>
              <a:rPr lang="en-US" dirty="0"/>
              <a:t>01</a:t>
            </a:r>
          </a:p>
        </p:txBody>
      </p:sp>
      <p:sp>
        <p:nvSpPr>
          <p:cNvPr id="15" name="Text Placeholder 14">
            <a:extLst>
              <a:ext uri="{FF2B5EF4-FFF2-40B4-BE49-F238E27FC236}">
                <a16:creationId xmlns:a16="http://schemas.microsoft.com/office/drawing/2014/main" id="{0A033544-44A9-9774-1AB3-528F094EB050}"/>
              </a:ext>
            </a:extLst>
          </p:cNvPr>
          <p:cNvSpPr>
            <a:spLocks noGrp="1"/>
          </p:cNvSpPr>
          <p:nvPr>
            <p:ph type="body" sz="quarter" idx="14" hasCustomPrompt="1"/>
          </p:nvPr>
        </p:nvSpPr>
        <p:spPr>
          <a:xfrm>
            <a:off x="1348466" y="3119387"/>
            <a:ext cx="9446077" cy="1651478"/>
          </a:xfrm>
        </p:spPr>
        <p:txBody>
          <a:bodyPr anchor="ctr">
            <a:normAutofit/>
          </a:bodyPr>
          <a:lstStyle>
            <a:lvl1pPr marL="0" indent="0" algn="ctr">
              <a:buNone/>
              <a:defRPr sz="6000">
                <a:latin typeface="Replica LL" panose="020B0504010101010104" pitchFamily="34" charset="77"/>
                <a:cs typeface="Replica LL" panose="020B0504010101010104" pitchFamily="34" charset="77"/>
              </a:defRPr>
            </a:lvl1pPr>
          </a:lstStyle>
          <a:p>
            <a:pPr lvl="0"/>
            <a:r>
              <a:rPr lang="en-US" dirty="0"/>
              <a:t>Section Divider Title</a:t>
            </a:r>
          </a:p>
        </p:txBody>
      </p:sp>
      <p:sp>
        <p:nvSpPr>
          <p:cNvPr id="17" name="Text Placeholder 16">
            <a:extLst>
              <a:ext uri="{FF2B5EF4-FFF2-40B4-BE49-F238E27FC236}">
                <a16:creationId xmlns:a16="http://schemas.microsoft.com/office/drawing/2014/main" id="{BA947F6F-9B4F-71D4-319B-50EFE4E091FC}"/>
              </a:ext>
            </a:extLst>
          </p:cNvPr>
          <p:cNvSpPr>
            <a:spLocks noGrp="1"/>
          </p:cNvSpPr>
          <p:nvPr>
            <p:ph type="body" sz="quarter" idx="15" hasCustomPrompt="1"/>
          </p:nvPr>
        </p:nvSpPr>
        <p:spPr>
          <a:xfrm>
            <a:off x="2265138" y="4803367"/>
            <a:ext cx="7612731" cy="417477"/>
          </a:xfrm>
        </p:spPr>
        <p:txBody>
          <a:bodyPr>
            <a:normAutofit/>
          </a:bodyPr>
          <a:lstStyle>
            <a:lvl1pPr marL="0" indent="0" algn="ctr">
              <a:buNone/>
              <a:defRPr sz="2400" b="0" i="0">
                <a:solidFill>
                  <a:srgbClr val="9E9E9E"/>
                </a:solidFill>
                <a:latin typeface="IBM Plex Sans Light" panose="020B0403050203000203" pitchFamily="34" charset="0"/>
              </a:defRPr>
            </a:lvl1pPr>
          </a:lstStyle>
          <a:p>
            <a:pPr lvl="0"/>
            <a:r>
              <a:rPr lang="en-US" dirty="0"/>
              <a:t>Section Divider Subtitle</a:t>
            </a:r>
          </a:p>
        </p:txBody>
      </p:sp>
      <p:sp>
        <p:nvSpPr>
          <p:cNvPr id="21" name="TextBox 20">
            <a:extLst>
              <a:ext uri="{FF2B5EF4-FFF2-40B4-BE49-F238E27FC236}">
                <a16:creationId xmlns:a16="http://schemas.microsoft.com/office/drawing/2014/main" id="{E00F96C5-2614-F9A8-B33B-559116A6C1D5}"/>
              </a:ext>
            </a:extLst>
          </p:cNvPr>
          <p:cNvSpPr txBox="1"/>
          <p:nvPr userDrawn="1"/>
        </p:nvSpPr>
        <p:spPr>
          <a:xfrm>
            <a:off x="748749" y="6424566"/>
            <a:ext cx="2089033" cy="215444"/>
          </a:xfrm>
          <a:prstGeom prst="rect">
            <a:avLst/>
          </a:prstGeom>
          <a:noFill/>
        </p:spPr>
        <p:txBody>
          <a:bodyPr wrap="none" rtlCol="0">
            <a:spAutoFit/>
          </a:bodyPr>
          <a:lstStyle/>
          <a:p>
            <a:r>
              <a:rPr lang="en-US" sz="800" spc="200" baseline="0" dirty="0">
                <a:solidFill>
                  <a:srgbClr val="434343"/>
                </a:solidFill>
                <a:latin typeface="IBM Plex Mono" panose="020B0509050203000203" pitchFamily="49" charset="77"/>
              </a:rPr>
              <a:t>PRIVATE &amp; CONFIDENTIAL</a:t>
            </a:r>
          </a:p>
        </p:txBody>
      </p:sp>
      <p:sp>
        <p:nvSpPr>
          <p:cNvPr id="22" name="Text Placeholder 14">
            <a:extLst>
              <a:ext uri="{FF2B5EF4-FFF2-40B4-BE49-F238E27FC236}">
                <a16:creationId xmlns:a16="http://schemas.microsoft.com/office/drawing/2014/main" id="{6DB56BC8-E50F-DC64-73D9-A3ABA0946518}"/>
              </a:ext>
            </a:extLst>
          </p:cNvPr>
          <p:cNvSpPr>
            <a:spLocks noGrp="1"/>
          </p:cNvSpPr>
          <p:nvPr>
            <p:ph type="body" sz="quarter" idx="12" hasCustomPrompt="1"/>
          </p:nvPr>
        </p:nvSpPr>
        <p:spPr>
          <a:xfrm>
            <a:off x="2924808" y="6435862"/>
            <a:ext cx="2554967" cy="223630"/>
          </a:xfrm>
        </p:spPr>
        <p:txBody>
          <a:bodyPr>
            <a:normAutofit/>
          </a:bodyPr>
          <a:lstStyle>
            <a:lvl1pPr marL="0" indent="0">
              <a:buNone/>
              <a:defRPr sz="800" spc="200" baseline="0">
                <a:solidFill>
                  <a:srgbClr val="434343"/>
                </a:solidFill>
                <a:latin typeface="IBM Plex Mono" panose="020B0509050203000203" pitchFamily="49" charset="77"/>
              </a:defRPr>
            </a:lvl1pPr>
          </a:lstStyle>
          <a:p>
            <a:pPr lvl="0"/>
            <a:r>
              <a:rPr lang="en-US" dirty="0"/>
              <a:t>DATE [IN CAPS]</a:t>
            </a:r>
          </a:p>
        </p:txBody>
      </p:sp>
      <p:sp>
        <p:nvSpPr>
          <p:cNvPr id="24" name="Rectangle 23">
            <a:extLst>
              <a:ext uri="{FF2B5EF4-FFF2-40B4-BE49-F238E27FC236}">
                <a16:creationId xmlns:a16="http://schemas.microsoft.com/office/drawing/2014/main" id="{BADBB204-1E31-D097-90E9-9740B4BC7D52}"/>
              </a:ext>
            </a:extLst>
          </p:cNvPr>
          <p:cNvSpPr/>
          <p:nvPr userDrawn="1"/>
        </p:nvSpPr>
        <p:spPr>
          <a:xfrm rot="18900000">
            <a:off x="2822010" y="6502605"/>
            <a:ext cx="43465" cy="43465"/>
          </a:xfrm>
          <a:prstGeom prst="rect">
            <a:avLst/>
          </a:prstGeom>
          <a:solidFill>
            <a:srgbClr val="434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349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04BF8C-9025-9BC8-17DF-02FB64A5620E}"/>
              </a:ext>
            </a:extLst>
          </p:cNvPr>
          <p:cNvCxnSpPr>
            <a:cxnSpLocks/>
          </p:cNvCxnSpPr>
          <p:nvPr userDrawn="1"/>
        </p:nvCxnSpPr>
        <p:spPr>
          <a:xfrm>
            <a:off x="838200" y="452507"/>
            <a:ext cx="10959548" cy="0"/>
          </a:xfrm>
          <a:prstGeom prst="line">
            <a:avLst/>
          </a:prstGeom>
          <a:ln w="12700">
            <a:solidFill>
              <a:srgbClr val="43434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E746EAC-3BE4-6726-298A-E7D20BE700A2}"/>
              </a:ext>
            </a:extLst>
          </p:cNvPr>
          <p:cNvPicPr>
            <a:picLocks noChangeAspect="1"/>
          </p:cNvPicPr>
          <p:nvPr userDrawn="1"/>
        </p:nvPicPr>
        <p:blipFill>
          <a:blip r:embed="rId2"/>
          <a:stretch>
            <a:fillRect/>
          </a:stretch>
        </p:blipFill>
        <p:spPr>
          <a:xfrm>
            <a:off x="139425" y="137906"/>
            <a:ext cx="629202" cy="629202"/>
          </a:xfrm>
          <a:prstGeom prst="rect">
            <a:avLst/>
          </a:prstGeom>
        </p:spPr>
      </p:pic>
    </p:spTree>
    <p:extLst>
      <p:ext uri="{BB962C8B-B14F-4D97-AF65-F5344CB8AC3E}">
        <p14:creationId xmlns:p14="http://schemas.microsoft.com/office/powerpoint/2010/main" val="1986367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2853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E6CEE0-8967-BB2D-820D-12E727F76F12}"/>
              </a:ext>
            </a:extLst>
          </p:cNvPr>
          <p:cNvSpPr txBox="1"/>
          <p:nvPr userDrawn="1"/>
        </p:nvSpPr>
        <p:spPr>
          <a:xfrm>
            <a:off x="5051481" y="6424566"/>
            <a:ext cx="2089033" cy="215444"/>
          </a:xfrm>
          <a:prstGeom prst="rect">
            <a:avLst/>
          </a:prstGeom>
          <a:noFill/>
        </p:spPr>
        <p:txBody>
          <a:bodyPr wrap="none" rtlCol="0">
            <a:spAutoFit/>
          </a:bodyPr>
          <a:lstStyle/>
          <a:p>
            <a:pPr algn="ctr"/>
            <a:r>
              <a:rPr lang="en-US" sz="800" spc="200" baseline="0" dirty="0">
                <a:solidFill>
                  <a:srgbClr val="434343"/>
                </a:solidFill>
                <a:latin typeface="IBM Plex Mono" panose="020B0509050203000203" pitchFamily="49" charset="77"/>
              </a:rPr>
              <a:t>PRIVATE &amp; CONFIDENTIAL</a:t>
            </a:r>
          </a:p>
        </p:txBody>
      </p:sp>
      <p:pic>
        <p:nvPicPr>
          <p:cNvPr id="4" name="Picture 3">
            <a:extLst>
              <a:ext uri="{FF2B5EF4-FFF2-40B4-BE49-F238E27FC236}">
                <a16:creationId xmlns:a16="http://schemas.microsoft.com/office/drawing/2014/main" id="{494E2C1F-948C-4E4C-A767-69704A8BEE72}"/>
              </a:ext>
            </a:extLst>
          </p:cNvPr>
          <p:cNvPicPr>
            <a:picLocks noChangeAspect="1"/>
          </p:cNvPicPr>
          <p:nvPr userDrawn="1"/>
        </p:nvPicPr>
        <p:blipFill>
          <a:blip r:embed="rId3"/>
          <a:stretch>
            <a:fillRect/>
          </a:stretch>
        </p:blipFill>
        <p:spPr>
          <a:xfrm>
            <a:off x="5369292" y="933651"/>
            <a:ext cx="1453415" cy="1453415"/>
          </a:xfrm>
          <a:prstGeom prst="rect">
            <a:avLst/>
          </a:prstGeom>
        </p:spPr>
      </p:pic>
      <p:sp>
        <p:nvSpPr>
          <p:cNvPr id="6" name="Text Placeholder 5">
            <a:extLst>
              <a:ext uri="{FF2B5EF4-FFF2-40B4-BE49-F238E27FC236}">
                <a16:creationId xmlns:a16="http://schemas.microsoft.com/office/drawing/2014/main" id="{C2439B93-860B-3168-D48E-E7559A6288FA}"/>
              </a:ext>
            </a:extLst>
          </p:cNvPr>
          <p:cNvSpPr>
            <a:spLocks noGrp="1"/>
          </p:cNvSpPr>
          <p:nvPr>
            <p:ph type="body" sz="quarter" idx="10" hasCustomPrompt="1"/>
          </p:nvPr>
        </p:nvSpPr>
        <p:spPr>
          <a:xfrm>
            <a:off x="3126580" y="2677461"/>
            <a:ext cx="5938837" cy="751539"/>
          </a:xfrm>
        </p:spPr>
        <p:txBody>
          <a:bodyPr>
            <a:normAutofit/>
          </a:bodyPr>
          <a:lstStyle>
            <a:lvl1pPr marL="0" indent="0" algn="ctr">
              <a:buNone/>
              <a:defRPr sz="5400">
                <a:latin typeface="Replica LL" panose="020B0504010101010104" pitchFamily="34" charset="77"/>
                <a:cs typeface="Replica LL" panose="020B0504010101010104" pitchFamily="34" charset="77"/>
              </a:defRPr>
            </a:lvl1pPr>
          </a:lstStyle>
          <a:p>
            <a:pPr lvl="0"/>
            <a:r>
              <a:rPr lang="en-US" dirty="0"/>
              <a:t>Thank You.</a:t>
            </a:r>
          </a:p>
        </p:txBody>
      </p:sp>
    </p:spTree>
    <p:extLst>
      <p:ext uri="{BB962C8B-B14F-4D97-AF65-F5344CB8AC3E}">
        <p14:creationId xmlns:p14="http://schemas.microsoft.com/office/powerpoint/2010/main" val="405842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alpha val="95294"/>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483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bg1"/>
          </a:solidFill>
          <a:latin typeface="Replica-Regular" panose="020005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F0F0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012732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4400" kern="1200">
          <a:solidFill>
            <a:schemeClr val="tx1"/>
          </a:solidFill>
          <a:latin typeface="Replica LL" panose="020B0504010101010104" pitchFamily="34" charset="77"/>
          <a:ea typeface="+mj-ea"/>
          <a:cs typeface="Replica LL" panose="020B0504010101010104"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6DA6ED3-9168-5451-3025-EA9FEF22123C}"/>
              </a:ext>
            </a:extLst>
          </p:cNvPr>
          <p:cNvSpPr txBox="1"/>
          <p:nvPr/>
        </p:nvSpPr>
        <p:spPr>
          <a:xfrm>
            <a:off x="4282846" y="4312920"/>
            <a:ext cx="3626314" cy="954107"/>
          </a:xfrm>
          <a:prstGeom prst="rect">
            <a:avLst/>
          </a:prstGeom>
          <a:noFill/>
        </p:spPr>
        <p:txBody>
          <a:bodyPr wrap="none" rtlCol="0">
            <a:spAutoFit/>
          </a:bodyPr>
          <a:lstStyle/>
          <a:p>
            <a:pPr algn="ctr"/>
            <a:r>
              <a:rPr lang="en-US" sz="2800" b="1" dirty="0">
                <a:solidFill>
                  <a:schemeClr val="bg1"/>
                </a:solidFill>
                <a:latin typeface="Replica LL TT Light" panose="020B0404010101010104" pitchFamily="34" charset="0"/>
                <a:cs typeface="Replica LL TT Light" panose="020B0404010101010104" pitchFamily="34" charset="0"/>
              </a:rPr>
              <a:t>Perscient</a:t>
            </a:r>
          </a:p>
          <a:p>
            <a:pPr algn="ctr"/>
            <a:r>
              <a:rPr lang="en-US" sz="2800" dirty="0">
                <a:solidFill>
                  <a:schemeClr val="bg1"/>
                </a:solidFill>
                <a:latin typeface="Replica LL TT Light" panose="020B0404010101010104" pitchFamily="34" charset="0"/>
                <a:cs typeface="Replica LL TT Light" panose="020B0404010101010104" pitchFamily="34" charset="0"/>
              </a:rPr>
              <a:t>Perscient Pulse — September 2026</a:t>
            </a:r>
          </a:p>
        </p:txBody>
      </p:sp>
    </p:spTree>
    <p:extLst>
      <p:ext uri="{BB962C8B-B14F-4D97-AF65-F5344CB8AC3E}">
        <p14:creationId xmlns:p14="http://schemas.microsoft.com/office/powerpoint/2010/main" val="238530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Executive Summary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FIVE THINGS TO REMEMBER FROM THIS MONTH'S CENTRAL BANK NARRATIVES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N30"/>
          <p:cNvSpPr txBox="1"/>
          <p:nvPr/>
        </p:nvSpPr>
        <p:spPr>
          <a:xfrm>
            <a:off x="318275"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01</a:t>
            </a:r>
          </a:p>
        </p:txBody>
      </p:sp>
      <p:sp>
        <p:nvSpPr>
          <p:cNvPr id="31" name="Body 31"/>
          <p:cNvSpPr txBox="1"/>
          <p:nvPr/>
        </p:nvSpPr>
        <p:spPr>
          <a:xfrm>
            <a:off x="968275"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Fed's September hike sparked a polarized credibility debate with no clear winner.</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asserting the Fed is reinforcing market trust surged to 249.4, up 113.4 points, while language suggesting it is losing credibility rose to 241.4, up 51.2 points. Both readings are well above average and nearly equal, creating conditions for sustained USD volatility.</a:t>
            </a:r>
          </a:p>
        </p:txBody>
      </p:sp>
      <p:sp>
        <p:nvSpPr>
          <p:cNvPr id="32" name="N32"/>
          <p:cNvSpPr txBox="1"/>
          <p:nvPr/>
        </p:nvSpPr>
        <p:spPr>
          <a:xfrm>
            <a:off x="4235282"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02</a:t>
            </a:r>
          </a:p>
        </p:txBody>
      </p:sp>
      <p:sp>
        <p:nvSpPr>
          <p:cNvPr id="33" name="Body 33"/>
          <p:cNvSpPr txBox="1"/>
          <p:nvPr/>
        </p:nvSpPr>
        <p:spPr>
          <a:xfrm>
            <a:off x="4885282"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BOJ inflation confidence reached an exceptional level as normalization accelerates.</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suggesting the market believes the BOJ has inflation under control stands at 362.1, up 156.9 points in a month. Governor Ueda reframed policy from lifting inflation to anchoring it at 2%, and the BOJ's rate-hike interval has shortened to just three months.</a:t>
            </a:r>
          </a:p>
        </p:txBody>
      </p:sp>
      <p:sp>
        <p:nvSpPr>
          <p:cNvPr id="34" name="N34"/>
          <p:cNvSpPr txBox="1"/>
          <p:nvPr/>
        </p:nvSpPr>
        <p:spPr>
          <a:xfrm>
            <a:off x="8152289" y="17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03</a:t>
            </a:r>
          </a:p>
        </p:txBody>
      </p:sp>
      <p:sp>
        <p:nvSpPr>
          <p:cNvPr id="35" name="Body 35"/>
          <p:cNvSpPr txBox="1"/>
          <p:nvPr/>
        </p:nvSpPr>
        <p:spPr>
          <a:xfrm>
            <a:off x="8802289" y="1750000"/>
            <a:ext cx="3067007"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ECB and BOE delivered the month's cleanest divergence on inflation credibility.</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Language expressing confidence in ECB inflation management rose to 99.5, nearly double its average, while skepticism about BOE inflation control crossed into above-average territory at 7.4. The gap carries direct implications for EUR/GBP positioning.</a:t>
            </a:r>
          </a:p>
        </p:txBody>
      </p:sp>
      <p:sp>
        <p:nvSpPr>
          <p:cNvPr id="36" name="N36"/>
          <p:cNvSpPr txBox="1"/>
          <p:nvPr/>
        </p:nvSpPr>
        <p:spPr>
          <a:xfrm>
            <a:off x="318275"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04</a:t>
            </a:r>
          </a:p>
        </p:txBody>
      </p:sp>
      <p:sp>
        <p:nvSpPr>
          <p:cNvPr id="37" name="Body 37"/>
          <p:cNvSpPr txBox="1"/>
          <p:nvPr/>
        </p:nvSpPr>
        <p:spPr>
          <a:xfrm>
            <a:off x="968275"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Inflation and credibility dominated all four central banks' narratives in September.</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Backstop and growth-stimulus language remained subdued for the Fed, ECB, and BOE. The BOJ stands alone in combining inflation confidence with above-average growth and market-reassurance readings, a breadth of perceived policy flexibility no peer bank currently enjoys.</a:t>
            </a:r>
          </a:p>
        </p:txBody>
      </p:sp>
      <p:sp>
        <p:nvSpPr>
          <p:cNvPr id="38" name="N38"/>
          <p:cNvSpPr txBox="1"/>
          <p:nvPr/>
        </p:nvSpPr>
        <p:spPr>
          <a:xfrm>
            <a:off x="6193786" y="4150000"/>
            <a:ext cx="600000" cy="500000"/>
          </a:xfrm>
          <a:prstGeom prst="rect">
            <a:avLst/>
          </a:prstGeom>
          <a:noFill/>
        </p:spPr>
        <p:txBody>
          <a:bodyPr lIns="0" tIns="0" rIns="0" bIns="0"/>
          <a:lstStyle/>
          <a:p>
            <a:pPr>
              <a:buNone/>
            </a:pPr>
            <a:r>
              <a:rPr lang="en-US" sz="1800" b="1" dirty="0">
                <a:solidFill>
                  <a:srgbClr val="3DFFB9"/>
                </a:solidFill>
                <a:latin typeface="IBM Plex Mono" panose="020B0509050203000203" pitchFamily="49" charset="77"/>
                <a:cs typeface="IBM Plex Mono" panose="020B0509050203000203" pitchFamily="49" charset="77"/>
              </a:rPr>
              <a:t>05</a:t>
            </a:r>
          </a:p>
        </p:txBody>
      </p:sp>
      <p:sp>
        <p:nvSpPr>
          <p:cNvPr id="39" name="Body 39"/>
          <p:cNvSpPr txBox="1"/>
          <p:nvPr/>
        </p:nvSpPr>
        <p:spPr>
          <a:xfrm>
            <a:off x="6843786" y="4150000"/>
            <a:ext cx="5025511" cy="2200000"/>
          </a:xfrm>
          <a:prstGeom prst="rect">
            <a:avLst/>
          </a:prstGeom>
          <a:noFill/>
        </p:spPr>
        <p:txBody>
          <a:bodyPr wrap="square" lIns="0" tIns="0" rIns="0" bIns="0"/>
          <a:lstStyle/>
          <a:p>
            <a:pPr marL="0" indent="0">
              <a:spcAft>
                <a:spcPts val="1400"/>
              </a:spcAft>
              <a:buNone/>
            </a:pPr>
            <a:r>
              <a:rPr lang="en-US" sz="1000" b="1" dirty="0">
                <a:solidFill>
                  <a:srgbClr val="FFFFFF"/>
                </a:solidFill>
                <a:latin typeface="IBM Plex Sans" panose="020B0503050203000203" pitchFamily="34" charset="77"/>
                <a:cs typeface="IBM Plex Sans" panose="020B0503050203000203" pitchFamily="34" charset="77"/>
              </a:rPr>
              <a:t>The Iran conflict is the shared upstream shock, but each bank's response diverges.</a:t>
            </a:r>
          </a:p>
          <a:p>
            <a:pPr marL="0" indent="0">
              <a:spcAft>
                <a:spcPts val="1400"/>
              </a:spcAft>
              <a:buNone/>
            </a:pPr>
            <a:r>
              <a:rPr lang="en-US" sz="1000" dirty="0">
                <a:solidFill>
                  <a:srgbClr val="FFFFFF"/>
                </a:solidFill>
                <a:latin typeface="IBM Plex Sans" panose="020B0503050203000203" pitchFamily="34" charset="77"/>
                <a:cs typeface="IBM Plex Sans" panose="020B0503050203000203" pitchFamily="34" charset="77"/>
              </a:rPr>
              <a:t>Energy and commodity price pressures from the conflict run through every narrative, yet they have produced four distinct credibility trajectories. Market differentiation among major currencies increasingly hinges on perceived institutional resolve rather than on the shared inflation shock itself.</a:t>
            </a:r>
          </a:p>
        </p:txBody>
      </p:sp>
      <p:sp>
        <p:nvSpPr>
          <p:cNvPr id="40" name="IndexKey"/>
          <p:cNvSpPr txBox="1"/>
          <p:nvPr/>
        </p:nvSpPr>
        <p:spPr>
          <a:xfrm>
            <a:off x="318275" y="6350000"/>
            <a:ext cx="5400000" cy="420000"/>
          </a:xfrm>
          <a:prstGeom prst="rect">
            <a:avLst/>
          </a:prstGeom>
          <a:noFill/>
        </p:spPr>
        <p:txBody>
          <a:bodyPr wrap="square" lIns="0" tIns="0" rIns="0" bIns="0"/>
          <a:lstStyle/>
          <a:p>
            <a:pPr>
              <a:buNone/>
            </a:pPr>
            <a:r>
              <a:rPr lang="en-US" sz="900" dirty="0">
                <a:solidFill>
                  <a:srgbClr val="FFFFFF">
                    <a:alpha val="55000"/>
                  </a:srgbClr>
                </a:solidFill>
                <a:latin typeface="IBM Plex Sans" panose="020B0503050203000203" pitchFamily="34" charset="77"/>
                <a:cs typeface="IBM Plex Sans" panose="020B0503050203000203" pitchFamily="34" charset="77"/>
              </a:rPr>
              <a:t>How to read the numbers: each reading shows how far above or below its long-run average a theme is running in the media — 100 means twice the average; −100 is the floor.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ONE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The Fed's Polarized Credibility Debate</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A unanimous rate hike to 3.75–4.0% resolved nothing in the trust narrative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Trust-building and trust-eroding language surged in near-equal measure after the September hike.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FED CREDIBILITY POLARIZATION</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249.4</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the Fed is reinforcing market trust — up 113.4 pts</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241.4</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suggesting the Fed is losing credibility — up 51.2 pts</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12-0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Unanimous FOMC vote, vs. the contentious 9-3 split in July</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FOMC's unanimous decision on September 16 to raise the federal funds rate by a quarter point to 3.75–4.0% was the month's defining event for U.S. monetary policy. Media discourse is actively making the case for and against Warsh's Fed in near-equal measure, with both trust-building and trust-eroding language well above average.</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unanimity of the vote masks a narrative that remains deeply split — each camp has surged, and neither has won.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Warsh's hawkish pivot answered independence doubts but left inflation skeptics unconvinced.</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THE RATE HIKE IN CONTEXT</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90%+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Market-implied probability of a September hike after Jackson Hole</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50%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Oil price increase since the Iran conflict began</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100%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Diesel price increase tied to supply-chain disruptions</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Chairman Warsh's Jackson Hole declaration that "underlying inflation is not moving to our objective" at sufficient speed set the stage. CNBC reported the hike answered concerns about Warsh's independence from President Trump, and his press conference struck a "decidedly hawkish" tone that opened the door to further increases before year-end.</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Two forces drove the committee: persistent energy costs from the Iran conflict — oil up 50%, diesel up 100%, agricultural goods up roughly 20% — and the credibility cost of July's hold, which had itself fueled doubts about the Fed's willingness to follow through.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inflation management narrative mirrors the credibility split, with both camps above average.</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INFLATION CONFIDENCE VS. SKEPTICISM</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74.7</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suggesting the market believes the Fed has inflation under control — up 53.0 pts</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68.5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the market doubts the Fed will act adequately — up 11.9 pts</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Commentators like Heather Long of Navy Federal Credit Union argue the hike "restores Fed credibility," while skeptics point to core PCE running above 3% throughout 2026 as evidence the Fed remains behind. A CF40 Research analysis observed that Warsh's credibility had been "under pressure" before the hike, because his actions had yet to match his rhetoric.</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The inflation axis carries both camps above average — a mirror image of the broader credibility split, and a recipe for volatility around each new data release.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Backstop and growth-stimulus language have gone quiet, locking the narrative on inflation.</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FED PUT AND GROWTH DIMENSIONS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-21.8</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suggesting the Fed cannot be trusted to rescue investors — down 11.8 pts</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-54.2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expecting the Fed to respond to market volatility</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-43.1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expecting the Fed to act to spur flagging growth</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All three readings remain below average, confirming that media conversation is centered on inflation control and institutional credibility rather than any expectation of a "Fed put" or growth stimulus. The narrative is locked on a single axis.</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For FX professionals, this polarization creates conditions for sustained USD volatility, because each incoming data point and Fedspeak event is liable to tip the balance between the trust-building and trust-eroding camps.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TWO</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BOJ Inflation Confidence Surges</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Governor Ueda's policy reframing produced an exceptionally strong confidence reading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Language expressing confidence in BOJ inflation management reached an exceptional level.</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BOJ INFLATION CONFIDENCE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362.1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suggesting the market believes the BOJ has inflation under control</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+156.9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One-month increase — a sharp move well above its long-term mean</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1.25%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BOJ rate after September hike — highest since April 1995</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BOJ's September 18 decision to raise its short-term rate by 25 basis points to 1.25%, approved 7-2, came with a significant pivot. Reuters reported that Governor Ueda declared monetary policy had "entered a new phase" focused on preventing inflation from overshooting rather than lifting it.</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This reframing — from pushing prices up to anchoring them at 2% — is the conceptual foundation for the confidence reading. The decision came just three months after the previous hike, the shortest interval since the normalization cycle began in March 2024.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BOJ is perceived as having expanding policy flexibility no peer bank currently enjoys.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GROWTH, BACKSTOP, AND FLEXIBILITY</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137.9</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expecting the BOJ to act on market volatility — still elevated</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26.5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expecting BOJ growth stimulus — up 50.6 pts, now above average</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market volatility reading remains about 38% above average despite a modest 3.9-point decline, suggesting the narrative still frames the BOJ as supportive of asset stability even as it tightens. Growth-stimulus language crossed into above-average territory, rising 50.6 points.</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Together, these readings depict a central bank perceived as able to fight inflation, support growth expectations, and reassure markets simultaneously — a breadth of flexibility no peer bank enjoys.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BOJ credibility remains elevated on both sides but is moderating as geopolitical risks persist.</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CREDIBILITY AND GEOPOLITICAL RISKS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167.3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suggesting the BOJ is losing credibility — down 3.7 pts</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145.5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the BOJ is solidifying credibility — down 21.1 pts</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50.5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Skeptical inflation management language — still above average</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Both credibility readings remain well above average even amid the inflation confidence shift, indicating that media coverage still engages with the risks embedded in Japan's normalization. Board member Masu warned that higher fuel and chemical costs tied to the Iran conflict could prove more than temporary.</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For FX desks, accelerating normalization and the strong confidence reading support a constructive medium-term JPY outlook, though residual credibility tensions and geopolitical inflation risks counsel caution around the pace of further moves.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85800" y="2200000"/>
            <a:ext cx="6500000" cy="300000"/>
          </a:xfrm>
          <a:prstGeom prst="rect">
            <a:avLst/>
          </a:prstGeom>
          <a:noFill/>
        </p:spPr>
        <p:txBody>
          <a:bodyPr lIns="0" tIns="0" rIns="0" bIns="0"/>
          <a:lstStyle/>
          <a:p>
            <a:pPr>
              <a:buNone/>
            </a:pPr>
            <a:r>
              <a:rPr lang="en-US" sz="1400" dirty="0">
                <a:solidFill>
                  <a:srgbClr val="3DFFB9"/>
                </a:solidFill>
                <a:latin typeface="IBM Plex Mono" panose="020B0509050203000203" pitchFamily="49" charset="77"/>
                <a:cs typeface="IBM Plex Mono" panose="020B0509050203000203" pitchFamily="49" charset="77"/>
              </a:rPr>
              <a:t>STORY THREE</a:t>
            </a:r>
          </a:p>
        </p:txBody>
      </p:sp>
      <p:sp>
        <p:nvSpPr>
          <p:cNvPr id="3" name="Title"/>
          <p:cNvSpPr txBox="1"/>
          <p:nvPr/>
        </p:nvSpPr>
        <p:spPr>
          <a:xfrm>
            <a:off x="685800" y="2530000"/>
            <a:ext cx="8800000" cy="1900000"/>
          </a:xfrm>
          <a:prstGeom prst="rect">
            <a:avLst/>
          </a:prstGeom>
          <a:noFill/>
        </p:spPr>
        <p:txBody>
          <a:bodyPr wrap="square" lIns="0" tIns="0" rIns="0" bIns="0"/>
          <a:lstStyle/>
          <a:p>
            <a:pPr>
              <a:lnSpc>
                <a:spcPct val="100000"/>
              </a:lnSpc>
              <a:buNone/>
            </a:pPr>
            <a:r>
              <a:rPr lang="en-US" sz="4400" dirty="0">
                <a:solidFill>
                  <a:srgbClr val="FFFFFF"/>
                </a:solidFill>
                <a:latin typeface="Replica LL TT Light" panose="020B0404010101010104" pitchFamily="34" charset="0"/>
                <a:cs typeface="Replica LL TT Light" panose="020B0404010101010104" pitchFamily="34" charset="0"/>
              </a:rPr>
              <a:t>ECB and BOE Paths Diverge</a:t>
            </a:r>
          </a:p>
        </p:txBody>
      </p:sp>
      <p:cxnSp>
        <p:nvCxnSpPr>
          <p:cNvPr id="4" name="Sep"/>
          <p:cNvCxnSpPr/>
          <p:nvPr/>
        </p:nvCxnSpPr>
        <p:spPr>
          <a:xfrm>
            <a:off x="685800" y="4500000"/>
            <a:ext cx="3600000" cy="0"/>
          </a:xfrm>
          <a:prstGeom prst="line">
            <a:avLst/>
          </a:prstGeom>
          <a:ln w="12700">
            <a:solidFill>
              <a:srgbClr val="3DFFB9"/>
            </a:solidFill>
          </a:ln>
        </p:spPr>
      </p:cxnSp>
      <p:sp>
        <p:nvSpPr>
          <p:cNvPr id="5" name="Sub"/>
          <p:cNvSpPr txBox="1"/>
          <p:nvPr/>
        </p:nvSpPr>
        <p:spPr>
          <a:xfrm>
            <a:off x="685800" y="4640000"/>
            <a:ext cx="7200000" cy="500000"/>
          </a:xfrm>
          <a:prstGeom prst="rect">
            <a:avLst/>
          </a:prstGeom>
          <a:noFill/>
        </p:spPr>
        <p:txBody>
          <a:bodyPr lIns="0" tIns="0" rIns="0" bIns="0"/>
          <a:lstStyle/>
          <a:p>
            <a:pPr>
              <a:buNone/>
            </a:pPr>
            <a:r>
              <a:rPr lang="en-US" sz="1800" i="1" dirty="0">
                <a:solidFill>
                  <a:srgbClr val="FFE5A7"/>
                </a:solidFill>
                <a:latin typeface="IBM Plex Sans" panose="020B0503050203000203" pitchFamily="34" charset="77"/>
                <a:cs typeface="IBM Plex Sans" panose="020B0503050203000203" pitchFamily="34" charset="77"/>
              </a:rPr>
              <a:t>A clean ECB credibility gain versus growing BOE skepticism — the month's sharpest contrast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ECB inflation confidence nearly doubled its average after a second hike, with skepticism fading.</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ECB INFLATION CREDIBILITY</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99.5</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expressing confidence in ECB inflation management — up 49.4 pts</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3DFFB9"/>
                </a:solidFill>
                <a:latin typeface="IBM Plex Mono" panose="020B0509050203000203" pitchFamily="49" charset="77"/>
                <a:cs typeface="IBM Plex Mono" panose="020B0509050203000203" pitchFamily="49" charset="77"/>
              </a:rPr>
              <a:t>-25.6</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doubting ECB inflation action — down 17.3 pts, below average</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2.50%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ECB deposit rate after September's second hike of the year</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ECB's September 10 decision to raise its deposit rate by 25 basis points anchored a clean, non-polarized improvement in inflation credibility — distinct from the divided narratives surrounding the Fed and the BOE. Deutsche Bank called it a "hawkish hike," noting upward revisions to core inflation forecasts for 2027 and 2028, alongside growth upgrades to 0.9% for 2026 and 1.4% for 2027.</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An Allianz research note placed the ECB at the top of its central bank credibility ranking, calling the institution's standing "an asset for the euro's international role."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BOE's decision to hold made it an outlier, and credibility language shifted against it.</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BOE CREDIBILITY UNDER PRESSURE</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41.1</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asserting BOE credibility is solidifying — down 45.8 pts</a:t>
            </a:r>
          </a:p>
        </p:txBody>
      </p:sp>
      <p:sp>
        <p:nvSpPr>
          <p:cNvPr id="31" name="Stat 31"/>
          <p:cNvSpPr txBox="1"/>
          <p:nvPr/>
        </p:nvSpPr>
        <p:spPr>
          <a:xfrm>
            <a:off x="4235282" y="1750000"/>
            <a:ext cx="3717007"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-1.0</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Language suggesting BOE is losing credibility — up 27.7 pts, approaching average</a:t>
            </a:r>
          </a:p>
        </p:txBody>
      </p:sp>
      <p:sp>
        <p:nvSpPr>
          <p:cNvPr id="32" name="Stat 32"/>
          <p:cNvSpPr txBox="1"/>
          <p:nvPr/>
        </p:nvSpPr>
        <p:spPr>
          <a:xfrm>
            <a:off x="8152289" y="1750000"/>
            <a:ext cx="3717007" cy="900000"/>
          </a:xfrm>
          <a:prstGeom prst="rect">
            <a:avLst/>
          </a:prstGeom>
          <a:noFill/>
        </p:spPr>
        <p:txBody>
          <a:bodyPr wrap="square" lIns="0" tIns="0" rIns="0" bIns="0"/>
          <a:lstStyle/>
          <a:p>
            <a:pPr>
              <a:buNone/>
            </a:pPr>
            <a:r>
              <a:rPr lang="en-US" sz="3200" b="1" dirty="0">
                <a:solidFill>
                  <a:srgbClr val="FFE5A7"/>
                </a:solidFill>
                <a:latin typeface="IBM Plex Mono" panose="020B0509050203000203" pitchFamily="49" charset="77"/>
                <a:cs typeface="IBM Plex Mono" panose="020B0509050203000203" pitchFamily="49" charset="77"/>
              </a:rPr>
              <a:t>6-3</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MPC vote to hold at 3.75% — three dissenters backed a hike</a:t>
            </a:r>
          </a:p>
        </p:txBody>
      </p:sp>
      <p:sp>
        <p:nvSpPr>
          <p:cNvPr id="33" name="Body 33"/>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New York Times observed that the BOE's hold made it "an outlier among other large global central banks," none of which held steady in September. Language asserting the BOE is solidifying credibility fell sharply, while language suggesting it is losing credibility rose toward its long-term average.</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Skepticism about BOE inflation control crossed into above-average territory at 7.4, up 29.8 points, while the confidence counterpart rose more modestly to -6.2. The asymmetry reinforces the credibility softening.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The BOE faces a narrowing corridor between two possible mistakes as public doubt rises.</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THE BOE DILEMMA</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Stat 30"/>
          <p:cNvSpPr txBox="1"/>
          <p:nvPr/>
        </p:nvSpPr>
        <p:spPr>
          <a:xfrm>
            <a:off x="318275" y="1750000"/>
            <a:ext cx="5675511"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7.4</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Skepticism about BOE inflation action — up 29.8 pts, now above average</a:t>
            </a:r>
          </a:p>
        </p:txBody>
      </p:sp>
      <p:sp>
        <p:nvSpPr>
          <p:cNvPr id="31" name="Stat 31"/>
          <p:cNvSpPr txBox="1"/>
          <p:nvPr/>
        </p:nvSpPr>
        <p:spPr>
          <a:xfrm>
            <a:off x="6193786" y="1750000"/>
            <a:ext cx="5675511" cy="900000"/>
          </a:xfrm>
          <a:prstGeom prst="rect">
            <a:avLst/>
          </a:prstGeom>
          <a:noFill/>
        </p:spPr>
        <p:txBody>
          <a:bodyPr wrap="square" lIns="0" tIns="0" rIns="0" bIns="0"/>
          <a:lstStyle/>
          <a:p>
            <a:pPr>
              <a:buNone/>
            </a:pPr>
            <a:r>
              <a:rPr lang="en-US" sz="3200" b="1" dirty="0">
                <a:solidFill>
                  <a:srgbClr val="FF2E63"/>
                </a:solidFill>
                <a:latin typeface="IBM Plex Mono" panose="020B0509050203000203" pitchFamily="49" charset="77"/>
                <a:cs typeface="IBM Plex Mono" panose="020B0509050203000203" pitchFamily="49" charset="77"/>
              </a:rPr>
              <a:t>-2%</a:t>
            </a:r>
          </a:p>
          <a:p>
            <a:pPr>
              <a:buNone/>
            </a:pPr>
            <a:r>
              <a:rPr lang="en-US" sz="1000" dirty="0">
                <a:solidFill>
                  <a:srgbClr val="FFFFFF">
                    <a:alpha val="70000"/>
                  </a:srgbClr>
                </a:solidFill>
                <a:latin typeface="IBM Plex Sans" panose="020B0503050203000203" pitchFamily="34" charset="77"/>
                <a:cs typeface="IBM Plex Sans" panose="020B0503050203000203" pitchFamily="34" charset="77"/>
              </a:rPr>
              <a:t>Net public satisfaction with the BOE's rate-setting — May survey</a:t>
            </a:r>
          </a:p>
        </p:txBody>
      </p:sp>
      <p:sp>
        <p:nvSpPr>
          <p:cNvPr id="32" name="Body 32"/>
          <p:cNvSpPr txBox="1"/>
          <p:nvPr/>
        </p:nvSpPr>
        <p:spPr>
          <a:xfrm>
            <a:off x="318275" y="2800000"/>
            <a:ext cx="11551023" cy="540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Deputy Governor Ramsden acknowledged that "were upside pressures on the inflation outlook to continue to build, there could be a case for increasing Bank Rate." A Politico analysis framed the dilemma as weighing "two possible mistakes": move too slowly and let energy costs seep into expectations and wages, or tighten into uncertainty and choke growth.</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Should the credibility gap between Frankfurt and London widen further, sterling may face increasing headwinds against the euro in the months ahead.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September's shared inflation focus produced four distinct credibility trajectories from one shock.</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SYNTHESIS</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All four central banks faced the same upstream pressure from the Iran conflict's impact on energy and commodity prices, and all four narratives were dominated by inflation management and institutional credibility rather than backstop or growth themes. Yet the responses diverged sharply: the BOJ converted the moment into a directional confidence gain, the ECB reinforced its credibility steadily, the Fed generated a polarized debate with no resolution, and the BOE accumulated mounting skepticism.</a:t>
            </a:r>
          </a:p>
          <a:p>
            <a:pPr marL="0" indent="0">
              <a:spcAft>
                <a:spcPts val="2200"/>
              </a:spcAft>
              <a:buNone/>
            </a:pPr>
            <a:r>
              <a:rPr lang="en-US" sz="1700" dirty="0">
                <a:solidFill>
                  <a:srgbClr val="FFFFFF"/>
                </a:solidFill>
                <a:latin typeface="IBM Plex Sans" panose="020B0503050203000203" pitchFamily="34" charset="77"/>
                <a:cs typeface="IBM Plex Sans" panose="020B0503050203000203" pitchFamily="34" charset="77"/>
              </a:rPr>
              <a:t>The implication is that currency differentiation will increasingly hinge on perceived institutional resolve. The shared shock is priced; what separates the four narratives is how convincingly each central bank's actions matched its rhetoric — and how the media judged the gap.</a:t>
            </a:r>
          </a:p>
          <a:p>
            <a:pPr marL="0" indent="0">
              <a:spcAft>
                <a:spcPts val="2200"/>
              </a:spcAft>
              <a:buNone/>
            </a:pPr>
            <a:r>
              <a:rPr lang="en-US" sz="1700" i="1" dirty="0">
                <a:solidFill>
                  <a:srgbClr val="FFE5A7"/>
                </a:solidFill>
                <a:latin typeface="IBM Plex Sans" panose="020B0503050203000203" pitchFamily="34" charset="77"/>
                <a:cs typeface="IBM Plex Sans" panose="020B0503050203000203" pitchFamily="34" charset="77"/>
              </a:rPr>
              <a:t>A single inflation shock, four credibility outcomes — the divergence is the signal.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Replica LL TT Light" panose="020B0404010101010104" pitchFamily="34" charset="0"/>
                <a:cs typeface="Replica LL TT Light" panose="020B0404010101010104" pitchFamily="34" charset="0"/>
              </a:rPr>
              <a:t>Each incoming data release or central bank communication could tip these narratives decisively.</a:t>
            </a:r>
          </a:p>
        </p:txBody>
      </p:sp>
      <p:sp>
        <p:nvSpPr>
          <p:cNvPr id="3" name="Subtitle"/>
          <p:cNvSpPr>
            <a:spLocks noGrp="1"/>
          </p:cNvSpPr>
          <p:nvPr>
            <p:ph type="body" sz="quarter" idx="16"/>
          </p:nvPr>
        </p:nvSpPr>
        <p:spPr>
          <a:xfrm>
            <a:off x="318275" y="1180000"/>
            <a:ext cx="11551023" cy="320040"/>
          </a:xfrm>
        </p:spPr>
        <p:txBody>
          <a:bodyPr anchor="ctr"/>
          <a:lstStyle/>
          <a:p>
            <a:pPr>
              <a:buNone/>
            </a:pPr>
            <a:r>
              <a:rPr lang="en-US" sz="1400" dirty="0">
                <a:solidFill>
                  <a:srgbClr val="FFE5A7"/>
                </a:solidFill>
                <a:latin typeface="IBM Plex Mono" panose="020B0509050203000203" pitchFamily="49" charset="77"/>
                <a:cs typeface="IBM Plex Mono" panose="020B0509050203000203" pitchFamily="49" charset="77"/>
              </a:rPr>
              <a:t>WHAT TO WATCH</a:t>
            </a:r>
          </a:p>
        </p:txBody>
      </p:sp>
      <p:cxnSp>
        <p:nvCxnSpPr>
          <p:cNvPr id="20" name="Line 20"/>
          <p:cNvCxnSpPr/>
          <p:nvPr/>
        </p:nvCxnSpPr>
        <p:spPr>
          <a:xfrm>
            <a:off x="318275" y="1560000"/>
            <a:ext cx="11551023" cy="0"/>
          </a:xfrm>
          <a:prstGeom prst="line">
            <a:avLst/>
          </a:prstGeom>
          <a:ln w="9525">
            <a:solidFill>
              <a:srgbClr val="3DFFB9"/>
            </a:solidFill>
          </a:ln>
        </p:spPr>
      </p:cxnSp>
      <p:sp>
        <p:nvSpPr>
          <p:cNvPr id="30" name="Body 30"/>
          <p:cNvSpPr txBox="1"/>
          <p:nvPr/>
        </p:nvSpPr>
        <p:spPr>
          <a:xfrm>
            <a:off x="318275" y="1750000"/>
            <a:ext cx="11551023" cy="6450000"/>
          </a:xfrm>
          <a:prstGeom prst="rect">
            <a:avLst/>
          </a:prstGeom>
          <a:noFill/>
        </p:spPr>
        <p:txBody>
          <a:bodyPr wrap="square" lIns="0" tIns="0" rIns="0" bIns="0"/>
          <a:lstStyle/>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Fed:</a:t>
            </a:r>
            <a:r>
              <a:rPr lang="en-US" sz="1700" dirty="0">
                <a:solidFill>
                  <a:srgbClr val="FFFFFF"/>
                </a:solidFill>
                <a:latin typeface="IBM Plex Sans" panose="020B0503050203000203" pitchFamily="34" charset="77"/>
                <a:cs typeface="IBM Plex Sans" panose="020B0503050203000203" pitchFamily="34" charset="77"/>
              </a:rPr>
              <a:t> The unresolved credibility polarization means any data surprise or Fedspeak event could tip the balance between the trust-building and trust-eroding camps. Watch core PCE and the next FOMC statement for whether the hawkish pivot consolidates or the skeptics gain ground, with direct implications for USD direction.</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BOJ:</a:t>
            </a:r>
            <a:r>
              <a:rPr lang="en-US" sz="1700" dirty="0">
                <a:solidFill>
                  <a:srgbClr val="FFFFFF"/>
                </a:solidFill>
                <a:latin typeface="IBM Plex Sans" panose="020B0503050203000203" pitchFamily="34" charset="77"/>
                <a:cs typeface="IBM Plex Sans" panose="020B0503050203000203" pitchFamily="34" charset="77"/>
              </a:rPr>
              <a:t> The strength of the inflation confidence reading is clear, but the still-elevated credibility tensions and geopolitical supply risks from the Iran conflict warrant monitoring. Board commentary on fuel and commodity costs will signal whether the normalization pace holds, sustaining the constructive JPY view.</a:t>
            </a:r>
          </a:p>
          <a:p>
            <a:pPr marL="0" indent="0">
              <a:spcAft>
                <a:spcPts val="2200"/>
              </a:spcAft>
              <a:buNone/>
            </a:pPr>
            <a:r>
              <a:rPr lang="en-US" sz="1700" b="1" dirty="0">
                <a:solidFill>
                  <a:srgbClr val="FFFFFF"/>
                </a:solidFill>
                <a:latin typeface="IBM Plex Sans" panose="020B0503050203000203" pitchFamily="34" charset="77"/>
                <a:cs typeface="IBM Plex Sans" panose="020B0503050203000203" pitchFamily="34" charset="77"/>
              </a:rPr>
              <a:t>ECB vs. BOE:</a:t>
            </a:r>
            <a:r>
              <a:rPr lang="en-US" sz="1700" dirty="0">
                <a:solidFill>
                  <a:srgbClr val="FFFFFF"/>
                </a:solidFill>
                <a:latin typeface="IBM Plex Sans" panose="020B0503050203000203" pitchFamily="34" charset="77"/>
                <a:cs typeface="IBM Plex Sans" panose="020B0503050203000203" pitchFamily="34" charset="77"/>
              </a:rPr>
              <a:t> The widening credibility gap is the cleanest FX trade setup in the data. For the ECB, watch whether the non-polarized confidence gain persists through the next rate decision. For the BOE, the key question is whether internal dissent forces action — a hold at the next meeting would likely push skepticism language further above average, adding pressure on sterling against the euro.</a:t>
            </a:r>
          </a:p>
        </p:txBody>
      </p:sp>
    </p:spTree>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Perscient Presentation Palette 1">
      <a:dk1>
        <a:srgbClr val="0E0E0E"/>
      </a:dk1>
      <a:lt1>
        <a:srgbClr val="FFFFFF"/>
      </a:lt1>
      <a:dk2>
        <a:srgbClr val="000000"/>
      </a:dk2>
      <a:lt2>
        <a:srgbClr val="E7E6E6"/>
      </a:lt2>
      <a:accent1>
        <a:srgbClr val="1B1B1B"/>
      </a:accent1>
      <a:accent2>
        <a:srgbClr val="3E3E3E"/>
      </a:accent2>
      <a:accent3>
        <a:srgbClr val="9E9E9E"/>
      </a:accent3>
      <a:accent4>
        <a:srgbClr val="FEE4A6"/>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12097</TotalTime>
  <Words>2161</Words>
  <Application>Microsoft Macintosh PowerPoint</Application>
  <PresentationFormat>Widescreen</PresentationFormat>
  <Paragraphs>134</Paragraphs>
  <Slides>17</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Aptos</vt:lpstr>
      <vt:lpstr>Arial</vt:lpstr>
      <vt:lpstr>IBM Plex Mono</vt:lpstr>
      <vt:lpstr>IBM Plex Sans</vt:lpstr>
      <vt:lpstr>IBM Plex Sans Light</vt:lpstr>
      <vt:lpstr>Replica LL</vt:lpstr>
      <vt:lpstr>Replica LL TT Light</vt:lpstr>
      <vt:lpstr>Replica-Regular</vt:lpstr>
      <vt:lpstr>2_Office Theme</vt:lpstr>
      <vt:lpstr>Office Theme</vt:lpstr>
      <vt:lpstr>PowerPoint Presentation</vt:lpstr>
      <vt:lpstr>Executive Summary</vt:lpstr>
      <vt:lpstr>PowerPoint Presentation</vt:lpstr>
      <vt:lpstr>Trust-building and trust-eroding language surged in near-equal measure after the September hike.</vt:lpstr>
      <vt:lpstr>Warsh's hawkish pivot answered independence doubts but left inflation skeptics unconvinced.</vt:lpstr>
      <vt:lpstr>The inflation management narrative mirrors the credibility split, with both camps above average.</vt:lpstr>
      <vt:lpstr>Backstop and growth-stimulus language have gone quiet, locking the narrative on inflation.</vt:lpstr>
      <vt:lpstr>PowerPoint Presentation</vt:lpstr>
      <vt:lpstr>Language expressing confidence in BOJ inflation management reached an exceptional level.</vt:lpstr>
      <vt:lpstr>The BOJ is perceived as having expanding policy flexibility no peer bank currently enjoys.</vt:lpstr>
      <vt:lpstr>BOJ credibility remains elevated on both sides but is moderating as geopolitical risks persist.</vt:lpstr>
      <vt:lpstr>PowerPoint Presentation</vt:lpstr>
      <vt:lpstr>ECB inflation confidence nearly doubled its average after a second hike, with skepticism fading.</vt:lpstr>
      <vt:lpstr>The BOE's decision to hold made it an outlier, and credibility language shifted against it.</vt:lpstr>
      <vt:lpstr>The BOE faces a narrowing corridor between two possible mistakes as public doubt rises.</vt:lpstr>
      <vt:lpstr>September's shared inflation focus produced four distinct credibility trajectories from one shock.</vt:lpstr>
      <vt:lpstr>Each incoming data release or central bank communication could tip these narratives decisively.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Rutland</dc:creator>
  <cp:lastModifiedBy>Jessica Rutland</cp:lastModifiedBy>
  <cp:revision>7</cp:revision>
  <dcterms:created xsi:type="dcterms:W3CDTF">2025-11-13T16:53:21Z</dcterms:created>
  <dcterms:modified xsi:type="dcterms:W3CDTF">2026-09-30T16:43:49Z</dcterms:modified>
</cp:coreProperties>
</file>