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0"/>
  </p:notesMasterIdLst>
  <p:sldIdLst>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A7"/>
    <a:srgbClr val="28FCB2"/>
    <a:srgbClr val="88D498"/>
    <a:srgbClr val="F6BD16"/>
    <a:srgbClr val="703CCD"/>
    <a:srgbClr val="100F10"/>
    <a:srgbClr val="2D2D2D"/>
    <a:srgbClr val="767676"/>
    <a:srgbClr val="EAD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p:restoredTop sz="94726"/>
  </p:normalViewPr>
  <p:slideViewPr>
    <p:cSldViewPr snapToGrid="0">
      <p:cViewPr varScale="1">
        <p:scale>
          <a:sx n="120" d="100"/>
          <a:sy n="120"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EF25-E0B6-E447-83C5-C62A1EFDB916}"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146C7-8BEC-FB4C-9FB3-8F440BB5BC11}" type="slidenum">
              <a:rPr lang="en-US" smtClean="0"/>
              <a:t>‹#›</a:t>
            </a:fld>
            <a:endParaRPr lang="en-US"/>
          </a:p>
        </p:txBody>
      </p:sp>
    </p:spTree>
    <p:extLst>
      <p:ext uri="{BB962C8B-B14F-4D97-AF65-F5344CB8AC3E}">
        <p14:creationId xmlns:p14="http://schemas.microsoft.com/office/powerpoint/2010/main" val="35849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1732D-071E-7246-92EA-78396D77C77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962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AAE43-7D61-A99E-019B-879AD3B37858}"/>
              </a:ext>
            </a:extLst>
          </p:cNvPr>
          <p:cNvPicPr>
            <a:picLocks noChangeAspect="1"/>
          </p:cNvPicPr>
          <p:nvPr userDrawn="1"/>
        </p:nvPicPr>
        <p:blipFill>
          <a:blip r:embed="rId2"/>
          <a:stretch>
            <a:fillRect/>
          </a:stretch>
        </p:blipFill>
        <p:spPr>
          <a:xfrm>
            <a:off x="517712" y="139"/>
            <a:ext cx="11156576" cy="6117313"/>
          </a:xfrm>
          <a:prstGeom prst="rect">
            <a:avLst/>
          </a:prstGeom>
        </p:spPr>
      </p:pic>
      <p:pic>
        <p:nvPicPr>
          <p:cNvPr id="8" name="Picture 7">
            <a:extLst>
              <a:ext uri="{FF2B5EF4-FFF2-40B4-BE49-F238E27FC236}">
                <a16:creationId xmlns:a16="http://schemas.microsoft.com/office/drawing/2014/main" id="{CC2C8B01-17DA-2B98-17E4-59EB705100A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481428" y="419807"/>
            <a:ext cx="1229144" cy="1243719"/>
          </a:xfrm>
          <a:prstGeom prst="rect">
            <a:avLst/>
          </a:prstGeom>
        </p:spPr>
      </p:pic>
      <p:sp>
        <p:nvSpPr>
          <p:cNvPr id="9" name="Title 1">
            <a:extLst>
              <a:ext uri="{FF2B5EF4-FFF2-40B4-BE49-F238E27FC236}">
                <a16:creationId xmlns:a16="http://schemas.microsoft.com/office/drawing/2014/main" id="{B2E9858B-FE44-9788-44E6-5CB8A0751EBC}"/>
              </a:ext>
            </a:extLst>
          </p:cNvPr>
          <p:cNvSpPr>
            <a:spLocks noGrp="1"/>
          </p:cNvSpPr>
          <p:nvPr>
            <p:ph type="title" hasCustomPrompt="1"/>
          </p:nvPr>
        </p:nvSpPr>
        <p:spPr>
          <a:xfrm>
            <a:off x="838200" y="3733800"/>
            <a:ext cx="10515600" cy="2383652"/>
          </a:xfrm>
          <a:prstGeom prst="rect">
            <a:avLst/>
          </a:prstGeom>
        </p:spPr>
        <p:txBody>
          <a:bodyPr/>
          <a:lstStyle>
            <a:lvl1pPr algn="ctr">
              <a:defRPr sz="8000"/>
            </a:lvl1pPr>
          </a:lstStyle>
          <a:p>
            <a:r>
              <a:rPr lang="en-US"/>
              <a:t>Visionaries See Through Stories</a:t>
            </a:r>
          </a:p>
        </p:txBody>
      </p:sp>
    </p:spTree>
    <p:extLst>
      <p:ext uri="{BB962C8B-B14F-4D97-AF65-F5344CB8AC3E}">
        <p14:creationId xmlns:p14="http://schemas.microsoft.com/office/powerpoint/2010/main" val="185734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2033FE8-B005-010B-8534-43642902BD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
        <p:nvSpPr>
          <p:cNvPr id="12" name="Title 1">
            <a:extLst>
              <a:ext uri="{FF2B5EF4-FFF2-40B4-BE49-F238E27FC236}">
                <a16:creationId xmlns:a16="http://schemas.microsoft.com/office/drawing/2014/main" id="{3E1DF7E2-2F61-3958-2574-0739A14D6A2C}"/>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Agenda</a:t>
            </a:r>
          </a:p>
        </p:txBody>
      </p:sp>
      <p:sp>
        <p:nvSpPr>
          <p:cNvPr id="15" name="Text Placeholder 14">
            <a:extLst>
              <a:ext uri="{FF2B5EF4-FFF2-40B4-BE49-F238E27FC236}">
                <a16:creationId xmlns:a16="http://schemas.microsoft.com/office/drawing/2014/main" id="{35A9CA1B-FE41-E3AE-E3CF-B2AFDB11F962}"/>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Agenda Item</a:t>
            </a:r>
          </a:p>
          <a:p>
            <a:pPr lvl="0"/>
            <a:r>
              <a:rPr lang="en-US"/>
              <a:t>Agenda Item</a:t>
            </a:r>
          </a:p>
          <a:p>
            <a:pPr lvl="0"/>
            <a:r>
              <a:rPr lang="en-US"/>
              <a:t>Agenda Item</a:t>
            </a:r>
          </a:p>
          <a:p>
            <a:pPr lvl="0"/>
            <a:r>
              <a:rPr lang="en-US"/>
              <a:t>Agenda Item</a:t>
            </a:r>
          </a:p>
        </p:txBody>
      </p:sp>
      <p:pic>
        <p:nvPicPr>
          <p:cNvPr id="3" name="Picture 2" descr="A circular pattern of letters&#10;&#10;AI-generated content may be incorrect.">
            <a:extLst>
              <a:ext uri="{FF2B5EF4-FFF2-40B4-BE49-F238E27FC236}">
                <a16:creationId xmlns:a16="http://schemas.microsoft.com/office/drawing/2014/main" id="{36870F1C-E77B-33F4-A5F6-FE7C2D04D6E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284720" y="0"/>
            <a:ext cx="4907280" cy="6858000"/>
          </a:xfrm>
          <a:prstGeom prst="rect">
            <a:avLst/>
          </a:prstGeom>
        </p:spPr>
      </p:pic>
    </p:spTree>
    <p:extLst>
      <p:ext uri="{BB962C8B-B14F-4D97-AF65-F5344CB8AC3E}">
        <p14:creationId xmlns:p14="http://schemas.microsoft.com/office/powerpoint/2010/main" val="427149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84732E-11FA-7061-7C01-6E8278D5175B}"/>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Title </a:t>
            </a:r>
          </a:p>
        </p:txBody>
      </p:sp>
      <p:sp>
        <p:nvSpPr>
          <p:cNvPr id="14" name="Picture Placeholder 13">
            <a:extLst>
              <a:ext uri="{FF2B5EF4-FFF2-40B4-BE49-F238E27FC236}">
                <a16:creationId xmlns:a16="http://schemas.microsoft.com/office/drawing/2014/main" id="{EB5ACB76-314B-6705-52FB-7B8D07EEA5A5}"/>
              </a:ext>
            </a:extLst>
          </p:cNvPr>
          <p:cNvSpPr>
            <a:spLocks noGrp="1"/>
          </p:cNvSpPr>
          <p:nvPr>
            <p:ph type="pic" sz="quarter" idx="11"/>
          </p:nvPr>
        </p:nvSpPr>
        <p:spPr>
          <a:xfrm>
            <a:off x="6321453" y="1701800"/>
            <a:ext cx="5549681" cy="4597400"/>
          </a:xfrm>
          <a:prstGeom prst="rect">
            <a:avLst/>
          </a:prstGeom>
        </p:spPr>
        <p:txBody>
          <a:bodyPr/>
          <a:lstStyle/>
          <a:p>
            <a:endParaRPr lang="en-US"/>
          </a:p>
        </p:txBody>
      </p:sp>
      <p:pic>
        <p:nvPicPr>
          <p:cNvPr id="16" name="Picture 15">
            <a:extLst>
              <a:ext uri="{FF2B5EF4-FFF2-40B4-BE49-F238E27FC236}">
                <a16:creationId xmlns:a16="http://schemas.microsoft.com/office/drawing/2014/main" id="{D3CA3762-5CF8-B819-888F-07C9D4C0B502}"/>
              </a:ext>
            </a:extLst>
          </p:cNvPr>
          <p:cNvPicPr>
            <a:picLocks noChangeAspect="1"/>
          </p:cNvPicPr>
          <p:nvPr userDrawn="1"/>
        </p:nvPicPr>
        <p:blipFill>
          <a:blip r:embed="rId2"/>
          <a:stretch>
            <a:fillRect/>
          </a:stretch>
        </p:blipFill>
        <p:spPr>
          <a:xfrm>
            <a:off x="5870165" y="6159500"/>
            <a:ext cx="451670" cy="457026"/>
          </a:xfrm>
          <a:prstGeom prst="rect">
            <a:avLst/>
          </a:prstGeom>
        </p:spPr>
      </p:pic>
      <p:sp>
        <p:nvSpPr>
          <p:cNvPr id="17" name="Text Placeholder 14">
            <a:extLst>
              <a:ext uri="{FF2B5EF4-FFF2-40B4-BE49-F238E27FC236}">
                <a16:creationId xmlns:a16="http://schemas.microsoft.com/office/drawing/2014/main" id="{E53743E5-4022-6C34-E83E-5FCA2CE20B94}"/>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Bullet Slide</a:t>
            </a:r>
          </a:p>
          <a:p>
            <a:pPr lvl="0"/>
            <a:r>
              <a:rPr lang="en-US"/>
              <a:t>With image</a:t>
            </a:r>
          </a:p>
        </p:txBody>
      </p:sp>
      <p:sp>
        <p:nvSpPr>
          <p:cNvPr id="19" name="Text Placeholder 18">
            <a:extLst>
              <a:ext uri="{FF2B5EF4-FFF2-40B4-BE49-F238E27FC236}">
                <a16:creationId xmlns:a16="http://schemas.microsoft.com/office/drawing/2014/main" id="{8DBBEDF9-F32E-AA44-57A4-33791098710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pic>
        <p:nvPicPr>
          <p:cNvPr id="2" name="Picture 1">
            <a:extLst>
              <a:ext uri="{FF2B5EF4-FFF2-40B4-BE49-F238E27FC236}">
                <a16:creationId xmlns:a16="http://schemas.microsoft.com/office/drawing/2014/main" id="{2DCBDFDB-1460-4F8E-3D8F-A518B1C84BE4}"/>
              </a:ext>
            </a:extLst>
          </p:cNvPr>
          <p:cNvPicPr>
            <a:picLocks noChangeAspect="1"/>
          </p:cNvPicPr>
          <p:nvPr userDrawn="1"/>
        </p:nvPicPr>
        <p:blipFill>
          <a:blip r:embed="rId3"/>
          <a:stretch>
            <a:fillRect/>
          </a:stretch>
        </p:blipFill>
        <p:spPr>
          <a:xfrm>
            <a:off x="4667250" y="922019"/>
            <a:ext cx="2857500" cy="6462149"/>
          </a:xfrm>
          <a:prstGeom prst="rect">
            <a:avLst/>
          </a:prstGeom>
        </p:spPr>
      </p:pic>
    </p:spTree>
    <p:extLst>
      <p:ext uri="{BB962C8B-B14F-4D97-AF65-F5344CB8AC3E}">
        <p14:creationId xmlns:p14="http://schemas.microsoft.com/office/powerpoint/2010/main" val="29161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F7E4CD3-8182-AE08-8990-59A836D6D3F5}"/>
              </a:ext>
            </a:extLst>
          </p:cNvPr>
          <p:cNvSpPr>
            <a:spLocks noGrp="1"/>
          </p:cNvSpPr>
          <p:nvPr>
            <p:ph type="title" hasCustomPrompt="1"/>
          </p:nvPr>
        </p:nvSpPr>
        <p:spPr>
          <a:xfrm>
            <a:off x="555286" y="2749550"/>
            <a:ext cx="5143500" cy="1358900"/>
          </a:xfrm>
          <a:prstGeom prst="rect">
            <a:avLst/>
          </a:prstGeom>
        </p:spPr>
        <p:txBody>
          <a:bodyPr/>
          <a:lstStyle>
            <a:lvl1pPr algn="l">
              <a:defRPr sz="4400">
                <a:latin typeface="Replica LL TT Light" panose="020B0404010101010104" pitchFamily="34" charset="0"/>
                <a:cs typeface="Replica LL TT Light" panose="020B0404010101010104" pitchFamily="34" charset="0"/>
              </a:defRPr>
            </a:lvl1pPr>
          </a:lstStyle>
          <a:p>
            <a:r>
              <a:rPr lang="en-US"/>
              <a:t>Section Transition Slide</a:t>
            </a:r>
          </a:p>
        </p:txBody>
      </p:sp>
      <p:sp>
        <p:nvSpPr>
          <p:cNvPr id="11" name="Text Placeholder 10">
            <a:extLst>
              <a:ext uri="{FF2B5EF4-FFF2-40B4-BE49-F238E27FC236}">
                <a16:creationId xmlns:a16="http://schemas.microsoft.com/office/drawing/2014/main" id="{553A19DF-B947-7FCA-F1D5-B51E835B6C76}"/>
              </a:ext>
            </a:extLst>
          </p:cNvPr>
          <p:cNvSpPr>
            <a:spLocks noGrp="1"/>
          </p:cNvSpPr>
          <p:nvPr>
            <p:ph type="body" sz="quarter" idx="10" hasCustomPrompt="1"/>
          </p:nvPr>
        </p:nvSpPr>
        <p:spPr>
          <a:xfrm>
            <a:off x="555625" y="4318000"/>
            <a:ext cx="5143500" cy="584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E5A7"/>
                </a:solidFill>
                <a:latin typeface="IBM Plex Mono" panose="020B0509050203000203" pitchFamily="49"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15325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ABDA82-5D56-F8CE-7D5B-FA5C49B8C5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637203" y="0"/>
            <a:ext cx="8917594" cy="6858000"/>
          </a:xfrm>
          <a:prstGeom prst="rect">
            <a:avLst/>
          </a:prstGeom>
        </p:spPr>
      </p:pic>
      <p:sp>
        <p:nvSpPr>
          <p:cNvPr id="11" name="TextBox 10">
            <a:extLst>
              <a:ext uri="{FF2B5EF4-FFF2-40B4-BE49-F238E27FC236}">
                <a16:creationId xmlns:a16="http://schemas.microsoft.com/office/drawing/2014/main" id="{2F0DAAED-E9D5-C99A-C83A-E90462171818}"/>
              </a:ext>
            </a:extLst>
          </p:cNvPr>
          <p:cNvSpPr txBox="1"/>
          <p:nvPr userDrawn="1"/>
        </p:nvSpPr>
        <p:spPr>
          <a:xfrm>
            <a:off x="3574761" y="1009281"/>
            <a:ext cx="1562100" cy="2246769"/>
          </a:xfrm>
          <a:prstGeom prst="rect">
            <a:avLst/>
          </a:prstGeom>
          <a:noFill/>
        </p:spPr>
        <p:txBody>
          <a:bodyPr wrap="square" rtlCol="0">
            <a:spAutoFit/>
          </a:bodyPr>
          <a:lstStyle/>
          <a:p>
            <a:r>
              <a:rPr lang="en-US" sz="14000">
                <a:solidFill>
                  <a:schemeClr val="bg1"/>
                </a:solidFill>
                <a:latin typeface="Replica-Regular" panose="02000503030000020004" pitchFamily="2" charset="77"/>
              </a:rPr>
              <a:t>“</a:t>
            </a:r>
          </a:p>
        </p:txBody>
      </p:sp>
      <p:sp>
        <p:nvSpPr>
          <p:cNvPr id="13" name="Text Placeholder 12">
            <a:extLst>
              <a:ext uri="{FF2B5EF4-FFF2-40B4-BE49-F238E27FC236}">
                <a16:creationId xmlns:a16="http://schemas.microsoft.com/office/drawing/2014/main" id="{8199420C-A649-DE9F-3589-033491BAF052}"/>
              </a:ext>
            </a:extLst>
          </p:cNvPr>
          <p:cNvSpPr>
            <a:spLocks noGrp="1"/>
          </p:cNvSpPr>
          <p:nvPr>
            <p:ph type="body" sz="quarter" idx="10" hasCustomPrompt="1"/>
          </p:nvPr>
        </p:nvSpPr>
        <p:spPr>
          <a:xfrm>
            <a:off x="4006705" y="1747094"/>
            <a:ext cx="4178589" cy="3792839"/>
          </a:xfrm>
          <a:prstGeom prst="rect">
            <a:avLst/>
          </a:prstGeom>
        </p:spPr>
        <p:txBody>
          <a:bodyPr/>
          <a:lstStyle>
            <a:lvl1pPr marL="0" indent="0" algn="ctr">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a:t>
            </a:r>
          </a:p>
          <a:p>
            <a:pPr lvl="0"/>
            <a:r>
              <a:rPr lang="en-US"/>
              <a:t>~Name, Title</a:t>
            </a:r>
          </a:p>
        </p:txBody>
      </p:sp>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Tree>
    <p:extLst>
      <p:ext uri="{BB962C8B-B14F-4D97-AF65-F5344CB8AC3E}">
        <p14:creationId xmlns:p14="http://schemas.microsoft.com/office/powerpoint/2010/main" val="241129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pic>
        <p:nvPicPr>
          <p:cNvPr id="5" name="Picture 4">
            <a:extLst>
              <a:ext uri="{FF2B5EF4-FFF2-40B4-BE49-F238E27FC236}">
                <a16:creationId xmlns:a16="http://schemas.microsoft.com/office/drawing/2014/main" id="{3FC84D3E-3800-A54F-7CBF-9B94A5FE7007}"/>
              </a:ext>
            </a:extLst>
          </p:cNvPr>
          <p:cNvPicPr>
            <a:picLocks noChangeAspect="1"/>
          </p:cNvPicPr>
          <p:nvPr userDrawn="1"/>
        </p:nvPicPr>
        <p:blipFill>
          <a:blip r:embed="rId3"/>
          <a:stretch>
            <a:fillRect/>
          </a:stretch>
        </p:blipFill>
        <p:spPr>
          <a:xfrm rot="5400000">
            <a:off x="3791435" y="-1884578"/>
            <a:ext cx="4157461" cy="1116748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Stat Slide </a:t>
            </a:r>
          </a:p>
        </p:txBody>
      </p:sp>
      <p:sp>
        <p:nvSpPr>
          <p:cNvPr id="4" name="Text Placeholder 18">
            <a:extLst>
              <a:ext uri="{FF2B5EF4-FFF2-40B4-BE49-F238E27FC236}">
                <a16:creationId xmlns:a16="http://schemas.microsoft.com/office/drawing/2014/main" id="{060C4E71-C266-A914-236B-71793E90713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sp>
        <p:nvSpPr>
          <p:cNvPr id="12" name="Text Placeholder 11">
            <a:extLst>
              <a:ext uri="{FF2B5EF4-FFF2-40B4-BE49-F238E27FC236}">
                <a16:creationId xmlns:a16="http://schemas.microsoft.com/office/drawing/2014/main" id="{147DC755-BAB8-0C55-1795-A862D90EDF2D}"/>
              </a:ext>
            </a:extLst>
          </p:cNvPr>
          <p:cNvSpPr>
            <a:spLocks noGrp="1"/>
          </p:cNvSpPr>
          <p:nvPr>
            <p:ph type="body" sz="quarter" idx="13" hasCustomPrompt="1"/>
          </p:nvPr>
        </p:nvSpPr>
        <p:spPr>
          <a:xfrm>
            <a:off x="637309"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101</a:t>
            </a:r>
          </a:p>
        </p:txBody>
      </p:sp>
      <p:sp>
        <p:nvSpPr>
          <p:cNvPr id="14" name="Text Placeholder 11">
            <a:extLst>
              <a:ext uri="{FF2B5EF4-FFF2-40B4-BE49-F238E27FC236}">
                <a16:creationId xmlns:a16="http://schemas.microsoft.com/office/drawing/2014/main" id="{544E619B-51B9-2A4D-0990-5702F2361C89}"/>
              </a:ext>
            </a:extLst>
          </p:cNvPr>
          <p:cNvSpPr>
            <a:spLocks noGrp="1"/>
          </p:cNvSpPr>
          <p:nvPr>
            <p:ph type="body" sz="quarter" idx="14" hasCustomPrompt="1"/>
          </p:nvPr>
        </p:nvSpPr>
        <p:spPr>
          <a:xfrm>
            <a:off x="4630432"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78.4</a:t>
            </a:r>
          </a:p>
        </p:txBody>
      </p:sp>
      <p:sp>
        <p:nvSpPr>
          <p:cNvPr id="15" name="Text Placeholder 11">
            <a:extLst>
              <a:ext uri="{FF2B5EF4-FFF2-40B4-BE49-F238E27FC236}">
                <a16:creationId xmlns:a16="http://schemas.microsoft.com/office/drawing/2014/main" id="{C95F10A7-487B-709E-7CDC-B8B1DD45F4AF}"/>
              </a:ext>
            </a:extLst>
          </p:cNvPr>
          <p:cNvSpPr>
            <a:spLocks noGrp="1"/>
          </p:cNvSpPr>
          <p:nvPr>
            <p:ph type="body" sz="quarter" idx="15" hasCustomPrompt="1"/>
          </p:nvPr>
        </p:nvSpPr>
        <p:spPr>
          <a:xfrm>
            <a:off x="8623555"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99%</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641350"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7" name="Text Placeholder 18">
            <a:extLst>
              <a:ext uri="{FF2B5EF4-FFF2-40B4-BE49-F238E27FC236}">
                <a16:creationId xmlns:a16="http://schemas.microsoft.com/office/drawing/2014/main" id="{2F7F73F3-93AD-D6D5-C989-E4A965C2CC69}"/>
              </a:ext>
            </a:extLst>
          </p:cNvPr>
          <p:cNvSpPr>
            <a:spLocks noGrp="1"/>
          </p:cNvSpPr>
          <p:nvPr>
            <p:ph type="body" sz="quarter" idx="17" hasCustomPrompt="1"/>
          </p:nvPr>
        </p:nvSpPr>
        <p:spPr>
          <a:xfrm>
            <a:off x="4630432"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8" name="Text Placeholder 18">
            <a:extLst>
              <a:ext uri="{FF2B5EF4-FFF2-40B4-BE49-F238E27FC236}">
                <a16:creationId xmlns:a16="http://schemas.microsoft.com/office/drawing/2014/main" id="{A6E7B048-9B58-714C-F3A2-C1246AFC95E5}"/>
              </a:ext>
            </a:extLst>
          </p:cNvPr>
          <p:cNvSpPr>
            <a:spLocks noGrp="1"/>
          </p:cNvSpPr>
          <p:nvPr>
            <p:ph type="body" sz="quarter" idx="18" hasCustomPrompt="1"/>
          </p:nvPr>
        </p:nvSpPr>
        <p:spPr>
          <a:xfrm>
            <a:off x="8619514"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Tree>
    <p:extLst>
      <p:ext uri="{BB962C8B-B14F-4D97-AF65-F5344CB8AC3E}">
        <p14:creationId xmlns:p14="http://schemas.microsoft.com/office/powerpoint/2010/main" val="271816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99075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06727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319189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4" name="TextBox 3">
            <a:extLst>
              <a:ext uri="{FF2B5EF4-FFF2-40B4-BE49-F238E27FC236}">
                <a16:creationId xmlns:a16="http://schemas.microsoft.com/office/drawing/2014/main" id="{93060E87-B01D-871F-52B8-8A2E8169D06F}"/>
              </a:ext>
            </a:extLst>
          </p:cNvPr>
          <p:cNvSpPr txBox="1"/>
          <p:nvPr userDrawn="1"/>
        </p:nvSpPr>
        <p:spPr>
          <a:xfrm>
            <a:off x="11630128" y="6510291"/>
            <a:ext cx="540533" cy="276999"/>
          </a:xfrm>
          <a:prstGeom prst="rect">
            <a:avLst/>
          </a:prstGeom>
          <a:noFill/>
        </p:spPr>
        <p:txBody>
          <a:bodyPr wrap="none" rtlCol="0">
            <a:spAutoFit/>
          </a:bodyPr>
          <a:lstStyle/>
          <a:p>
            <a:pPr algn="r"/>
            <a:fld id="{AA14BF46-8F34-4C4B-8C54-4F4DD9DF0BCE}" type="slidenum">
              <a:rPr lang="en-US" sz="1200" spc="200" smtClean="0">
                <a:solidFill>
                  <a:srgbClr val="0E0E0E">
                    <a:lumMod val="25000"/>
                    <a:lumOff val="75000"/>
                  </a:srgbClr>
                </a:solidFill>
                <a:latin typeface="IBM Plex Mono" panose="020B0509050203000203" pitchFamily="49" charset="77"/>
              </a:rPr>
              <a:pPr algn="r"/>
              <a:t>‹#›</a:t>
            </a:fld>
            <a:endParaRPr lang="en-US" sz="1200" spc="200" dirty="0">
              <a:solidFill>
                <a:srgbClr val="0E0E0E">
                  <a:lumMod val="25000"/>
                  <a:lumOff val="75000"/>
                </a:srgbClr>
              </a:solidFill>
              <a:latin typeface="IBM Plex Mono" panose="020B0509050203000203" pitchFamily="49" charset="77"/>
            </a:endParaRPr>
          </a:p>
        </p:txBody>
      </p:sp>
    </p:spTree>
    <p:extLst>
      <p:ext uri="{BB962C8B-B14F-4D97-AF65-F5344CB8AC3E}">
        <p14:creationId xmlns:p14="http://schemas.microsoft.com/office/powerpoint/2010/main" val="42679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Layout 2">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1FB987-E459-BBF8-1E4F-A762C581CA1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6" name="Title 1">
            <a:extLst>
              <a:ext uri="{FF2B5EF4-FFF2-40B4-BE49-F238E27FC236}">
                <a16:creationId xmlns:a16="http://schemas.microsoft.com/office/drawing/2014/main" id="{925631A1-2CB5-0D72-1E3E-C04E04A808ED}"/>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8" name="Text Placeholder 18">
            <a:extLst>
              <a:ext uri="{FF2B5EF4-FFF2-40B4-BE49-F238E27FC236}">
                <a16:creationId xmlns:a16="http://schemas.microsoft.com/office/drawing/2014/main" id="{0FB524C1-B0AA-0620-0E55-0DEB6A451AC2}"/>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33310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4" name="Rectangle 3">
            <a:extLst>
              <a:ext uri="{FF2B5EF4-FFF2-40B4-BE49-F238E27FC236}">
                <a16:creationId xmlns:a16="http://schemas.microsoft.com/office/drawing/2014/main" id="{57C9D359-E687-961D-64E9-495797EA66DE}"/>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97258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enter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DC971-5E89-EF88-B9EA-9FE8656C378E}"/>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35851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5995267"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6" name="Rectangle 5">
            <a:extLst>
              <a:ext uri="{FF2B5EF4-FFF2-40B4-BE49-F238E27FC236}">
                <a16:creationId xmlns:a16="http://schemas.microsoft.com/office/drawing/2014/main" id="{5AAF6489-BABA-C2E2-0713-200DD8D43468}"/>
              </a:ext>
            </a:extLst>
          </p:cNvPr>
          <p:cNvSpPr/>
          <p:nvPr userDrawn="1"/>
        </p:nvSpPr>
        <p:spPr>
          <a:xfrm rot="18900000">
            <a:off x="5899208" y="6502606"/>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17168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Left Align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9F6FA8-A51D-5AC0-D542-76E2092008B2}"/>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930061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ayout 1">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82FAC5-5DF6-6E09-2437-16D7A5BB6CE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4" name="Title 1">
            <a:extLst>
              <a:ext uri="{FF2B5EF4-FFF2-40B4-BE49-F238E27FC236}">
                <a16:creationId xmlns:a16="http://schemas.microsoft.com/office/drawing/2014/main" id="{69084C6D-F47A-2D84-974F-86B4B4F3C938}"/>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5" name="Text Placeholder 18">
            <a:extLst>
              <a:ext uri="{FF2B5EF4-FFF2-40B4-BE49-F238E27FC236}">
                <a16:creationId xmlns:a16="http://schemas.microsoft.com/office/drawing/2014/main" id="{ADD77698-9B6E-3E61-BC7C-5396826A1811}"/>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02262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ayout 2">
    <p:bg>
      <p:bgPr>
        <a:solidFill>
          <a:srgbClr val="0F0F0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50E5D6-75AA-A3D5-A1A8-B75616D6756B}"/>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D75BB0-81BB-FD1F-F82D-643420C74EAF}"/>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13" name="Text Placeholder 12">
            <a:extLst>
              <a:ext uri="{FF2B5EF4-FFF2-40B4-BE49-F238E27FC236}">
                <a16:creationId xmlns:a16="http://schemas.microsoft.com/office/drawing/2014/main" id="{95C89186-A6BE-CFB1-A73B-1FC93B27834E}"/>
              </a:ext>
            </a:extLst>
          </p:cNvPr>
          <p:cNvSpPr>
            <a:spLocks noGrp="1"/>
          </p:cNvSpPr>
          <p:nvPr>
            <p:ph type="body" sz="quarter" idx="10" hasCustomPrompt="1"/>
          </p:nvPr>
        </p:nvSpPr>
        <p:spPr>
          <a:xfrm>
            <a:off x="718930" y="727009"/>
            <a:ext cx="6596269" cy="1000192"/>
          </a:xfrm>
        </p:spPr>
        <p:txBody>
          <a:bodyPr>
            <a:noAutofit/>
          </a:bodyPr>
          <a:lstStyle>
            <a:lvl1pPr marL="0" indent="0">
              <a:lnSpc>
                <a:spcPct val="90000"/>
              </a:lnSpc>
              <a:buNone/>
              <a:defRPr sz="3200">
                <a:latin typeface="Replica LL" panose="020B0504010101010104" pitchFamily="34" charset="77"/>
                <a:cs typeface="Replica LL" panose="020B0504010101010104" pitchFamily="34" charset="77"/>
              </a:defRPr>
            </a:lvl1pPr>
          </a:lstStyle>
          <a:p>
            <a:pPr lvl="0"/>
            <a:r>
              <a:rPr lang="en-US" dirty="0"/>
              <a:t>Slide Primary Heading goes here Second line if necessary</a:t>
            </a:r>
          </a:p>
        </p:txBody>
      </p:sp>
      <p:sp>
        <p:nvSpPr>
          <p:cNvPr id="15" name="Text Placeholder 14">
            <a:extLst>
              <a:ext uri="{FF2B5EF4-FFF2-40B4-BE49-F238E27FC236}">
                <a16:creationId xmlns:a16="http://schemas.microsoft.com/office/drawing/2014/main" id="{2F9214BA-9FF2-00A3-6658-054F283EA787}"/>
              </a:ext>
            </a:extLst>
          </p:cNvPr>
          <p:cNvSpPr>
            <a:spLocks noGrp="1"/>
          </p:cNvSpPr>
          <p:nvPr>
            <p:ph type="body" sz="quarter" idx="11" hasCustomPrompt="1"/>
          </p:nvPr>
        </p:nvSpPr>
        <p:spPr>
          <a:xfrm>
            <a:off x="718931" y="1765758"/>
            <a:ext cx="4760844" cy="1211118"/>
          </a:xfrm>
        </p:spPr>
        <p:txBody>
          <a:bodyPr>
            <a:normAutofit/>
          </a:bodyPr>
          <a:lstStyle>
            <a:lvl1pPr marL="0" indent="0">
              <a:lnSpc>
                <a:spcPct val="110000"/>
              </a:lnSpc>
              <a:buNone/>
              <a:defRPr sz="1300" b="0" i="0">
                <a:latin typeface="IBM Plex Sans Light" panose="020B0403050203000203" pitchFamily="34" charset="0"/>
              </a:defRPr>
            </a:lvl1pPr>
          </a:lstStyle>
          <a:p>
            <a:pPr lvl="0"/>
            <a:r>
              <a:rPr lang="en-US" dirty="0">
                <a:effectLst/>
              </a:rPr>
              <a:t>Lorem ipsum dolor sit </a:t>
            </a:r>
            <a:r>
              <a:rPr lang="en-US" dirty="0" err="1">
                <a:effectLst/>
              </a:rPr>
              <a:t>amet</a:t>
            </a:r>
            <a:r>
              <a:rPr lang="en-US" dirty="0">
                <a:effectLst/>
              </a:rPr>
              <a:t>, </a:t>
            </a:r>
            <a:r>
              <a:rPr lang="en-US" dirty="0" err="1">
                <a:effectLst/>
              </a:rPr>
              <a:t>consectetur</a:t>
            </a:r>
            <a:r>
              <a:rPr lang="en-US" dirty="0">
                <a:effectLst/>
              </a:rPr>
              <a:t> </a:t>
            </a:r>
            <a:r>
              <a:rPr lang="en-US" dirty="0" err="1">
                <a:effectLst/>
              </a:rPr>
              <a:t>adipiscing</a:t>
            </a:r>
            <a:r>
              <a:rPr lang="en-US" dirty="0">
                <a:effectLst/>
              </a:rPr>
              <a:t> </a:t>
            </a:r>
            <a:r>
              <a:rPr lang="en-US" dirty="0" err="1">
                <a:effectLst/>
              </a:rPr>
              <a:t>elit</a:t>
            </a:r>
            <a:r>
              <a:rPr lang="en-US" dirty="0">
                <a:effectLst/>
              </a:rPr>
              <a:t>, sed do </a:t>
            </a:r>
            <a:r>
              <a:rPr lang="en-US" dirty="0" err="1">
                <a:effectLst/>
              </a:rPr>
              <a:t>eiusmod</a:t>
            </a:r>
            <a:r>
              <a:rPr lang="en-US" dirty="0">
                <a:effectLst/>
              </a:rPr>
              <a:t> </a:t>
            </a:r>
            <a:r>
              <a:rPr lang="en-US" dirty="0" err="1">
                <a:effectLst/>
              </a:rPr>
              <a:t>tempor</a:t>
            </a:r>
            <a:r>
              <a:rPr lang="en-US" dirty="0">
                <a:effectLst/>
              </a:rPr>
              <a:t> </a:t>
            </a:r>
            <a:r>
              <a:rPr lang="en-US" dirty="0" err="1">
                <a:effectLst/>
              </a:rPr>
              <a:t>incididunt</a:t>
            </a:r>
            <a:r>
              <a:rPr lang="en-US" dirty="0">
                <a:effectLst/>
              </a:rPr>
              <a:t> </a:t>
            </a:r>
            <a:r>
              <a:rPr lang="en-US" dirty="0" err="1">
                <a:effectLst/>
              </a:rPr>
              <a:t>ut</a:t>
            </a:r>
            <a:r>
              <a:rPr lang="en-US" dirty="0">
                <a:effectLst/>
              </a:rPr>
              <a:t> labore et dolore magna </a:t>
            </a:r>
            <a:r>
              <a:rPr lang="en-US" dirty="0" err="1">
                <a:effectLst/>
              </a:rPr>
              <a:t>aliqua</a:t>
            </a:r>
            <a:r>
              <a:rPr lang="en-US" dirty="0">
                <a:effectLst/>
              </a:rPr>
              <a:t>. Ut </a:t>
            </a:r>
            <a:r>
              <a:rPr lang="en-US" dirty="0" err="1">
                <a:effectLst/>
              </a:rPr>
              <a:t>enim</a:t>
            </a:r>
            <a:r>
              <a:rPr lang="en-US" dirty="0">
                <a:effectLst/>
              </a:rPr>
              <a:t> ad minim </a:t>
            </a:r>
            <a:r>
              <a:rPr lang="en-US" dirty="0" err="1">
                <a:effectLst/>
              </a:rPr>
              <a:t>veniam</a:t>
            </a:r>
            <a:r>
              <a:rPr lang="en-US" dirty="0">
                <a:effectLst/>
              </a:rPr>
              <a:t>.</a:t>
            </a:r>
            <a:endParaRPr lang="en-US" dirty="0"/>
          </a:p>
        </p:txBody>
      </p:sp>
      <p:sp>
        <p:nvSpPr>
          <p:cNvPr id="4" name="Text Placeholder 14">
            <a:extLst>
              <a:ext uri="{FF2B5EF4-FFF2-40B4-BE49-F238E27FC236}">
                <a16:creationId xmlns:a16="http://schemas.microsoft.com/office/drawing/2014/main" id="{96724787-8152-75D7-3D1B-B6500BDA06B4}"/>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5" name="TextBox 4">
            <a:extLst>
              <a:ext uri="{FF2B5EF4-FFF2-40B4-BE49-F238E27FC236}">
                <a16:creationId xmlns:a16="http://schemas.microsoft.com/office/drawing/2014/main" id="{A859A8AB-C146-7A09-88E8-6F133B4446B7}"/>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3" name="Rectangle 2">
            <a:extLst>
              <a:ext uri="{FF2B5EF4-FFF2-40B4-BE49-F238E27FC236}">
                <a16:creationId xmlns:a16="http://schemas.microsoft.com/office/drawing/2014/main" id="{9DF2389D-D226-3862-6A37-CD2A6D7BDBF4}"/>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06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3F4B5B7-A722-9AF3-0EED-FA6DB4F35456}"/>
              </a:ext>
            </a:extLst>
          </p:cNvPr>
          <p:cNvSpPr/>
          <p:nvPr userDrawn="1"/>
        </p:nvSpPr>
        <p:spPr>
          <a:xfrm>
            <a:off x="0" y="0"/>
            <a:ext cx="12192000" cy="6858000"/>
          </a:xfrm>
          <a:prstGeom prst="rect">
            <a:avLst/>
          </a:prstGeom>
          <a:gradFill>
            <a:gsLst>
              <a:gs pos="11000">
                <a:srgbClr val="0F0F0F"/>
              </a:gs>
              <a:gs pos="100000">
                <a:srgbClr val="0F0F0F">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2FA7E9E-B371-BEB4-ED31-4BC76F2244EA}"/>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8C01323-642D-B344-4FB4-3B3BB330AB31}"/>
              </a:ext>
            </a:extLst>
          </p:cNvPr>
          <p:cNvPicPr>
            <a:picLocks noChangeAspect="1"/>
          </p:cNvPicPr>
          <p:nvPr userDrawn="1"/>
        </p:nvPicPr>
        <p:blipFill>
          <a:blip r:embed="rId2"/>
          <a:stretch>
            <a:fillRect/>
          </a:stretch>
        </p:blipFill>
        <p:spPr>
          <a:xfrm>
            <a:off x="139425" y="137906"/>
            <a:ext cx="629202" cy="629202"/>
          </a:xfrm>
          <a:prstGeom prst="rect">
            <a:avLst/>
          </a:prstGeom>
        </p:spPr>
      </p:pic>
      <p:pic>
        <p:nvPicPr>
          <p:cNvPr id="11" name="Picture 10">
            <a:extLst>
              <a:ext uri="{FF2B5EF4-FFF2-40B4-BE49-F238E27FC236}">
                <a16:creationId xmlns:a16="http://schemas.microsoft.com/office/drawing/2014/main" id="{EEB69CDF-2609-4BD4-5F88-6BFF012EE1E0}"/>
              </a:ext>
            </a:extLst>
          </p:cNvPr>
          <p:cNvPicPr>
            <a:picLocks noChangeAspect="1"/>
          </p:cNvPicPr>
          <p:nvPr userDrawn="1"/>
        </p:nvPicPr>
        <p:blipFill>
          <a:blip r:embed="rId3"/>
          <a:srcRect l="29763" r="32023"/>
          <a:stretch>
            <a:fillRect/>
          </a:stretch>
        </p:blipFill>
        <p:spPr>
          <a:xfrm rot="5400000">
            <a:off x="4786615" y="-676460"/>
            <a:ext cx="2569781" cy="6724671"/>
          </a:xfrm>
          <a:prstGeom prst="rect">
            <a:avLst/>
          </a:prstGeom>
        </p:spPr>
      </p:pic>
      <p:sp>
        <p:nvSpPr>
          <p:cNvPr id="13" name="Text Placeholder 12">
            <a:extLst>
              <a:ext uri="{FF2B5EF4-FFF2-40B4-BE49-F238E27FC236}">
                <a16:creationId xmlns:a16="http://schemas.microsoft.com/office/drawing/2014/main" id="{F0ED988E-AA77-7B3F-5BC9-0C333088540C}"/>
              </a:ext>
            </a:extLst>
          </p:cNvPr>
          <p:cNvSpPr>
            <a:spLocks noGrp="1"/>
          </p:cNvSpPr>
          <p:nvPr>
            <p:ph type="body" sz="quarter" idx="13" hasCustomPrompt="1"/>
          </p:nvPr>
        </p:nvSpPr>
        <p:spPr>
          <a:xfrm>
            <a:off x="4650694" y="900970"/>
            <a:ext cx="2841625" cy="1571614"/>
          </a:xfrm>
        </p:spPr>
        <p:txBody>
          <a:bodyPr>
            <a:noAutofit/>
          </a:bodyPr>
          <a:lstStyle>
            <a:lvl1pPr marL="0" indent="0" algn="ctr">
              <a:buNone/>
              <a:defRPr sz="12000">
                <a:solidFill>
                  <a:srgbClr val="1C1C1C"/>
                </a:solidFill>
                <a:latin typeface="Replica LL" panose="020B0504010101010104" pitchFamily="34" charset="77"/>
                <a:cs typeface="Replica LL" panose="020B0504010101010104" pitchFamily="34" charset="77"/>
              </a:defRPr>
            </a:lvl1pPr>
          </a:lstStyle>
          <a:p>
            <a:pPr lvl="0"/>
            <a:r>
              <a:rPr lang="en-US" dirty="0"/>
              <a:t>01</a:t>
            </a:r>
          </a:p>
        </p:txBody>
      </p:sp>
      <p:sp>
        <p:nvSpPr>
          <p:cNvPr id="15" name="Text Placeholder 14">
            <a:extLst>
              <a:ext uri="{FF2B5EF4-FFF2-40B4-BE49-F238E27FC236}">
                <a16:creationId xmlns:a16="http://schemas.microsoft.com/office/drawing/2014/main" id="{0A033544-44A9-9774-1AB3-528F094EB050}"/>
              </a:ext>
            </a:extLst>
          </p:cNvPr>
          <p:cNvSpPr>
            <a:spLocks noGrp="1"/>
          </p:cNvSpPr>
          <p:nvPr>
            <p:ph type="body" sz="quarter" idx="14" hasCustomPrompt="1"/>
          </p:nvPr>
        </p:nvSpPr>
        <p:spPr>
          <a:xfrm>
            <a:off x="1348466" y="3119387"/>
            <a:ext cx="9446077" cy="1651478"/>
          </a:xfrm>
        </p:spPr>
        <p:txBody>
          <a:bodyPr anchor="ctr">
            <a:normAutofit/>
          </a:bodyPr>
          <a:lstStyle>
            <a:lvl1pPr marL="0" indent="0" algn="ctr">
              <a:buNone/>
              <a:defRPr sz="6000">
                <a:latin typeface="Replica LL" panose="020B0504010101010104" pitchFamily="34" charset="77"/>
                <a:cs typeface="Replica LL" panose="020B0504010101010104" pitchFamily="34" charset="77"/>
              </a:defRPr>
            </a:lvl1pPr>
          </a:lstStyle>
          <a:p>
            <a:pPr lvl="0"/>
            <a:r>
              <a:rPr lang="en-US" dirty="0"/>
              <a:t>Section Divider Title</a:t>
            </a:r>
          </a:p>
        </p:txBody>
      </p:sp>
      <p:sp>
        <p:nvSpPr>
          <p:cNvPr id="17" name="Text Placeholder 16">
            <a:extLst>
              <a:ext uri="{FF2B5EF4-FFF2-40B4-BE49-F238E27FC236}">
                <a16:creationId xmlns:a16="http://schemas.microsoft.com/office/drawing/2014/main" id="{BA947F6F-9B4F-71D4-319B-50EFE4E091FC}"/>
              </a:ext>
            </a:extLst>
          </p:cNvPr>
          <p:cNvSpPr>
            <a:spLocks noGrp="1"/>
          </p:cNvSpPr>
          <p:nvPr>
            <p:ph type="body" sz="quarter" idx="15" hasCustomPrompt="1"/>
          </p:nvPr>
        </p:nvSpPr>
        <p:spPr>
          <a:xfrm>
            <a:off x="2265138" y="4803367"/>
            <a:ext cx="7612731" cy="417477"/>
          </a:xfrm>
        </p:spPr>
        <p:txBody>
          <a:bodyPr>
            <a:normAutofit/>
          </a:bodyPr>
          <a:lstStyle>
            <a:lvl1pPr marL="0" indent="0" algn="ctr">
              <a:buNone/>
              <a:defRPr sz="2400" b="0" i="0">
                <a:solidFill>
                  <a:srgbClr val="9E9E9E"/>
                </a:solidFill>
                <a:latin typeface="IBM Plex Sans Light" panose="020B0403050203000203" pitchFamily="34" charset="0"/>
              </a:defRPr>
            </a:lvl1pPr>
          </a:lstStyle>
          <a:p>
            <a:pPr lvl="0"/>
            <a:r>
              <a:rPr lang="en-US" dirty="0"/>
              <a:t>Section Divider Subtitle</a:t>
            </a:r>
          </a:p>
        </p:txBody>
      </p:sp>
      <p:sp>
        <p:nvSpPr>
          <p:cNvPr id="21" name="TextBox 20">
            <a:extLst>
              <a:ext uri="{FF2B5EF4-FFF2-40B4-BE49-F238E27FC236}">
                <a16:creationId xmlns:a16="http://schemas.microsoft.com/office/drawing/2014/main" id="{E00F96C5-2614-F9A8-B33B-559116A6C1D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22" name="Text Placeholder 14">
            <a:extLst>
              <a:ext uri="{FF2B5EF4-FFF2-40B4-BE49-F238E27FC236}">
                <a16:creationId xmlns:a16="http://schemas.microsoft.com/office/drawing/2014/main" id="{6DB56BC8-E50F-DC64-73D9-A3ABA0946518}"/>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24" name="Rectangle 23">
            <a:extLst>
              <a:ext uri="{FF2B5EF4-FFF2-40B4-BE49-F238E27FC236}">
                <a16:creationId xmlns:a16="http://schemas.microsoft.com/office/drawing/2014/main" id="{BADBB204-1E31-D097-90E9-9740B4BC7D52}"/>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4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Tree>
    <p:extLst>
      <p:ext uri="{BB962C8B-B14F-4D97-AF65-F5344CB8AC3E}">
        <p14:creationId xmlns:p14="http://schemas.microsoft.com/office/powerpoint/2010/main" val="1986367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53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6CEE0-8967-BB2D-820D-12E727F76F12}"/>
              </a:ext>
            </a:extLst>
          </p:cNvPr>
          <p:cNvSpPr txBox="1"/>
          <p:nvPr userDrawn="1"/>
        </p:nvSpPr>
        <p:spPr>
          <a:xfrm>
            <a:off x="5051481" y="6424566"/>
            <a:ext cx="2089033" cy="215444"/>
          </a:xfrm>
          <a:prstGeom prst="rect">
            <a:avLst/>
          </a:prstGeom>
          <a:noFill/>
        </p:spPr>
        <p:txBody>
          <a:bodyPr wrap="none" rtlCol="0">
            <a:spAutoFit/>
          </a:bodyPr>
          <a:lstStyle/>
          <a:p>
            <a:pPr algn="ctr"/>
            <a:r>
              <a:rPr lang="en-US" sz="800" spc="200" baseline="0" dirty="0">
                <a:solidFill>
                  <a:srgbClr val="434343"/>
                </a:solidFill>
                <a:latin typeface="IBM Plex Mono" panose="020B0509050203000203" pitchFamily="49" charset="77"/>
              </a:rPr>
              <a:t>PRIVATE &amp; CONFIDENTIAL</a:t>
            </a:r>
          </a:p>
        </p:txBody>
      </p:sp>
      <p:pic>
        <p:nvPicPr>
          <p:cNvPr id="4" name="Picture 3">
            <a:extLst>
              <a:ext uri="{FF2B5EF4-FFF2-40B4-BE49-F238E27FC236}">
                <a16:creationId xmlns:a16="http://schemas.microsoft.com/office/drawing/2014/main" id="{494E2C1F-948C-4E4C-A767-69704A8BEE72}"/>
              </a:ext>
            </a:extLst>
          </p:cNvPr>
          <p:cNvPicPr>
            <a:picLocks noChangeAspect="1"/>
          </p:cNvPicPr>
          <p:nvPr userDrawn="1"/>
        </p:nvPicPr>
        <p:blipFill>
          <a:blip r:embed="rId3"/>
          <a:stretch>
            <a:fillRect/>
          </a:stretch>
        </p:blipFill>
        <p:spPr>
          <a:xfrm>
            <a:off x="5369292" y="933651"/>
            <a:ext cx="1453415" cy="1453415"/>
          </a:xfrm>
          <a:prstGeom prst="rect">
            <a:avLst/>
          </a:prstGeom>
        </p:spPr>
      </p:pic>
      <p:sp>
        <p:nvSpPr>
          <p:cNvPr id="6" name="Text Placeholder 5">
            <a:extLst>
              <a:ext uri="{FF2B5EF4-FFF2-40B4-BE49-F238E27FC236}">
                <a16:creationId xmlns:a16="http://schemas.microsoft.com/office/drawing/2014/main" id="{C2439B93-860B-3168-D48E-E7559A6288FA}"/>
              </a:ext>
            </a:extLst>
          </p:cNvPr>
          <p:cNvSpPr>
            <a:spLocks noGrp="1"/>
          </p:cNvSpPr>
          <p:nvPr>
            <p:ph type="body" sz="quarter" idx="10" hasCustomPrompt="1"/>
          </p:nvPr>
        </p:nvSpPr>
        <p:spPr>
          <a:xfrm>
            <a:off x="3126580" y="2677461"/>
            <a:ext cx="5938837" cy="751539"/>
          </a:xfrm>
        </p:spPr>
        <p:txBody>
          <a:bodyPr>
            <a:normAutofit/>
          </a:bodyPr>
          <a:lstStyle>
            <a:lvl1pPr marL="0" indent="0" algn="ctr">
              <a:buNone/>
              <a:defRPr sz="5400">
                <a:latin typeface="Replica LL" panose="020B0504010101010104" pitchFamily="34" charset="77"/>
                <a:cs typeface="Replica LL" panose="020B0504010101010104" pitchFamily="34" charset="77"/>
              </a:defRPr>
            </a:lvl1pPr>
          </a:lstStyle>
          <a:p>
            <a:pPr lvl="0"/>
            <a:r>
              <a:rPr lang="en-US" dirty="0"/>
              <a:t>Thank You.</a:t>
            </a:r>
          </a:p>
        </p:txBody>
      </p:sp>
    </p:spTree>
    <p:extLst>
      <p:ext uri="{BB962C8B-B14F-4D97-AF65-F5344CB8AC3E}">
        <p14:creationId xmlns:p14="http://schemas.microsoft.com/office/powerpoint/2010/main" val="405842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alpha val="95294"/>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4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Replica-Regular" panose="020005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1273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Replica LL" panose="020B0504010101010104" pitchFamily="34" charset="77"/>
          <a:ea typeface="+mj-ea"/>
          <a:cs typeface="Replica LL" panose="020B0504010101010104"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6DA6ED3-9168-5451-3025-EA9FEF22123C}"/>
              </a:ext>
            </a:extLst>
          </p:cNvPr>
          <p:cNvSpPr txBox="1"/>
          <p:nvPr/>
        </p:nvSpPr>
        <p:spPr>
          <a:xfrm>
            <a:off x="4282846" y="4312920"/>
            <a:ext cx="3626314" cy="954107"/>
          </a:xfrm>
          <a:prstGeom prst="rect">
            <a:avLst/>
          </a:prstGeom>
          <a:noFill/>
        </p:spPr>
        <p:txBody>
          <a:bodyPr wrap="none" rtlCol="0">
            <a:spAutoFit/>
          </a:bodyPr>
          <a:lstStyle/>
          <a:p>
            <a:pPr algn="ctr"/>
            <a:r>
              <a:rPr lang="en-US" sz="2800" b="1" dirty="0">
                <a:solidFill>
                  <a:schemeClr val="bg1"/>
                </a:solidFill>
                <a:latin typeface="Replica LL TT Light" panose="020B0404010101010104" pitchFamily="34" charset="0"/>
                <a:cs typeface="Replica LL TT Light" panose="020B0404010101010104" pitchFamily="34" charset="0"/>
              </a:rPr>
              <a:t>Perscient</a:t>
            </a:r>
          </a:p>
          <a:p>
            <a:pPr algn="ctr"/>
            <a:r>
              <a:rPr lang="en-US" sz="2800" dirty="0">
                <a:solidFill>
                  <a:schemeClr val="bg1"/>
                </a:solidFill>
                <a:latin typeface="Replica LL TT Light" panose="020B0404010101010104" pitchFamily="34" charset="0"/>
                <a:cs typeface="Replica LL TT Light" panose="020B0404010101010104" pitchFamily="34" charset="0"/>
              </a:rPr>
              <a:t>Perscient Pulse — Comparative Central Bank Narratives, September 2026</a:t>
            </a:r>
          </a:p>
        </p:txBody>
      </p:sp>
    </p:spTree>
    <p:extLst>
      <p:ext uri="{BB962C8B-B14F-4D97-AF65-F5344CB8AC3E}">
        <p14:creationId xmlns:p14="http://schemas.microsoft.com/office/powerpoint/2010/main" val="238530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Executive Summary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FIVE THINGS TO REMEMBER FROM THIS MONTH'S FISCAL NARRATIVE LANDSCAPE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N30"/>
          <p:cNvSpPr txBox="1"/>
          <p:nvPr/>
        </p:nvSpPr>
        <p:spPr>
          <a:xfrm>
            <a:off x="318275"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01</a:t>
            </a:r>
          </a:p>
        </p:txBody>
      </p:sp>
      <p:sp>
        <p:nvSpPr>
          <p:cNvPr id="31" name="Body 31"/>
          <p:cNvSpPr txBox="1"/>
          <p:nvPr/>
        </p:nvSpPr>
        <p:spPr>
          <a:xfrm>
            <a:off x="968275"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Japan's fiscal coverage has shifted from deficit totals to the cost of carrying existing debt.</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Three stress measures — servicing costs, deficit expansion, and debt-driven instability — intensified together, marking a regime change in how Japanese fiscal coverage is framed. Reassurance language asserting debt remains manageable failed to respond.</a:t>
            </a:r>
          </a:p>
        </p:txBody>
      </p:sp>
      <p:sp>
        <p:nvSpPr>
          <p:cNvPr id="32" name="N32"/>
          <p:cNvSpPr txBox="1"/>
          <p:nvPr/>
        </p:nvSpPr>
        <p:spPr>
          <a:xfrm>
            <a:off x="4235282"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02</a:t>
            </a:r>
          </a:p>
        </p:txBody>
      </p:sp>
      <p:sp>
        <p:nvSpPr>
          <p:cNvPr id="33" name="Body 33"/>
          <p:cNvSpPr txBox="1"/>
          <p:nvPr/>
        </p:nvSpPr>
        <p:spPr>
          <a:xfrm>
            <a:off x="4885282"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Washington and London share the debt-service framing but diverge on credit risk.</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American coverage treats a downgrade as closed after Fitch's August affirmation. British coverage is the only major-nation case where downgrade warnings have moved into positive territory, and it is simultaneously the clearest consolidation story heading into the autumn fiscal event.</a:t>
            </a:r>
          </a:p>
        </p:txBody>
      </p:sp>
      <p:sp>
        <p:nvSpPr>
          <p:cNvPr id="34" name="N34"/>
          <p:cNvSpPr txBox="1"/>
          <p:nvPr/>
        </p:nvSpPr>
        <p:spPr>
          <a:xfrm>
            <a:off x="8152289"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03</a:t>
            </a:r>
          </a:p>
        </p:txBody>
      </p:sp>
      <p:sp>
        <p:nvSpPr>
          <p:cNvPr id="35" name="Body 35"/>
          <p:cNvSpPr txBox="1"/>
          <p:nvPr/>
        </p:nvSpPr>
        <p:spPr>
          <a:xfrm>
            <a:off x="8802289"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Europe produced the sharpest one-month rotation toward austerity language.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predicting spending cuts and tightening climbed while servicing-cost and debt-sustainability language rose alongside it. Austerity framing plus a hiking ECB presents a euro configuration distinct from the easing-plus-expansion mix of prior years.</a:t>
            </a:r>
          </a:p>
        </p:txBody>
      </p:sp>
      <p:sp>
        <p:nvSpPr>
          <p:cNvPr id="36" name="N36"/>
          <p:cNvSpPr txBox="1"/>
          <p:nvPr/>
        </p:nvSpPr>
        <p:spPr>
          <a:xfrm>
            <a:off x="318275"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04</a:t>
            </a:r>
          </a:p>
        </p:txBody>
      </p:sp>
      <p:sp>
        <p:nvSpPr>
          <p:cNvPr id="37" name="Body 37"/>
          <p:cNvSpPr txBox="1"/>
          <p:nvPr/>
        </p:nvSpPr>
        <p:spPr>
          <a:xfrm>
            <a:off x="968275"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China's fiscal-stress language is receding across every measure.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Servicing-cost, debt-sustainability, deficit-alarm, and downgrade language all sit well beneath their long-run means and continue to fall — even though Beijing's broad deficit runs near 9.2% of GDP and off-budget stimulus channels are active.</a:t>
            </a:r>
          </a:p>
        </p:txBody>
      </p:sp>
      <p:sp>
        <p:nvSpPr>
          <p:cNvPr id="38" name="N38"/>
          <p:cNvSpPr txBox="1"/>
          <p:nvPr/>
        </p:nvSpPr>
        <p:spPr>
          <a:xfrm>
            <a:off x="6193786"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05</a:t>
            </a:r>
          </a:p>
        </p:txBody>
      </p:sp>
      <p:sp>
        <p:nvSpPr>
          <p:cNvPr id="39" name="Body 39"/>
          <p:cNvSpPr txBox="1"/>
          <p:nvPr/>
        </p:nvSpPr>
        <p:spPr>
          <a:xfrm>
            <a:off x="6843786"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Narrative pressure, not fiscal arithmetic, is driving relative currency effects.</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Because interest-service framing dominates Japanese coverage, BOJ tightening reads as pressure on the sovereign rather than support for the yen. Because Chinese fiscal-stress language is suppressed while European language intensifies, narrative pressure favors the yuan over the euro despite comparable deficit figures.</a:t>
            </a:r>
          </a:p>
        </p:txBody>
      </p:sp>
      <p:sp>
        <p:nvSpPr>
          <p:cNvPr id="40" name="IndexKey"/>
          <p:cNvSpPr txBox="1"/>
          <p:nvPr/>
        </p:nvSpPr>
        <p:spPr>
          <a:xfrm>
            <a:off x="318275" y="6350000"/>
            <a:ext cx="5400000" cy="420000"/>
          </a:xfrm>
          <a:prstGeom prst="rect">
            <a:avLst/>
          </a:prstGeom>
          <a:noFill/>
        </p:spPr>
        <p:txBody>
          <a:bodyPr wrap="square" lIns="0" tIns="0" rIns="0" bIns="0"/>
          <a:lstStyle/>
          <a:p>
            <a:pPr>
              <a:buNone/>
            </a:pPr>
            <a:r>
              <a:rPr lang="en-US" sz="900" dirty="0">
                <a:solidFill>
                  <a:srgbClr val="FFFFFF">
                    <a:alpha val="55000"/>
                  </a:srgbClr>
                </a:solidFill>
                <a:latin typeface="IBM Plex Sans" panose="020B0503050203000203" pitchFamily="34" charset="77"/>
                <a:cs typeface="IBM Plex Sans" panose="020B0503050203000203" pitchFamily="34" charset="77"/>
              </a:rPr>
              <a:t>How to read the numbers: each reading shows how far above or below its long-run average a theme is running in the media — 100 means twice the average; −100 is the 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ONE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Japan: Servicing Costs Lead as the BOJ Tightens Into a Fiscal Expansion</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Three stress measures rise in unison while reassurance language stalls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Language warning that interest payments constrain Japan's fiscal capacity is the strongest reading in the major-nation set.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JAPAN SERVICING-COST DENSITY</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505.1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interest payments constrain Japan's fiscal capacity</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+301.4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One-month intensification — roughly five times its long-run average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36.6T ¥</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Debt-servicing request in Japan's next initial budget — a 17% increase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The concentration is about the cost of carrying the debt rather than the debt itself.</a:t>
            </a:r>
            <a:r>
              <a:rPr lang="en-US" sz="1700" dirty="0">
                <a:solidFill>
                  <a:srgbClr val="FFFFFF"/>
                </a:solidFill>
                <a:latin typeface="IBM Plex Sans" panose="020B0503050203000203" pitchFamily="34" charset="77"/>
                <a:cs typeface="IBM Plex Sans" panose="020B0503050203000203" pitchFamily="34" charset="77"/>
              </a:rPr>
              <a:t> The Finance Ministry is seeking 36.6 trillion yen — roughly $230 billion — for debt-servicing costs in its next initial budget, a 17% increase built on an assumed interest rate of 3.8%, well above rates used in recent decades.</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Total budget requests reached 143.1 trillion yen, a scale comparable to the pandemic era, driven by Prime Minister Takaichi's expansionary agenda.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Three stress measures rising together mark a regime change in how Japanese fiscal coverage is framed.</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DEFICIT AND STABILITY LANGUAGE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367.5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Japan's deficit is expanding dangerously — up 123.1 on the month</a:t>
            </a:r>
          </a:p>
        </p:txBody>
      </p:sp>
      <p:sp>
        <p:nvSpPr>
          <p:cNvPr id="31" name="Stat 31"/>
          <p:cNvSpPr txBox="1"/>
          <p:nvPr/>
        </p:nvSpPr>
        <p:spPr>
          <a:xfrm>
            <a:off x="3256030" y="1750000"/>
            <a:ext cx="2737755"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25.1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predicting spending cuts or tightening, newly positive after a 54.4 gain</a:t>
            </a:r>
          </a:p>
        </p:txBody>
      </p:sp>
      <p:sp>
        <p:nvSpPr>
          <p:cNvPr id="32" name="Stat 32"/>
          <p:cNvSpPr txBox="1"/>
          <p:nvPr/>
        </p:nvSpPr>
        <p:spPr>
          <a:xfrm>
            <a:off x="6193785" y="1750000"/>
            <a:ext cx="2737755"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-7.9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Downgrade-warning language — slightly below average despite intensifying</a:t>
            </a:r>
          </a:p>
        </p:txBody>
      </p:sp>
      <p:sp>
        <p:nvSpPr>
          <p:cNvPr id="33" name="Stat 33"/>
          <p:cNvSpPr txBox="1"/>
          <p:nvPr/>
        </p:nvSpPr>
        <p:spPr>
          <a:xfrm>
            <a:off x="9131540"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10-year JGB yield just below 3%, near its highest since September 1996</a:t>
            </a:r>
          </a:p>
        </p:txBody>
      </p:sp>
      <p:sp>
        <p:nvSpPr>
          <p:cNvPr id="34" name="Body 34"/>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Deficit-alarm language reinforces the servicing story.</a:t>
            </a:r>
            <a:r>
              <a:rPr lang="en-US" sz="1700" dirty="0">
                <a:solidFill>
                  <a:srgbClr val="FFFFFF"/>
                </a:solidFill>
                <a:latin typeface="IBM Plex Sans" panose="020B0503050203000203" pitchFamily="34" charset="77"/>
                <a:cs typeface="IBM Plex Sans" panose="020B0503050203000203" pitchFamily="34" charset="77"/>
              </a:rPr>
              <a:t> Language asserting Japan's debt threatens economic stability also climbed materially, while reassurance language asserting debt remains manageable was essentially flat and below its long-run average.</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JGB yields crossed above 3% on 17 September amid a broader global bond selloff before easing slightly ahead of the BOJ decision. The government's tax-cut outline, finalized without specifics on funding, kept concerns alive.</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Three stress measures rising in unison with reassurance language stalled is the pattern that separates a regime change in coverage from an ordinary month of bad headlines.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BOJ hiked rates to 1.25% and the yen weakened anyway — fiscal dominance is the frame that sticks.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BOJ RATE DECISION AND CURRENCY EFFECT</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1.25%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BOJ policy rate after a 25-basis-point hike on Friday</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160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Yen per dollar crossed in early September despite heavy intervention spending</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OCBC's Christopher Wong notes that limited guidance on further normalization disappointed hawkish expectations</a:t>
            </a:r>
            <a:r>
              <a:rPr lang="en-US" sz="1700" dirty="0">
                <a:solidFill>
                  <a:srgbClr val="FFFFFF"/>
                </a:solidFill>
                <a:latin typeface="IBM Plex Sans" panose="020B0503050203000203" pitchFamily="34" charset="77"/>
                <a:cs typeface="IBM Plex Sans" panose="020B0503050203000203" pitchFamily="34" charset="77"/>
              </a:rPr>
              <a:t>, leaving USD/JPY driven by UST-JGB spreads rather than rate-path expectations. Robin Brooks framed it more starkly: only the BOJ can save the yen, but "too much debt means the BoJ is stuck. Fiscal dominance."</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With interest-service framing this dominant, hikes read as pressure on the sovereign rather than support for the currency. The yen crossed 160 per dollar in early September despite heavy intervention spending over the summer — a dynamic that inverts the textbook relationship between rate hikes and currency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TWO</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Washington and London Share a Debt-Service Story but Split on Credit Risk</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Identical carrying-cost framing, opposite trajectories on downgrades and consolidation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US interest costs exceeded $1 trillion through August — the strongest American fiscal language this month tracks servicing pressure.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US DEBT-SERVICE NARRATIVE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229.97</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interest payments constrain US fiscal capacity — up 82.6</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Net interest costs through eleven months of fiscal 2026, per Peterson Foundation</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$40T+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Gross national debt, with yearly interest now outpacing defense spending</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Through August, the eleventh month of fiscal 2026, annual net interest costs crossed the $1 trillion threshold</a:t>
            </a:r>
            <a:r>
              <a:rPr lang="en-US" sz="1700" dirty="0">
                <a:solidFill>
                  <a:srgbClr val="FFFFFF"/>
                </a:solidFill>
                <a:latin typeface="IBM Plex Sans" panose="020B0503050203000203" pitchFamily="34" charset="77"/>
                <a:cs typeface="IBM Plex Sans" panose="020B0503050203000203" pitchFamily="34" charset="77"/>
              </a:rPr>
              <a:t>, running 8.9% higher than the prior year and outpacing every spending category except Social Security. The CRFB counts $2.0 trillion in borrowing over the same eleven months.</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On social channels, the Kobeissi Letter tallied interest costs at $1.3 trillion on a broader measure — roughly 26% of total government receipts and the sixth consecutive annual increase.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American downgrade language is deeply subdued while debt-stability and deficit-alarm measures rise.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US CREDIT RISK AND MARKET RESPONSE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-69.0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the US may face a downgrade — barely changed on the month</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10-year Treasury yield approached 5% as buybacks failed to cap long rates</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Fitch's August affirmation of the AA+ rating gave media little reason to reopen the downgrade thread.</a:t>
            </a:r>
            <a:r>
              <a:rPr lang="en-US" sz="1700" dirty="0">
                <a:solidFill>
                  <a:srgbClr val="FFFFFF"/>
                </a:solidFill>
                <a:latin typeface="IBM Plex Sans" panose="020B0503050203000203" pitchFamily="34" charset="77"/>
                <a:cs typeface="IBM Plex Sans" panose="020B0503050203000203" pitchFamily="34" charset="77"/>
              </a:rPr>
              <a:t> Language asserting US debt threatens economic stability and language warning the deficit is expanding dangerously both rose meaningfully, but neither tightening nor major new spending language is broadly expected.</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10-year Treasury approached 5%, buybacks aimed at capping long rates achieved little, the dollar fell to a three-month low, and flows moved toward gold and bitcoin. </a:t>
            </a:r>
            <a:r>
              <a:rPr lang="en-US" sz="1700" i="1" dirty="0">
                <a:solidFill>
                  <a:srgbClr val="FFE5A7"/>
                </a:solidFill>
                <a:latin typeface="IBM Plex Sans" panose="020B0503050203000203" pitchFamily="34" charset="77"/>
                <a:cs typeface="IBM Plex Sans" panose="020B0503050203000203" pitchFamily="34" charset="77"/>
              </a:rPr>
              <a:t>Washington's fiscal narrative is one of accumulating weight without a catalyst for resolution.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Britain is the only major nation where downgrade warnings have moved into positive territory this month.</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UK CREDIT RISK AND CONSOLIDATION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19.0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the UK may face a downgrade — up 17.1, the only positive reading</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135.3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interest payments constrain UK fiscal capacity — elevated and rising</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£13.8B</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Chancellor Healey's headroom after the bond selloff, down from £26 billion</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London is simultaneously the consolidation story the United States is not.</a:t>
            </a:r>
            <a:r>
              <a:rPr lang="en-US" sz="1700" dirty="0">
                <a:solidFill>
                  <a:srgbClr val="FFFFFF"/>
                </a:solidFill>
                <a:latin typeface="IBM Plex Sans" panose="020B0503050203000203" pitchFamily="34" charset="77"/>
                <a:cs typeface="IBM Plex Sans" panose="020B0503050203000203" pitchFamily="34" charset="77"/>
              </a:rPr>
              <a:t> Language predicting UK fiscal tightening and language asserting the deficit is stabilizing both strengthened, while expectations of major new spending fell further below average — coverage points toward austerity ahead of the 28 October budget.</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10-year gilt eased to 5.2% on 21 September, still up 0.2 points over the past month. Mohamed El-Erian describes the gilt market's high beta as a structural vulnerability with self-feeding dynamics. Deutsche Bank's Sanjay Raja estimates the bond selloff threatens to cut Healey's headroom from £26 billion to roughly £13.8 billion.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US-UK split on downgrades and consolidation reveals how much credit-risk framing shapes fiscal narrative outcomes.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COMPARATIVE FRAMING — WASHINGTON VS. LONDON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Both nations share carrying-cost framing, but diverge on every other dimension.</a:t>
            </a:r>
            <a:r>
              <a:rPr lang="en-US" sz="1700" dirty="0">
                <a:solidFill>
                  <a:srgbClr val="FFFFFF"/>
                </a:solidFill>
                <a:latin typeface="IBM Plex Sans" panose="020B0503050203000203" pitchFamily="34" charset="77"/>
                <a:cs typeface="IBM Plex Sans" panose="020B0503050203000203" pitchFamily="34" charset="77"/>
              </a:rPr>
              <a:t> Washington's downgrade language sits at -69.0, deeply suppressed; London's sits at 19.0, the only major-nation reading in positive territory. Washington expects neither tightening nor expansion; London is being primed for austerity.</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difference matters for how markets process fiscal risk. American coverage treats the fiscal trajectory as an accumulating burden without an imminent reckoning; British coverage treats it as a live crisis requiring policy action before the autumn fiscal event.</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Identical carrying-cost framing can produce opposite policy expectations depending on whether the downgrade conversation is open or closed.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THREE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Europe Pivots to Consolidation While China's Fiscal Narrative Goes Silent</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The sharpest one-month rotation among the majors meets the quietest fiscal story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European austerity language turned positive and climbed sharply as servicing-cost framing intensified alongside it.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EUROPEAN CONSOLIDATION ROTATION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30.7</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predicting European spending cuts or tightening — up 39.3 from below average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172.2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interest payments constrain Europe's fiscal capacity — up 70.1</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-59.1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Europe's deficit is stabilizing — well below average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Europe delivered the clearest one-month narrative rotation among the majors.</a:t>
            </a:r>
            <a:r>
              <a:rPr lang="en-US" sz="1700" dirty="0">
                <a:solidFill>
                  <a:srgbClr val="FFFFFF"/>
                </a:solidFill>
                <a:latin typeface="IBM Plex Sans" panose="020B0503050203000203" pitchFamily="34" charset="77"/>
                <a:cs typeface="IBM Plex Sans" panose="020B0503050203000203" pitchFamily="34" charset="77"/>
              </a:rPr>
              <a:t> Tightening language turned positive while servicing-cost and debt-sustainability language climbed behind it. Reassurance language recovered to roughly neutral, but deficit-stabilization language remains well below average — media have not accepted that European deficits are under control.</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10-year OAT eased to 4.5% on 21 September, still up 0.4 points on the month. The OAT-Bund spread pushed past 100 basis points — what Holger Zschaepitz called "the price of fiscal disbelief." French public debt is set to reach 119.3% of GDP in 2026 and the government plans 54 billion euros of adjustments in the 2027 budget.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Austerity framing plus a hiking ECB presents a euro configuration distinct from prior years.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ECB POLICY AND SUPPLY OVERHANG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3.3%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Eurozone inflation in August — most investors positioned for a 25 bp ECB hike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~€1.4T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European gross issuance in 2026 as ECB quantitative tightening raises net supply</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The combination of austerity language and a hiking central bank is a different EUR configuration than the easing-with-expansion mix of 2024–25.</a:t>
            </a:r>
            <a:r>
              <a:rPr lang="en-US" sz="1700" dirty="0">
                <a:solidFill>
                  <a:srgbClr val="FFFFFF"/>
                </a:solidFill>
                <a:latin typeface="IBM Plex Sans" panose="020B0503050203000203" pitchFamily="34" charset="77"/>
                <a:cs typeface="IBM Plex Sans" panose="020B0503050203000203" pitchFamily="34" charset="77"/>
              </a:rPr>
              <a:t> ING cautions that even a deficit falling to 5% next year would only slow France's deterioration rather than stabilize the debt ratio. The EU's own fiscal watchdog added to the consolidation drumbeat, criticizing excessive flexibility in applying the bloc's new fiscal rules.</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Supply remains the structural overhang: European gross issuance near 1.4 trillion euros in 2026, with ECB quantitative tightening pushing net issuance to exceptional levels, per Amundi.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China's fiscal-stress language is receding across every measure while the yuan strengthens to its highest since January 2023.</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CHINA — THE NARRATIVE COUNTERPOINT</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-67.0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warning interest payments constrain China's fiscal capacity — still receding</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9.2%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Broad deficit including special sovereign bonds — expansion that avoids stress headlines</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6.7</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Yuan per dollar on 21 September, strongest since January 2023</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China is the clean counterpoint to everything above.</a:t>
            </a:r>
            <a:r>
              <a:rPr lang="en-US" sz="1700" dirty="0">
                <a:solidFill>
                  <a:srgbClr val="FFFFFF"/>
                </a:solidFill>
                <a:latin typeface="IBM Plex Sans" panose="020B0503050203000203" pitchFamily="34" charset="77"/>
                <a:cs typeface="IBM Plex Sans" panose="020B0503050203000203" pitchFamily="34" charset="77"/>
              </a:rPr>
              <a:t> Debt-sustainability, deficit-alarm, and downgrade-warning language all run well below their long-run means. The official 2026 deficit target held at 4% of GDP while the broad deficit including special sovereign bonds runs near 9.2%, and off-budget channels carry the stimulus — expansion that does not generate fiscal-stress headlines.</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Bloomberg reported broad budget spending fell by 6.7% year-on-year in August. The PBOC eased its resistance to yuan gains as the currency strengthened to 6.7 per dollar. </a:t>
            </a:r>
            <a:r>
              <a:rPr lang="en-US" sz="1700" i="1" dirty="0">
                <a:solidFill>
                  <a:srgbClr val="FFE5A7"/>
                </a:solidFill>
                <a:latin typeface="IBM Plex Sans" panose="020B0503050203000203" pitchFamily="34" charset="77"/>
                <a:cs typeface="IBM Plex Sans" panose="020B0503050203000203" pitchFamily="34" charset="77"/>
              </a:rPr>
              <a:t>Because China's fiscal-stress narratives are suppressed and Europe's are rising, relative narrative pressure currently favors the yuan over the euro even where measured deficits do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Narrative pressure, not fiscal arithmetic, is setting the terms of relative currency performance across the majors.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SYNTHESIS — CROSS-COUNTRY NARRATIVE MAP</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505.1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Japan: servicing-cost language — the strongest reading in the major-nation set</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-67.0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China: servicing-cost language — well below average and still receding</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The global fiscal narrative has migrated from deficit totals to carrying costs</a:t>
            </a:r>
            <a:r>
              <a:rPr lang="en-US" sz="1700" dirty="0">
                <a:solidFill>
                  <a:srgbClr val="FFFFFF"/>
                </a:solidFill>
                <a:latin typeface="IBM Plex Sans" panose="020B0503050203000203" pitchFamily="34" charset="77"/>
                <a:cs typeface="IBM Plex Sans" panose="020B0503050203000203" pitchFamily="34" charset="77"/>
              </a:rPr>
              <a:t>, and that migration is not uniform. Japan is the extreme: three stress measures intensify together while rate hikes read as sovereign burden. Washington accumulates weight without a catalyst. London treats fiscal risk as a live crisis. Europe rotates toward austerity under a hiking ECB. China's stress language recedes as off-budget expansion avoids the frame driving other nations' spreads.</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pattern implies that currency effects are running through narrative channels rather than through measured fiscal arithmetic. Where interest-service framing dominates, tightening reads as burden; where fiscal-stress language is suppressed, expansion proceeds without the narrative penalty that would normally accompany comparable deficit figures.</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spread between what nations owe and what the press says they owe has become a tradable signal in its own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What to watch in the weeks ahead as fiscal narratives evolve.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WHAT TO WATCH</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Japan:</a:t>
            </a:r>
            <a:r>
              <a:rPr lang="en-US" sz="1700" dirty="0">
                <a:solidFill>
                  <a:srgbClr val="FFFFFF"/>
                </a:solidFill>
                <a:latin typeface="IBM Plex Sans" panose="020B0503050203000203" pitchFamily="34" charset="77"/>
                <a:cs typeface="IBM Plex Sans" panose="020B0503050203000203" pitchFamily="34" charset="77"/>
              </a:rPr>
              <a:t> Whether the BOJ signals a faster normalization path at its next meeting, and whether deficit-alarm language continues to climb alongside servicing-cost framing — a further rise would confirm the regime-change reading rather than a one-month spike. The yen's trajectory against 160 per dollar remains the clearest test of whether fiscal dominance framing is self-reinforcing.</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United Kingdom:</a:t>
            </a:r>
            <a:r>
              <a:rPr lang="en-US" sz="1700" dirty="0">
                <a:solidFill>
                  <a:srgbClr val="FFFFFF"/>
                </a:solidFill>
                <a:latin typeface="IBM Plex Sans" panose="020B0503050203000203" pitchFamily="34" charset="77"/>
                <a:cs typeface="IBM Plex Sans" panose="020B0503050203000203" pitchFamily="34" charset="77"/>
              </a:rPr>
              <a:t> Chancellor Healey's 28 October budget and whether announced consolidation measures are aggressive enough to stabilize gilt headroom near £13.8 billion. Downgrade-warning language in positive territory makes this the most fragile of the major-nation cases — any miss on fiscal discipline would reopen credit-risk framing further.</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Europe:</a:t>
            </a:r>
            <a:r>
              <a:rPr lang="en-US" sz="1700" dirty="0">
                <a:solidFill>
                  <a:srgbClr val="FFFFFF"/>
                </a:solidFill>
                <a:latin typeface="IBM Plex Sans" panose="020B0503050203000203" pitchFamily="34" charset="77"/>
                <a:cs typeface="IBM Plex Sans" panose="020B0503050203000203" pitchFamily="34" charset="77"/>
              </a:rPr>
              <a:t> The pace of the consolidation rotation and whether the ECB's hiking bias amplifies or tempers austerity expectations. The OAT-Bund spread above 100 basis points and France's 119.3% debt-to-GDP trajectory set the boundaries.</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China:</a:t>
            </a:r>
            <a:r>
              <a:rPr lang="en-US" sz="1700" dirty="0">
                <a:solidFill>
                  <a:srgbClr val="FFFFFF"/>
                </a:solidFill>
                <a:latin typeface="IBM Plex Sans" panose="020B0503050203000203" pitchFamily="34" charset="77"/>
                <a:cs typeface="IBM Plex Sans" panose="020B0503050203000203" pitchFamily="34" charset="77"/>
              </a:rPr>
              <a:t> Whether fiscal-stress suppression holds as broad budget spending contracts and the yuan strengthens. A reversal in off-budget stimulus channels, or a surprise widening of the official deficit target, would be the first test of whether China's narrative silence is a feature or a lag.</a:t>
            </a:r>
          </a:p>
        </p:txBody>
      </p:sp>
    </p:spTree>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Perscient Presentation Palette 1">
      <a:dk1>
        <a:srgbClr val="0E0E0E"/>
      </a:dk1>
      <a:lt1>
        <a:srgbClr val="FFFFFF"/>
      </a:lt1>
      <a:dk2>
        <a:srgbClr val="000000"/>
      </a:dk2>
      <a:lt2>
        <a:srgbClr val="E7E6E6"/>
      </a:lt2>
      <a:accent1>
        <a:srgbClr val="1B1B1B"/>
      </a:accent1>
      <a:accent2>
        <a:srgbClr val="3E3E3E"/>
      </a:accent2>
      <a:accent3>
        <a:srgbClr val="9E9E9E"/>
      </a:accent3>
      <a:accent4>
        <a:srgbClr val="FEE4A6"/>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12097</TotalTime>
  <Words>2397</Words>
  <Application>Microsoft Macintosh PowerPoint</Application>
  <PresentationFormat>Widescreen</PresentationFormat>
  <Paragraphs>137</Paragraphs>
  <Slides>17</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Aptos</vt:lpstr>
      <vt:lpstr>Arial</vt:lpstr>
      <vt:lpstr>IBM Plex Mono</vt:lpstr>
      <vt:lpstr>IBM Plex Sans</vt:lpstr>
      <vt:lpstr>IBM Plex Sans Light</vt:lpstr>
      <vt:lpstr>Replica LL</vt:lpstr>
      <vt:lpstr>Replica LL TT Light</vt:lpstr>
      <vt:lpstr>Replica-Regular</vt:lpstr>
      <vt:lpstr>2_Office Theme</vt:lpstr>
      <vt:lpstr>Office Theme</vt:lpstr>
      <vt:lpstr>PowerPoint Presentation</vt:lpstr>
      <vt:lpstr>Executive Summary</vt:lpstr>
      <vt:lpstr>PowerPoint Presentation</vt:lpstr>
      <vt:lpstr>Language warning that interest payments constrain Japan's fiscal capacity is the strongest reading in the major-nation set.</vt:lpstr>
      <vt:lpstr>Three stress measures rising together mark a regime change in how Japanese fiscal coverage is framed.</vt:lpstr>
      <vt:lpstr>The BOJ hiked rates to 1.25% and the yen weakened anyway — fiscal dominance is the frame that sticks.</vt:lpstr>
      <vt:lpstr>PowerPoint Presentation</vt:lpstr>
      <vt:lpstr>US interest costs exceeded $1 trillion through August — the strongest American fiscal language this month tracks servicing pressure.</vt:lpstr>
      <vt:lpstr>American downgrade language is deeply subdued while debt-stability and deficit-alarm measures rise.</vt:lpstr>
      <vt:lpstr>Britain is the only major nation where downgrade warnings have moved into positive territory this month.</vt:lpstr>
      <vt:lpstr>The US-UK split on downgrades and consolidation reveals how much credit-risk framing shapes fiscal narrative outcomes.</vt:lpstr>
      <vt:lpstr>PowerPoint Presentation</vt:lpstr>
      <vt:lpstr>European austerity language turned positive and climbed sharply as servicing-cost framing intensified alongside it.</vt:lpstr>
      <vt:lpstr>Austerity framing plus a hiking ECB presents a euro configuration distinct from prior years.</vt:lpstr>
      <vt:lpstr>China's fiscal-stress language is receding across every measure while the yuan strengthens to its highest since January 2023.</vt:lpstr>
      <vt:lpstr>Narrative pressure, not fiscal arithmetic, is setting the terms of relative currency performance across the majors.</vt:lpstr>
      <vt:lpstr>What to watch in the weeks ahead as fiscal narratives evolve.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Rutland</dc:creator>
  <cp:lastModifiedBy>Jessica Rutland</cp:lastModifiedBy>
  <cp:revision>7</cp:revision>
  <dcterms:created xsi:type="dcterms:W3CDTF">2025-11-13T16:53:21Z</dcterms:created>
  <dcterms:modified xsi:type="dcterms:W3CDTF">2026-09-21T15:42:05Z</dcterms:modified>
</cp:coreProperties>
</file>