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0"/>
  </p:notesMasterIdLst>
  <p:sldIdLst>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A7"/>
    <a:srgbClr val="28FCB2"/>
    <a:srgbClr val="88D498"/>
    <a:srgbClr val="F6BD16"/>
    <a:srgbClr val="703CCD"/>
    <a:srgbClr val="100F10"/>
    <a:srgbClr val="2D2D2D"/>
    <a:srgbClr val="767676"/>
    <a:srgbClr val="EAD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8"/>
    <p:restoredTop sz="94726"/>
  </p:normalViewPr>
  <p:slideViewPr>
    <p:cSldViewPr snapToGrid="0">
      <p:cViewPr varScale="1">
        <p:scale>
          <a:sx n="120" d="100"/>
          <a:sy n="120"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EF25-E0B6-E447-83C5-C62A1EFDB916}" type="datetimeFigureOut">
              <a:rPr lang="en-US" smtClean="0"/>
              <a:t>9/14/26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146C7-8BEC-FB4C-9FB3-8F440BB5BC11}" type="slidenum">
              <a:rPr lang="en-US" smtClean="0"/>
              <a:t>‹#›</a:t>
            </a:fld>
            <a:endParaRPr lang="en-US"/>
          </a:p>
        </p:txBody>
      </p:sp>
    </p:spTree>
    <p:extLst>
      <p:ext uri="{BB962C8B-B14F-4D97-AF65-F5344CB8AC3E}">
        <p14:creationId xmlns:p14="http://schemas.microsoft.com/office/powerpoint/2010/main" val="35849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1732D-071E-7246-92EA-78396D77C77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962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AAE43-7D61-A99E-019B-879AD3B37858}"/>
              </a:ext>
            </a:extLst>
          </p:cNvPr>
          <p:cNvPicPr>
            <a:picLocks noChangeAspect="1"/>
          </p:cNvPicPr>
          <p:nvPr userDrawn="1"/>
        </p:nvPicPr>
        <p:blipFill>
          <a:blip r:embed="rId2"/>
          <a:stretch>
            <a:fillRect/>
          </a:stretch>
        </p:blipFill>
        <p:spPr>
          <a:xfrm>
            <a:off x="517712" y="139"/>
            <a:ext cx="11156576" cy="6117313"/>
          </a:xfrm>
          <a:prstGeom prst="rect">
            <a:avLst/>
          </a:prstGeom>
        </p:spPr>
      </p:pic>
      <p:pic>
        <p:nvPicPr>
          <p:cNvPr id="8" name="Picture 7">
            <a:extLst>
              <a:ext uri="{FF2B5EF4-FFF2-40B4-BE49-F238E27FC236}">
                <a16:creationId xmlns:a16="http://schemas.microsoft.com/office/drawing/2014/main" id="{CC2C8B01-17DA-2B98-17E4-59EB705100A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481428" y="419807"/>
            <a:ext cx="1229144" cy="1243719"/>
          </a:xfrm>
          <a:prstGeom prst="rect">
            <a:avLst/>
          </a:prstGeom>
        </p:spPr>
      </p:pic>
      <p:sp>
        <p:nvSpPr>
          <p:cNvPr id="9" name="Title 1">
            <a:extLst>
              <a:ext uri="{FF2B5EF4-FFF2-40B4-BE49-F238E27FC236}">
                <a16:creationId xmlns:a16="http://schemas.microsoft.com/office/drawing/2014/main" id="{B2E9858B-FE44-9788-44E6-5CB8A0751EBC}"/>
              </a:ext>
            </a:extLst>
          </p:cNvPr>
          <p:cNvSpPr>
            <a:spLocks noGrp="1"/>
          </p:cNvSpPr>
          <p:nvPr>
            <p:ph type="title" hasCustomPrompt="1"/>
          </p:nvPr>
        </p:nvSpPr>
        <p:spPr>
          <a:xfrm>
            <a:off x="838200" y="3733800"/>
            <a:ext cx="10515600" cy="2383652"/>
          </a:xfrm>
          <a:prstGeom prst="rect">
            <a:avLst/>
          </a:prstGeom>
        </p:spPr>
        <p:txBody>
          <a:bodyPr/>
          <a:lstStyle>
            <a:lvl1pPr algn="ctr">
              <a:defRPr sz="8000"/>
            </a:lvl1pPr>
          </a:lstStyle>
          <a:p>
            <a:r>
              <a:rPr lang="en-US"/>
              <a:t>Visionaries See Through Stories</a:t>
            </a:r>
          </a:p>
        </p:txBody>
      </p:sp>
    </p:spTree>
    <p:extLst>
      <p:ext uri="{BB962C8B-B14F-4D97-AF65-F5344CB8AC3E}">
        <p14:creationId xmlns:p14="http://schemas.microsoft.com/office/powerpoint/2010/main" val="185734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2033FE8-B005-010B-8534-43642902BD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
        <p:nvSpPr>
          <p:cNvPr id="12" name="Title 1">
            <a:extLst>
              <a:ext uri="{FF2B5EF4-FFF2-40B4-BE49-F238E27FC236}">
                <a16:creationId xmlns:a16="http://schemas.microsoft.com/office/drawing/2014/main" id="{3E1DF7E2-2F61-3958-2574-0739A14D6A2C}"/>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Agenda</a:t>
            </a:r>
          </a:p>
        </p:txBody>
      </p:sp>
      <p:sp>
        <p:nvSpPr>
          <p:cNvPr id="15" name="Text Placeholder 14">
            <a:extLst>
              <a:ext uri="{FF2B5EF4-FFF2-40B4-BE49-F238E27FC236}">
                <a16:creationId xmlns:a16="http://schemas.microsoft.com/office/drawing/2014/main" id="{35A9CA1B-FE41-E3AE-E3CF-B2AFDB11F962}"/>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Agenda Item</a:t>
            </a:r>
          </a:p>
          <a:p>
            <a:pPr lvl="0"/>
            <a:r>
              <a:rPr lang="en-US"/>
              <a:t>Agenda Item</a:t>
            </a:r>
          </a:p>
          <a:p>
            <a:pPr lvl="0"/>
            <a:r>
              <a:rPr lang="en-US"/>
              <a:t>Agenda Item</a:t>
            </a:r>
          </a:p>
          <a:p>
            <a:pPr lvl="0"/>
            <a:r>
              <a:rPr lang="en-US"/>
              <a:t>Agenda Item</a:t>
            </a:r>
          </a:p>
        </p:txBody>
      </p:sp>
      <p:pic>
        <p:nvPicPr>
          <p:cNvPr id="3" name="Picture 2" descr="A circular pattern of letters&#10;&#10;AI-generated content may be incorrect.">
            <a:extLst>
              <a:ext uri="{FF2B5EF4-FFF2-40B4-BE49-F238E27FC236}">
                <a16:creationId xmlns:a16="http://schemas.microsoft.com/office/drawing/2014/main" id="{36870F1C-E77B-33F4-A5F6-FE7C2D04D6E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284720" y="0"/>
            <a:ext cx="4907280" cy="6858000"/>
          </a:xfrm>
          <a:prstGeom prst="rect">
            <a:avLst/>
          </a:prstGeom>
        </p:spPr>
      </p:pic>
    </p:spTree>
    <p:extLst>
      <p:ext uri="{BB962C8B-B14F-4D97-AF65-F5344CB8AC3E}">
        <p14:creationId xmlns:p14="http://schemas.microsoft.com/office/powerpoint/2010/main" val="427149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84732E-11FA-7061-7C01-6E8278D5175B}"/>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Title </a:t>
            </a:r>
          </a:p>
        </p:txBody>
      </p:sp>
      <p:sp>
        <p:nvSpPr>
          <p:cNvPr id="14" name="Picture Placeholder 13">
            <a:extLst>
              <a:ext uri="{FF2B5EF4-FFF2-40B4-BE49-F238E27FC236}">
                <a16:creationId xmlns:a16="http://schemas.microsoft.com/office/drawing/2014/main" id="{EB5ACB76-314B-6705-52FB-7B8D07EEA5A5}"/>
              </a:ext>
            </a:extLst>
          </p:cNvPr>
          <p:cNvSpPr>
            <a:spLocks noGrp="1"/>
          </p:cNvSpPr>
          <p:nvPr>
            <p:ph type="pic" sz="quarter" idx="11"/>
          </p:nvPr>
        </p:nvSpPr>
        <p:spPr>
          <a:xfrm>
            <a:off x="6321453" y="1701800"/>
            <a:ext cx="5549681" cy="4597400"/>
          </a:xfrm>
          <a:prstGeom prst="rect">
            <a:avLst/>
          </a:prstGeom>
        </p:spPr>
        <p:txBody>
          <a:bodyPr/>
          <a:lstStyle/>
          <a:p>
            <a:endParaRPr lang="en-US"/>
          </a:p>
        </p:txBody>
      </p:sp>
      <p:pic>
        <p:nvPicPr>
          <p:cNvPr id="16" name="Picture 15">
            <a:extLst>
              <a:ext uri="{FF2B5EF4-FFF2-40B4-BE49-F238E27FC236}">
                <a16:creationId xmlns:a16="http://schemas.microsoft.com/office/drawing/2014/main" id="{D3CA3762-5CF8-B819-888F-07C9D4C0B502}"/>
              </a:ext>
            </a:extLst>
          </p:cNvPr>
          <p:cNvPicPr>
            <a:picLocks noChangeAspect="1"/>
          </p:cNvPicPr>
          <p:nvPr userDrawn="1"/>
        </p:nvPicPr>
        <p:blipFill>
          <a:blip r:embed="rId2"/>
          <a:stretch>
            <a:fillRect/>
          </a:stretch>
        </p:blipFill>
        <p:spPr>
          <a:xfrm>
            <a:off x="5870165" y="6159500"/>
            <a:ext cx="451670" cy="457026"/>
          </a:xfrm>
          <a:prstGeom prst="rect">
            <a:avLst/>
          </a:prstGeom>
        </p:spPr>
      </p:pic>
      <p:sp>
        <p:nvSpPr>
          <p:cNvPr id="17" name="Text Placeholder 14">
            <a:extLst>
              <a:ext uri="{FF2B5EF4-FFF2-40B4-BE49-F238E27FC236}">
                <a16:creationId xmlns:a16="http://schemas.microsoft.com/office/drawing/2014/main" id="{E53743E5-4022-6C34-E83E-5FCA2CE20B94}"/>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Bullet Slide</a:t>
            </a:r>
          </a:p>
          <a:p>
            <a:pPr lvl="0"/>
            <a:r>
              <a:rPr lang="en-US"/>
              <a:t>With image</a:t>
            </a:r>
          </a:p>
        </p:txBody>
      </p:sp>
      <p:sp>
        <p:nvSpPr>
          <p:cNvPr id="19" name="Text Placeholder 18">
            <a:extLst>
              <a:ext uri="{FF2B5EF4-FFF2-40B4-BE49-F238E27FC236}">
                <a16:creationId xmlns:a16="http://schemas.microsoft.com/office/drawing/2014/main" id="{8DBBEDF9-F32E-AA44-57A4-33791098710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pic>
        <p:nvPicPr>
          <p:cNvPr id="2" name="Picture 1">
            <a:extLst>
              <a:ext uri="{FF2B5EF4-FFF2-40B4-BE49-F238E27FC236}">
                <a16:creationId xmlns:a16="http://schemas.microsoft.com/office/drawing/2014/main" id="{2DCBDFDB-1460-4F8E-3D8F-A518B1C84BE4}"/>
              </a:ext>
            </a:extLst>
          </p:cNvPr>
          <p:cNvPicPr>
            <a:picLocks noChangeAspect="1"/>
          </p:cNvPicPr>
          <p:nvPr userDrawn="1"/>
        </p:nvPicPr>
        <p:blipFill>
          <a:blip r:embed="rId3"/>
          <a:stretch>
            <a:fillRect/>
          </a:stretch>
        </p:blipFill>
        <p:spPr>
          <a:xfrm>
            <a:off x="4667250" y="922019"/>
            <a:ext cx="2857500" cy="6462149"/>
          </a:xfrm>
          <a:prstGeom prst="rect">
            <a:avLst/>
          </a:prstGeom>
        </p:spPr>
      </p:pic>
    </p:spTree>
    <p:extLst>
      <p:ext uri="{BB962C8B-B14F-4D97-AF65-F5344CB8AC3E}">
        <p14:creationId xmlns:p14="http://schemas.microsoft.com/office/powerpoint/2010/main" val="29161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F7E4CD3-8182-AE08-8990-59A836D6D3F5}"/>
              </a:ext>
            </a:extLst>
          </p:cNvPr>
          <p:cNvSpPr>
            <a:spLocks noGrp="1"/>
          </p:cNvSpPr>
          <p:nvPr>
            <p:ph type="title" hasCustomPrompt="1"/>
          </p:nvPr>
        </p:nvSpPr>
        <p:spPr>
          <a:xfrm>
            <a:off x="555286" y="2749550"/>
            <a:ext cx="5143500" cy="1358900"/>
          </a:xfrm>
          <a:prstGeom prst="rect">
            <a:avLst/>
          </a:prstGeom>
        </p:spPr>
        <p:txBody>
          <a:bodyPr/>
          <a:lstStyle>
            <a:lvl1pPr algn="l">
              <a:defRPr sz="4400">
                <a:latin typeface="Replica LL TT Light" panose="020B0404010101010104" pitchFamily="34" charset="0"/>
                <a:cs typeface="Replica LL TT Light" panose="020B0404010101010104" pitchFamily="34" charset="0"/>
              </a:defRPr>
            </a:lvl1pPr>
          </a:lstStyle>
          <a:p>
            <a:r>
              <a:rPr lang="en-US"/>
              <a:t>Section Transition Slide</a:t>
            </a:r>
          </a:p>
        </p:txBody>
      </p:sp>
      <p:sp>
        <p:nvSpPr>
          <p:cNvPr id="11" name="Text Placeholder 10">
            <a:extLst>
              <a:ext uri="{FF2B5EF4-FFF2-40B4-BE49-F238E27FC236}">
                <a16:creationId xmlns:a16="http://schemas.microsoft.com/office/drawing/2014/main" id="{553A19DF-B947-7FCA-F1D5-B51E835B6C76}"/>
              </a:ext>
            </a:extLst>
          </p:cNvPr>
          <p:cNvSpPr>
            <a:spLocks noGrp="1"/>
          </p:cNvSpPr>
          <p:nvPr>
            <p:ph type="body" sz="quarter" idx="10" hasCustomPrompt="1"/>
          </p:nvPr>
        </p:nvSpPr>
        <p:spPr>
          <a:xfrm>
            <a:off x="555625" y="4318000"/>
            <a:ext cx="5143500" cy="584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E5A7"/>
                </a:solidFill>
                <a:latin typeface="IBM Plex Mono" panose="020B0509050203000203" pitchFamily="49"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15325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ABDA82-5D56-F8CE-7D5B-FA5C49B8C5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637203" y="0"/>
            <a:ext cx="8917594" cy="6858000"/>
          </a:xfrm>
          <a:prstGeom prst="rect">
            <a:avLst/>
          </a:prstGeom>
        </p:spPr>
      </p:pic>
      <p:sp>
        <p:nvSpPr>
          <p:cNvPr id="11" name="TextBox 10">
            <a:extLst>
              <a:ext uri="{FF2B5EF4-FFF2-40B4-BE49-F238E27FC236}">
                <a16:creationId xmlns:a16="http://schemas.microsoft.com/office/drawing/2014/main" id="{2F0DAAED-E9D5-C99A-C83A-E90462171818}"/>
              </a:ext>
            </a:extLst>
          </p:cNvPr>
          <p:cNvSpPr txBox="1"/>
          <p:nvPr userDrawn="1"/>
        </p:nvSpPr>
        <p:spPr>
          <a:xfrm>
            <a:off x="3574761" y="1009281"/>
            <a:ext cx="1562100" cy="2246769"/>
          </a:xfrm>
          <a:prstGeom prst="rect">
            <a:avLst/>
          </a:prstGeom>
          <a:noFill/>
        </p:spPr>
        <p:txBody>
          <a:bodyPr wrap="square" rtlCol="0">
            <a:spAutoFit/>
          </a:bodyPr>
          <a:lstStyle/>
          <a:p>
            <a:r>
              <a:rPr lang="en-US" sz="14000">
                <a:solidFill>
                  <a:schemeClr val="bg1"/>
                </a:solidFill>
                <a:latin typeface="Replica-Regular" panose="02000503030000020004" pitchFamily="2" charset="77"/>
              </a:rPr>
              <a:t>“</a:t>
            </a:r>
          </a:p>
        </p:txBody>
      </p:sp>
      <p:sp>
        <p:nvSpPr>
          <p:cNvPr id="13" name="Text Placeholder 12">
            <a:extLst>
              <a:ext uri="{FF2B5EF4-FFF2-40B4-BE49-F238E27FC236}">
                <a16:creationId xmlns:a16="http://schemas.microsoft.com/office/drawing/2014/main" id="{8199420C-A649-DE9F-3589-033491BAF052}"/>
              </a:ext>
            </a:extLst>
          </p:cNvPr>
          <p:cNvSpPr>
            <a:spLocks noGrp="1"/>
          </p:cNvSpPr>
          <p:nvPr>
            <p:ph type="body" sz="quarter" idx="10" hasCustomPrompt="1"/>
          </p:nvPr>
        </p:nvSpPr>
        <p:spPr>
          <a:xfrm>
            <a:off x="4006705" y="1747094"/>
            <a:ext cx="4178589" cy="3792839"/>
          </a:xfrm>
          <a:prstGeom prst="rect">
            <a:avLst/>
          </a:prstGeom>
        </p:spPr>
        <p:txBody>
          <a:bodyPr/>
          <a:lstStyle>
            <a:lvl1pPr marL="0" indent="0" algn="ctr">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a:t>
            </a:r>
          </a:p>
          <a:p>
            <a:pPr lvl="0"/>
            <a:r>
              <a:rPr lang="en-US"/>
              <a:t>~Name, Title</a:t>
            </a:r>
          </a:p>
        </p:txBody>
      </p:sp>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Tree>
    <p:extLst>
      <p:ext uri="{BB962C8B-B14F-4D97-AF65-F5344CB8AC3E}">
        <p14:creationId xmlns:p14="http://schemas.microsoft.com/office/powerpoint/2010/main" val="241129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pic>
        <p:nvPicPr>
          <p:cNvPr id="5" name="Picture 4">
            <a:extLst>
              <a:ext uri="{FF2B5EF4-FFF2-40B4-BE49-F238E27FC236}">
                <a16:creationId xmlns:a16="http://schemas.microsoft.com/office/drawing/2014/main" id="{3FC84D3E-3800-A54F-7CBF-9B94A5FE7007}"/>
              </a:ext>
            </a:extLst>
          </p:cNvPr>
          <p:cNvPicPr>
            <a:picLocks noChangeAspect="1"/>
          </p:cNvPicPr>
          <p:nvPr userDrawn="1"/>
        </p:nvPicPr>
        <p:blipFill>
          <a:blip r:embed="rId3"/>
          <a:stretch>
            <a:fillRect/>
          </a:stretch>
        </p:blipFill>
        <p:spPr>
          <a:xfrm rot="5400000">
            <a:off x="3791435" y="-1884578"/>
            <a:ext cx="4157461" cy="1116748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Stat Slide </a:t>
            </a:r>
          </a:p>
        </p:txBody>
      </p:sp>
      <p:sp>
        <p:nvSpPr>
          <p:cNvPr id="4" name="Text Placeholder 18">
            <a:extLst>
              <a:ext uri="{FF2B5EF4-FFF2-40B4-BE49-F238E27FC236}">
                <a16:creationId xmlns:a16="http://schemas.microsoft.com/office/drawing/2014/main" id="{060C4E71-C266-A914-236B-71793E90713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sp>
        <p:nvSpPr>
          <p:cNvPr id="12" name="Text Placeholder 11">
            <a:extLst>
              <a:ext uri="{FF2B5EF4-FFF2-40B4-BE49-F238E27FC236}">
                <a16:creationId xmlns:a16="http://schemas.microsoft.com/office/drawing/2014/main" id="{147DC755-BAB8-0C55-1795-A862D90EDF2D}"/>
              </a:ext>
            </a:extLst>
          </p:cNvPr>
          <p:cNvSpPr>
            <a:spLocks noGrp="1"/>
          </p:cNvSpPr>
          <p:nvPr>
            <p:ph type="body" sz="quarter" idx="13" hasCustomPrompt="1"/>
          </p:nvPr>
        </p:nvSpPr>
        <p:spPr>
          <a:xfrm>
            <a:off x="637309"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101</a:t>
            </a:r>
          </a:p>
        </p:txBody>
      </p:sp>
      <p:sp>
        <p:nvSpPr>
          <p:cNvPr id="14" name="Text Placeholder 11">
            <a:extLst>
              <a:ext uri="{FF2B5EF4-FFF2-40B4-BE49-F238E27FC236}">
                <a16:creationId xmlns:a16="http://schemas.microsoft.com/office/drawing/2014/main" id="{544E619B-51B9-2A4D-0990-5702F2361C89}"/>
              </a:ext>
            </a:extLst>
          </p:cNvPr>
          <p:cNvSpPr>
            <a:spLocks noGrp="1"/>
          </p:cNvSpPr>
          <p:nvPr>
            <p:ph type="body" sz="quarter" idx="14" hasCustomPrompt="1"/>
          </p:nvPr>
        </p:nvSpPr>
        <p:spPr>
          <a:xfrm>
            <a:off x="4630432"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78.4</a:t>
            </a:r>
          </a:p>
        </p:txBody>
      </p:sp>
      <p:sp>
        <p:nvSpPr>
          <p:cNvPr id="15" name="Text Placeholder 11">
            <a:extLst>
              <a:ext uri="{FF2B5EF4-FFF2-40B4-BE49-F238E27FC236}">
                <a16:creationId xmlns:a16="http://schemas.microsoft.com/office/drawing/2014/main" id="{C95F10A7-487B-709E-7CDC-B8B1DD45F4AF}"/>
              </a:ext>
            </a:extLst>
          </p:cNvPr>
          <p:cNvSpPr>
            <a:spLocks noGrp="1"/>
          </p:cNvSpPr>
          <p:nvPr>
            <p:ph type="body" sz="quarter" idx="15" hasCustomPrompt="1"/>
          </p:nvPr>
        </p:nvSpPr>
        <p:spPr>
          <a:xfrm>
            <a:off x="8623555"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99%</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641350"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7" name="Text Placeholder 18">
            <a:extLst>
              <a:ext uri="{FF2B5EF4-FFF2-40B4-BE49-F238E27FC236}">
                <a16:creationId xmlns:a16="http://schemas.microsoft.com/office/drawing/2014/main" id="{2F7F73F3-93AD-D6D5-C989-E4A965C2CC69}"/>
              </a:ext>
            </a:extLst>
          </p:cNvPr>
          <p:cNvSpPr>
            <a:spLocks noGrp="1"/>
          </p:cNvSpPr>
          <p:nvPr>
            <p:ph type="body" sz="quarter" idx="17" hasCustomPrompt="1"/>
          </p:nvPr>
        </p:nvSpPr>
        <p:spPr>
          <a:xfrm>
            <a:off x="4630432"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8" name="Text Placeholder 18">
            <a:extLst>
              <a:ext uri="{FF2B5EF4-FFF2-40B4-BE49-F238E27FC236}">
                <a16:creationId xmlns:a16="http://schemas.microsoft.com/office/drawing/2014/main" id="{A6E7B048-9B58-714C-F3A2-C1246AFC95E5}"/>
              </a:ext>
            </a:extLst>
          </p:cNvPr>
          <p:cNvSpPr>
            <a:spLocks noGrp="1"/>
          </p:cNvSpPr>
          <p:nvPr>
            <p:ph type="body" sz="quarter" idx="18" hasCustomPrompt="1"/>
          </p:nvPr>
        </p:nvSpPr>
        <p:spPr>
          <a:xfrm>
            <a:off x="8619514"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Tree>
    <p:extLst>
      <p:ext uri="{BB962C8B-B14F-4D97-AF65-F5344CB8AC3E}">
        <p14:creationId xmlns:p14="http://schemas.microsoft.com/office/powerpoint/2010/main" val="271816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99075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06727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319189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4" name="TextBox 3">
            <a:extLst>
              <a:ext uri="{FF2B5EF4-FFF2-40B4-BE49-F238E27FC236}">
                <a16:creationId xmlns:a16="http://schemas.microsoft.com/office/drawing/2014/main" id="{93060E87-B01D-871F-52B8-8A2E8169D06F}"/>
              </a:ext>
            </a:extLst>
          </p:cNvPr>
          <p:cNvSpPr txBox="1"/>
          <p:nvPr userDrawn="1"/>
        </p:nvSpPr>
        <p:spPr>
          <a:xfrm>
            <a:off x="11630128" y="6510291"/>
            <a:ext cx="540533" cy="276999"/>
          </a:xfrm>
          <a:prstGeom prst="rect">
            <a:avLst/>
          </a:prstGeom>
          <a:noFill/>
        </p:spPr>
        <p:txBody>
          <a:bodyPr wrap="none" rtlCol="0">
            <a:spAutoFit/>
          </a:bodyPr>
          <a:lstStyle/>
          <a:p>
            <a:pPr algn="r"/>
            <a:fld id="{AA14BF46-8F34-4C4B-8C54-4F4DD9DF0BCE}" type="slidenum">
              <a:rPr lang="en-US" sz="1200" spc="200" smtClean="0">
                <a:solidFill>
                  <a:srgbClr val="0E0E0E">
                    <a:lumMod val="25000"/>
                    <a:lumOff val="75000"/>
                  </a:srgbClr>
                </a:solidFill>
                <a:latin typeface="IBM Plex Mono" panose="020B0509050203000203" pitchFamily="49" charset="77"/>
              </a:rPr>
              <a:pPr algn="r"/>
              <a:t>‹#›</a:t>
            </a:fld>
            <a:endParaRPr lang="en-US" sz="1200" spc="200" dirty="0">
              <a:solidFill>
                <a:srgbClr val="0E0E0E">
                  <a:lumMod val="25000"/>
                  <a:lumOff val="75000"/>
                </a:srgbClr>
              </a:solidFill>
              <a:latin typeface="IBM Plex Mono" panose="020B0509050203000203" pitchFamily="49" charset="77"/>
            </a:endParaRPr>
          </a:p>
        </p:txBody>
      </p:sp>
    </p:spTree>
    <p:extLst>
      <p:ext uri="{BB962C8B-B14F-4D97-AF65-F5344CB8AC3E}">
        <p14:creationId xmlns:p14="http://schemas.microsoft.com/office/powerpoint/2010/main" val="42679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Layout 2">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1FB987-E459-BBF8-1E4F-A762C581CA1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6" name="Title 1">
            <a:extLst>
              <a:ext uri="{FF2B5EF4-FFF2-40B4-BE49-F238E27FC236}">
                <a16:creationId xmlns:a16="http://schemas.microsoft.com/office/drawing/2014/main" id="{925631A1-2CB5-0D72-1E3E-C04E04A808ED}"/>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8" name="Text Placeholder 18">
            <a:extLst>
              <a:ext uri="{FF2B5EF4-FFF2-40B4-BE49-F238E27FC236}">
                <a16:creationId xmlns:a16="http://schemas.microsoft.com/office/drawing/2014/main" id="{0FB524C1-B0AA-0620-0E55-0DEB6A451AC2}"/>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33310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4" name="Rectangle 3">
            <a:extLst>
              <a:ext uri="{FF2B5EF4-FFF2-40B4-BE49-F238E27FC236}">
                <a16:creationId xmlns:a16="http://schemas.microsoft.com/office/drawing/2014/main" id="{57C9D359-E687-961D-64E9-495797EA66DE}"/>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97258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enter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DC971-5E89-EF88-B9EA-9FE8656C378E}"/>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35851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5995267"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6" name="Rectangle 5">
            <a:extLst>
              <a:ext uri="{FF2B5EF4-FFF2-40B4-BE49-F238E27FC236}">
                <a16:creationId xmlns:a16="http://schemas.microsoft.com/office/drawing/2014/main" id="{5AAF6489-BABA-C2E2-0713-200DD8D43468}"/>
              </a:ext>
            </a:extLst>
          </p:cNvPr>
          <p:cNvSpPr/>
          <p:nvPr userDrawn="1"/>
        </p:nvSpPr>
        <p:spPr>
          <a:xfrm rot="18900000">
            <a:off x="5899208" y="6502606"/>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17168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Left Align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9F6FA8-A51D-5AC0-D542-76E2092008B2}"/>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930061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ayout 1">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82FAC5-5DF6-6E09-2437-16D7A5BB6CE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4" name="Title 1">
            <a:extLst>
              <a:ext uri="{FF2B5EF4-FFF2-40B4-BE49-F238E27FC236}">
                <a16:creationId xmlns:a16="http://schemas.microsoft.com/office/drawing/2014/main" id="{69084C6D-F47A-2D84-974F-86B4B4F3C938}"/>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5" name="Text Placeholder 18">
            <a:extLst>
              <a:ext uri="{FF2B5EF4-FFF2-40B4-BE49-F238E27FC236}">
                <a16:creationId xmlns:a16="http://schemas.microsoft.com/office/drawing/2014/main" id="{ADD77698-9B6E-3E61-BC7C-5396826A1811}"/>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02262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ayout 2">
    <p:bg>
      <p:bgPr>
        <a:solidFill>
          <a:srgbClr val="0F0F0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50E5D6-75AA-A3D5-A1A8-B75616D6756B}"/>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D75BB0-81BB-FD1F-F82D-643420C74EAF}"/>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13" name="Text Placeholder 12">
            <a:extLst>
              <a:ext uri="{FF2B5EF4-FFF2-40B4-BE49-F238E27FC236}">
                <a16:creationId xmlns:a16="http://schemas.microsoft.com/office/drawing/2014/main" id="{95C89186-A6BE-CFB1-A73B-1FC93B27834E}"/>
              </a:ext>
            </a:extLst>
          </p:cNvPr>
          <p:cNvSpPr>
            <a:spLocks noGrp="1"/>
          </p:cNvSpPr>
          <p:nvPr>
            <p:ph type="body" sz="quarter" idx="10" hasCustomPrompt="1"/>
          </p:nvPr>
        </p:nvSpPr>
        <p:spPr>
          <a:xfrm>
            <a:off x="718930" y="727009"/>
            <a:ext cx="6596269" cy="1000192"/>
          </a:xfrm>
        </p:spPr>
        <p:txBody>
          <a:bodyPr>
            <a:noAutofit/>
          </a:bodyPr>
          <a:lstStyle>
            <a:lvl1pPr marL="0" indent="0">
              <a:lnSpc>
                <a:spcPct val="90000"/>
              </a:lnSpc>
              <a:buNone/>
              <a:defRPr sz="3200">
                <a:latin typeface="Replica LL" panose="020B0504010101010104" pitchFamily="34" charset="77"/>
                <a:cs typeface="Replica LL" panose="020B0504010101010104" pitchFamily="34" charset="77"/>
              </a:defRPr>
            </a:lvl1pPr>
          </a:lstStyle>
          <a:p>
            <a:pPr lvl="0"/>
            <a:r>
              <a:rPr lang="en-US" dirty="0"/>
              <a:t>Slide Primary Heading goes here Second line if necessary</a:t>
            </a:r>
          </a:p>
        </p:txBody>
      </p:sp>
      <p:sp>
        <p:nvSpPr>
          <p:cNvPr id="15" name="Text Placeholder 14">
            <a:extLst>
              <a:ext uri="{FF2B5EF4-FFF2-40B4-BE49-F238E27FC236}">
                <a16:creationId xmlns:a16="http://schemas.microsoft.com/office/drawing/2014/main" id="{2F9214BA-9FF2-00A3-6658-054F283EA787}"/>
              </a:ext>
            </a:extLst>
          </p:cNvPr>
          <p:cNvSpPr>
            <a:spLocks noGrp="1"/>
          </p:cNvSpPr>
          <p:nvPr>
            <p:ph type="body" sz="quarter" idx="11" hasCustomPrompt="1"/>
          </p:nvPr>
        </p:nvSpPr>
        <p:spPr>
          <a:xfrm>
            <a:off x="718931" y="1765758"/>
            <a:ext cx="4760844" cy="1211118"/>
          </a:xfrm>
        </p:spPr>
        <p:txBody>
          <a:bodyPr>
            <a:normAutofit/>
          </a:bodyPr>
          <a:lstStyle>
            <a:lvl1pPr marL="0" indent="0">
              <a:lnSpc>
                <a:spcPct val="110000"/>
              </a:lnSpc>
              <a:buNone/>
              <a:defRPr sz="1300" b="0" i="0">
                <a:latin typeface="IBM Plex Sans Light" panose="020B0403050203000203" pitchFamily="34" charset="0"/>
              </a:defRPr>
            </a:lvl1pPr>
          </a:lstStyle>
          <a:p>
            <a:pPr lvl="0"/>
            <a:r>
              <a:rPr lang="en-US" dirty="0">
                <a:effectLst/>
              </a:rPr>
              <a:t>Lorem ipsum dolor sit </a:t>
            </a:r>
            <a:r>
              <a:rPr lang="en-US" dirty="0" err="1">
                <a:effectLst/>
              </a:rPr>
              <a:t>amet</a:t>
            </a:r>
            <a:r>
              <a:rPr lang="en-US" dirty="0">
                <a:effectLst/>
              </a:rPr>
              <a:t>, </a:t>
            </a:r>
            <a:r>
              <a:rPr lang="en-US" dirty="0" err="1">
                <a:effectLst/>
              </a:rPr>
              <a:t>consectetur</a:t>
            </a:r>
            <a:r>
              <a:rPr lang="en-US" dirty="0">
                <a:effectLst/>
              </a:rPr>
              <a:t> </a:t>
            </a:r>
            <a:r>
              <a:rPr lang="en-US" dirty="0" err="1">
                <a:effectLst/>
              </a:rPr>
              <a:t>adipiscing</a:t>
            </a:r>
            <a:r>
              <a:rPr lang="en-US" dirty="0">
                <a:effectLst/>
              </a:rPr>
              <a:t> </a:t>
            </a:r>
            <a:r>
              <a:rPr lang="en-US" dirty="0" err="1">
                <a:effectLst/>
              </a:rPr>
              <a:t>elit</a:t>
            </a:r>
            <a:r>
              <a:rPr lang="en-US" dirty="0">
                <a:effectLst/>
              </a:rPr>
              <a:t>, sed do </a:t>
            </a:r>
            <a:r>
              <a:rPr lang="en-US" dirty="0" err="1">
                <a:effectLst/>
              </a:rPr>
              <a:t>eiusmod</a:t>
            </a:r>
            <a:r>
              <a:rPr lang="en-US" dirty="0">
                <a:effectLst/>
              </a:rPr>
              <a:t> </a:t>
            </a:r>
            <a:r>
              <a:rPr lang="en-US" dirty="0" err="1">
                <a:effectLst/>
              </a:rPr>
              <a:t>tempor</a:t>
            </a:r>
            <a:r>
              <a:rPr lang="en-US" dirty="0">
                <a:effectLst/>
              </a:rPr>
              <a:t> </a:t>
            </a:r>
            <a:r>
              <a:rPr lang="en-US" dirty="0" err="1">
                <a:effectLst/>
              </a:rPr>
              <a:t>incididunt</a:t>
            </a:r>
            <a:r>
              <a:rPr lang="en-US" dirty="0">
                <a:effectLst/>
              </a:rPr>
              <a:t> </a:t>
            </a:r>
            <a:r>
              <a:rPr lang="en-US" dirty="0" err="1">
                <a:effectLst/>
              </a:rPr>
              <a:t>ut</a:t>
            </a:r>
            <a:r>
              <a:rPr lang="en-US" dirty="0">
                <a:effectLst/>
              </a:rPr>
              <a:t> labore et dolore magna </a:t>
            </a:r>
            <a:r>
              <a:rPr lang="en-US" dirty="0" err="1">
                <a:effectLst/>
              </a:rPr>
              <a:t>aliqua</a:t>
            </a:r>
            <a:r>
              <a:rPr lang="en-US" dirty="0">
                <a:effectLst/>
              </a:rPr>
              <a:t>. Ut </a:t>
            </a:r>
            <a:r>
              <a:rPr lang="en-US" dirty="0" err="1">
                <a:effectLst/>
              </a:rPr>
              <a:t>enim</a:t>
            </a:r>
            <a:r>
              <a:rPr lang="en-US" dirty="0">
                <a:effectLst/>
              </a:rPr>
              <a:t> ad minim </a:t>
            </a:r>
            <a:r>
              <a:rPr lang="en-US" dirty="0" err="1">
                <a:effectLst/>
              </a:rPr>
              <a:t>veniam</a:t>
            </a:r>
            <a:r>
              <a:rPr lang="en-US" dirty="0">
                <a:effectLst/>
              </a:rPr>
              <a:t>.</a:t>
            </a:r>
            <a:endParaRPr lang="en-US" dirty="0"/>
          </a:p>
        </p:txBody>
      </p:sp>
      <p:sp>
        <p:nvSpPr>
          <p:cNvPr id="4" name="Text Placeholder 14">
            <a:extLst>
              <a:ext uri="{FF2B5EF4-FFF2-40B4-BE49-F238E27FC236}">
                <a16:creationId xmlns:a16="http://schemas.microsoft.com/office/drawing/2014/main" id="{96724787-8152-75D7-3D1B-B6500BDA06B4}"/>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5" name="TextBox 4">
            <a:extLst>
              <a:ext uri="{FF2B5EF4-FFF2-40B4-BE49-F238E27FC236}">
                <a16:creationId xmlns:a16="http://schemas.microsoft.com/office/drawing/2014/main" id="{A859A8AB-C146-7A09-88E8-6F133B4446B7}"/>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3" name="Rectangle 2">
            <a:extLst>
              <a:ext uri="{FF2B5EF4-FFF2-40B4-BE49-F238E27FC236}">
                <a16:creationId xmlns:a16="http://schemas.microsoft.com/office/drawing/2014/main" id="{9DF2389D-D226-3862-6A37-CD2A6D7BDBF4}"/>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06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3F4B5B7-A722-9AF3-0EED-FA6DB4F35456}"/>
              </a:ext>
            </a:extLst>
          </p:cNvPr>
          <p:cNvSpPr/>
          <p:nvPr userDrawn="1"/>
        </p:nvSpPr>
        <p:spPr>
          <a:xfrm>
            <a:off x="0" y="0"/>
            <a:ext cx="12192000" cy="6858000"/>
          </a:xfrm>
          <a:prstGeom prst="rect">
            <a:avLst/>
          </a:prstGeom>
          <a:gradFill>
            <a:gsLst>
              <a:gs pos="11000">
                <a:srgbClr val="0F0F0F"/>
              </a:gs>
              <a:gs pos="100000">
                <a:srgbClr val="0F0F0F">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2FA7E9E-B371-BEB4-ED31-4BC76F2244EA}"/>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8C01323-642D-B344-4FB4-3B3BB330AB31}"/>
              </a:ext>
            </a:extLst>
          </p:cNvPr>
          <p:cNvPicPr>
            <a:picLocks noChangeAspect="1"/>
          </p:cNvPicPr>
          <p:nvPr userDrawn="1"/>
        </p:nvPicPr>
        <p:blipFill>
          <a:blip r:embed="rId2"/>
          <a:stretch>
            <a:fillRect/>
          </a:stretch>
        </p:blipFill>
        <p:spPr>
          <a:xfrm>
            <a:off x="139425" y="137906"/>
            <a:ext cx="629202" cy="629202"/>
          </a:xfrm>
          <a:prstGeom prst="rect">
            <a:avLst/>
          </a:prstGeom>
        </p:spPr>
      </p:pic>
      <p:pic>
        <p:nvPicPr>
          <p:cNvPr id="11" name="Picture 10">
            <a:extLst>
              <a:ext uri="{FF2B5EF4-FFF2-40B4-BE49-F238E27FC236}">
                <a16:creationId xmlns:a16="http://schemas.microsoft.com/office/drawing/2014/main" id="{EEB69CDF-2609-4BD4-5F88-6BFF012EE1E0}"/>
              </a:ext>
            </a:extLst>
          </p:cNvPr>
          <p:cNvPicPr>
            <a:picLocks noChangeAspect="1"/>
          </p:cNvPicPr>
          <p:nvPr userDrawn="1"/>
        </p:nvPicPr>
        <p:blipFill>
          <a:blip r:embed="rId3"/>
          <a:srcRect l="29763" r="32023"/>
          <a:stretch>
            <a:fillRect/>
          </a:stretch>
        </p:blipFill>
        <p:spPr>
          <a:xfrm rot="5400000">
            <a:off x="4786615" y="-676460"/>
            <a:ext cx="2569781" cy="6724671"/>
          </a:xfrm>
          <a:prstGeom prst="rect">
            <a:avLst/>
          </a:prstGeom>
        </p:spPr>
      </p:pic>
      <p:sp>
        <p:nvSpPr>
          <p:cNvPr id="13" name="Text Placeholder 12">
            <a:extLst>
              <a:ext uri="{FF2B5EF4-FFF2-40B4-BE49-F238E27FC236}">
                <a16:creationId xmlns:a16="http://schemas.microsoft.com/office/drawing/2014/main" id="{F0ED988E-AA77-7B3F-5BC9-0C333088540C}"/>
              </a:ext>
            </a:extLst>
          </p:cNvPr>
          <p:cNvSpPr>
            <a:spLocks noGrp="1"/>
          </p:cNvSpPr>
          <p:nvPr>
            <p:ph type="body" sz="quarter" idx="13" hasCustomPrompt="1"/>
          </p:nvPr>
        </p:nvSpPr>
        <p:spPr>
          <a:xfrm>
            <a:off x="4650694" y="900970"/>
            <a:ext cx="2841625" cy="1571614"/>
          </a:xfrm>
        </p:spPr>
        <p:txBody>
          <a:bodyPr>
            <a:noAutofit/>
          </a:bodyPr>
          <a:lstStyle>
            <a:lvl1pPr marL="0" indent="0" algn="ctr">
              <a:buNone/>
              <a:defRPr sz="12000">
                <a:solidFill>
                  <a:srgbClr val="1C1C1C"/>
                </a:solidFill>
                <a:latin typeface="Replica LL" panose="020B0504010101010104" pitchFamily="34" charset="77"/>
                <a:cs typeface="Replica LL" panose="020B0504010101010104" pitchFamily="34" charset="77"/>
              </a:defRPr>
            </a:lvl1pPr>
          </a:lstStyle>
          <a:p>
            <a:pPr lvl="0"/>
            <a:r>
              <a:rPr lang="en-US" dirty="0"/>
              <a:t>01</a:t>
            </a:r>
          </a:p>
        </p:txBody>
      </p:sp>
      <p:sp>
        <p:nvSpPr>
          <p:cNvPr id="15" name="Text Placeholder 14">
            <a:extLst>
              <a:ext uri="{FF2B5EF4-FFF2-40B4-BE49-F238E27FC236}">
                <a16:creationId xmlns:a16="http://schemas.microsoft.com/office/drawing/2014/main" id="{0A033544-44A9-9774-1AB3-528F094EB050}"/>
              </a:ext>
            </a:extLst>
          </p:cNvPr>
          <p:cNvSpPr>
            <a:spLocks noGrp="1"/>
          </p:cNvSpPr>
          <p:nvPr>
            <p:ph type="body" sz="quarter" idx="14" hasCustomPrompt="1"/>
          </p:nvPr>
        </p:nvSpPr>
        <p:spPr>
          <a:xfrm>
            <a:off x="1348466" y="3119387"/>
            <a:ext cx="9446077" cy="1651478"/>
          </a:xfrm>
        </p:spPr>
        <p:txBody>
          <a:bodyPr anchor="ctr">
            <a:normAutofit/>
          </a:bodyPr>
          <a:lstStyle>
            <a:lvl1pPr marL="0" indent="0" algn="ctr">
              <a:buNone/>
              <a:defRPr sz="6000">
                <a:latin typeface="Replica LL" panose="020B0504010101010104" pitchFamily="34" charset="77"/>
                <a:cs typeface="Replica LL" panose="020B0504010101010104" pitchFamily="34" charset="77"/>
              </a:defRPr>
            </a:lvl1pPr>
          </a:lstStyle>
          <a:p>
            <a:pPr lvl="0"/>
            <a:r>
              <a:rPr lang="en-US" dirty="0"/>
              <a:t>Section Divider Title</a:t>
            </a:r>
          </a:p>
        </p:txBody>
      </p:sp>
      <p:sp>
        <p:nvSpPr>
          <p:cNvPr id="17" name="Text Placeholder 16">
            <a:extLst>
              <a:ext uri="{FF2B5EF4-FFF2-40B4-BE49-F238E27FC236}">
                <a16:creationId xmlns:a16="http://schemas.microsoft.com/office/drawing/2014/main" id="{BA947F6F-9B4F-71D4-319B-50EFE4E091FC}"/>
              </a:ext>
            </a:extLst>
          </p:cNvPr>
          <p:cNvSpPr>
            <a:spLocks noGrp="1"/>
          </p:cNvSpPr>
          <p:nvPr>
            <p:ph type="body" sz="quarter" idx="15" hasCustomPrompt="1"/>
          </p:nvPr>
        </p:nvSpPr>
        <p:spPr>
          <a:xfrm>
            <a:off x="2265138" y="4803367"/>
            <a:ext cx="7612731" cy="417477"/>
          </a:xfrm>
        </p:spPr>
        <p:txBody>
          <a:bodyPr>
            <a:normAutofit/>
          </a:bodyPr>
          <a:lstStyle>
            <a:lvl1pPr marL="0" indent="0" algn="ctr">
              <a:buNone/>
              <a:defRPr sz="2400" b="0" i="0">
                <a:solidFill>
                  <a:srgbClr val="9E9E9E"/>
                </a:solidFill>
                <a:latin typeface="IBM Plex Sans Light" panose="020B0403050203000203" pitchFamily="34" charset="0"/>
              </a:defRPr>
            </a:lvl1pPr>
          </a:lstStyle>
          <a:p>
            <a:pPr lvl="0"/>
            <a:r>
              <a:rPr lang="en-US" dirty="0"/>
              <a:t>Section Divider Subtitle</a:t>
            </a:r>
          </a:p>
        </p:txBody>
      </p:sp>
      <p:sp>
        <p:nvSpPr>
          <p:cNvPr id="21" name="TextBox 20">
            <a:extLst>
              <a:ext uri="{FF2B5EF4-FFF2-40B4-BE49-F238E27FC236}">
                <a16:creationId xmlns:a16="http://schemas.microsoft.com/office/drawing/2014/main" id="{E00F96C5-2614-F9A8-B33B-559116A6C1D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22" name="Text Placeholder 14">
            <a:extLst>
              <a:ext uri="{FF2B5EF4-FFF2-40B4-BE49-F238E27FC236}">
                <a16:creationId xmlns:a16="http://schemas.microsoft.com/office/drawing/2014/main" id="{6DB56BC8-E50F-DC64-73D9-A3ABA0946518}"/>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24" name="Rectangle 23">
            <a:extLst>
              <a:ext uri="{FF2B5EF4-FFF2-40B4-BE49-F238E27FC236}">
                <a16:creationId xmlns:a16="http://schemas.microsoft.com/office/drawing/2014/main" id="{BADBB204-1E31-D097-90E9-9740B4BC7D52}"/>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4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Tree>
    <p:extLst>
      <p:ext uri="{BB962C8B-B14F-4D97-AF65-F5344CB8AC3E}">
        <p14:creationId xmlns:p14="http://schemas.microsoft.com/office/powerpoint/2010/main" val="1986367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53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6CEE0-8967-BB2D-820D-12E727F76F12}"/>
              </a:ext>
            </a:extLst>
          </p:cNvPr>
          <p:cNvSpPr txBox="1"/>
          <p:nvPr userDrawn="1"/>
        </p:nvSpPr>
        <p:spPr>
          <a:xfrm>
            <a:off x="5051481" y="6424566"/>
            <a:ext cx="2089033" cy="215444"/>
          </a:xfrm>
          <a:prstGeom prst="rect">
            <a:avLst/>
          </a:prstGeom>
          <a:noFill/>
        </p:spPr>
        <p:txBody>
          <a:bodyPr wrap="none" rtlCol="0">
            <a:spAutoFit/>
          </a:bodyPr>
          <a:lstStyle/>
          <a:p>
            <a:pPr algn="ctr"/>
            <a:r>
              <a:rPr lang="en-US" sz="800" spc="200" baseline="0" dirty="0">
                <a:solidFill>
                  <a:srgbClr val="434343"/>
                </a:solidFill>
                <a:latin typeface="IBM Plex Mono" panose="020B0509050203000203" pitchFamily="49" charset="77"/>
              </a:rPr>
              <a:t>PRIVATE &amp; CONFIDENTIAL</a:t>
            </a:r>
          </a:p>
        </p:txBody>
      </p:sp>
      <p:pic>
        <p:nvPicPr>
          <p:cNvPr id="4" name="Picture 3">
            <a:extLst>
              <a:ext uri="{FF2B5EF4-FFF2-40B4-BE49-F238E27FC236}">
                <a16:creationId xmlns:a16="http://schemas.microsoft.com/office/drawing/2014/main" id="{494E2C1F-948C-4E4C-A767-69704A8BEE72}"/>
              </a:ext>
            </a:extLst>
          </p:cNvPr>
          <p:cNvPicPr>
            <a:picLocks noChangeAspect="1"/>
          </p:cNvPicPr>
          <p:nvPr userDrawn="1"/>
        </p:nvPicPr>
        <p:blipFill>
          <a:blip r:embed="rId3"/>
          <a:stretch>
            <a:fillRect/>
          </a:stretch>
        </p:blipFill>
        <p:spPr>
          <a:xfrm>
            <a:off x="5369292" y="933651"/>
            <a:ext cx="1453415" cy="1453415"/>
          </a:xfrm>
          <a:prstGeom prst="rect">
            <a:avLst/>
          </a:prstGeom>
        </p:spPr>
      </p:pic>
      <p:sp>
        <p:nvSpPr>
          <p:cNvPr id="6" name="Text Placeholder 5">
            <a:extLst>
              <a:ext uri="{FF2B5EF4-FFF2-40B4-BE49-F238E27FC236}">
                <a16:creationId xmlns:a16="http://schemas.microsoft.com/office/drawing/2014/main" id="{C2439B93-860B-3168-D48E-E7559A6288FA}"/>
              </a:ext>
            </a:extLst>
          </p:cNvPr>
          <p:cNvSpPr>
            <a:spLocks noGrp="1"/>
          </p:cNvSpPr>
          <p:nvPr>
            <p:ph type="body" sz="quarter" idx="10" hasCustomPrompt="1"/>
          </p:nvPr>
        </p:nvSpPr>
        <p:spPr>
          <a:xfrm>
            <a:off x="3126580" y="2677461"/>
            <a:ext cx="5938837" cy="751539"/>
          </a:xfrm>
        </p:spPr>
        <p:txBody>
          <a:bodyPr>
            <a:normAutofit/>
          </a:bodyPr>
          <a:lstStyle>
            <a:lvl1pPr marL="0" indent="0" algn="ctr">
              <a:buNone/>
              <a:defRPr sz="5400">
                <a:latin typeface="Replica LL" panose="020B0504010101010104" pitchFamily="34" charset="77"/>
                <a:cs typeface="Replica LL" panose="020B0504010101010104" pitchFamily="34" charset="77"/>
              </a:defRPr>
            </a:lvl1pPr>
          </a:lstStyle>
          <a:p>
            <a:pPr lvl="0"/>
            <a:r>
              <a:rPr lang="en-US" dirty="0"/>
              <a:t>Thank You.</a:t>
            </a:r>
          </a:p>
        </p:txBody>
      </p:sp>
    </p:spTree>
    <p:extLst>
      <p:ext uri="{BB962C8B-B14F-4D97-AF65-F5344CB8AC3E}">
        <p14:creationId xmlns:p14="http://schemas.microsoft.com/office/powerpoint/2010/main" val="405842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alpha val="95294"/>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4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Replica-Regular" panose="020005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1273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Replica LL" panose="020B0504010101010104" pitchFamily="34" charset="77"/>
          <a:ea typeface="+mj-ea"/>
          <a:cs typeface="Replica LL" panose="020B0504010101010104"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6DA6ED3-9168-5451-3025-EA9FEF22123C}"/>
              </a:ext>
            </a:extLst>
          </p:cNvPr>
          <p:cNvSpPr txBox="1"/>
          <p:nvPr/>
        </p:nvSpPr>
        <p:spPr>
          <a:xfrm>
            <a:off x="4282846" y="4312920"/>
            <a:ext cx="3626314" cy="954107"/>
          </a:xfrm>
          <a:prstGeom prst="rect">
            <a:avLst/>
          </a:prstGeom>
          <a:noFill/>
        </p:spPr>
        <p:txBody>
          <a:bodyPr wrap="none" rtlCol="0">
            <a:spAutoFit/>
          </a:bodyPr>
          <a:lstStyle/>
          <a:p>
            <a:pPr algn="ctr"/>
            <a:r>
              <a:rPr lang="en-US" sz="2800" b="1" dirty="0">
                <a:solidFill>
                  <a:schemeClr val="bg1"/>
                </a:solidFill>
                <a:latin typeface="Replica LL TT Light" panose="020B0404010101010104" pitchFamily="34" charset="0"/>
                <a:cs typeface="Replica LL TT Light" panose="020B0404010101010104" pitchFamily="34" charset="0"/>
              </a:rPr>
              <a:t>Perscient</a:t>
            </a:r>
          </a:p>
          <a:p>
            <a:pPr algn="ctr"/>
            <a:r>
              <a:rPr lang="en-US" sz="2800" dirty="0">
                <a:solidFill>
                  <a:schemeClr val="bg1"/>
                </a:solidFill>
                <a:latin typeface="Replica LL TT Light" panose="020B0404010101010104" pitchFamily="34" charset="0"/>
                <a:cs typeface="Replica LL TT Light" panose="020B0404010101010104" pitchFamily="34" charset="0"/>
              </a:rPr>
              <a:t>Perscient Pulse — Comparative Central Bank Narratives — September 2026</a:t>
            </a:r>
          </a:p>
        </p:txBody>
      </p:sp>
    </p:spTree>
    <p:extLst>
      <p:ext uri="{BB962C8B-B14F-4D97-AF65-F5344CB8AC3E}">
        <p14:creationId xmlns:p14="http://schemas.microsoft.com/office/powerpoint/2010/main" val="238530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Executive Summary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FIVE THINGS TO REMEMBER FROM THIS MONTH'S CENTRAL BANK NARRATIVES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N30"/>
          <p:cNvSpPr txBox="1"/>
          <p:nvPr/>
        </p:nvSpPr>
        <p:spPr>
          <a:xfrm>
            <a:off x="318275"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01</a:t>
            </a:r>
          </a:p>
        </p:txBody>
      </p:sp>
      <p:sp>
        <p:nvSpPr>
          <p:cNvPr id="31" name="Body 31"/>
          <p:cNvSpPr txBox="1"/>
          <p:nvPr/>
        </p:nvSpPr>
        <p:spPr>
          <a:xfrm>
            <a:off x="968275"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BOJ tightening commands the most concentrated media attention of any theme tracked.</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expressing confidence in the BOJ's inflation management reached 327.5, strengthening by 146.2 over the past month as markets consolidated around a rate hike to 1.25% — the highest level in roughly 31 years.</a:t>
            </a:r>
          </a:p>
        </p:txBody>
      </p:sp>
      <p:sp>
        <p:nvSpPr>
          <p:cNvPr id="32" name="N32"/>
          <p:cNvSpPr txBox="1"/>
          <p:nvPr/>
        </p:nvSpPr>
        <p:spPr>
          <a:xfrm>
            <a:off x="4235282"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02</a:t>
            </a:r>
          </a:p>
        </p:txBody>
      </p:sp>
      <p:sp>
        <p:nvSpPr>
          <p:cNvPr id="33" name="Body 33"/>
          <p:cNvSpPr txBox="1"/>
          <p:nvPr/>
        </p:nvSpPr>
        <p:spPr>
          <a:xfrm>
            <a:off x="4885282"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Fed's credibility debate has intensified on both flanks simultaneously.</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questioning the Fed's mandate commitment rose to 215.3 while language affirming it climbed to 168.5 — both well above average and both strengthening heading into the September 16 FOMC meeting.</a:t>
            </a:r>
          </a:p>
        </p:txBody>
      </p:sp>
      <p:sp>
        <p:nvSpPr>
          <p:cNvPr id="34" name="N34"/>
          <p:cNvSpPr txBox="1"/>
          <p:nvPr/>
        </p:nvSpPr>
        <p:spPr>
          <a:xfrm>
            <a:off x="8152289"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03</a:t>
            </a:r>
          </a:p>
        </p:txBody>
      </p:sp>
      <p:sp>
        <p:nvSpPr>
          <p:cNvPr id="35" name="Body 35"/>
          <p:cNvSpPr txBox="1"/>
          <p:nvPr/>
        </p:nvSpPr>
        <p:spPr>
          <a:xfrm>
            <a:off x="8802289"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ECB-BOE policy divergence has become a defining European theme.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The ECB's second consecutive hike lifted its inflation-confidence reading to 85.6, while the BOE's extended hold through five meetings pushed its reading down to -43.1 — a spread of nearly 129 points.</a:t>
            </a:r>
          </a:p>
        </p:txBody>
      </p:sp>
      <p:sp>
        <p:nvSpPr>
          <p:cNvPr id="36" name="N36"/>
          <p:cNvSpPr txBox="1"/>
          <p:nvPr/>
        </p:nvSpPr>
        <p:spPr>
          <a:xfrm>
            <a:off x="318275"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04</a:t>
            </a:r>
          </a:p>
        </p:txBody>
      </p:sp>
      <p:sp>
        <p:nvSpPr>
          <p:cNvPr id="37" name="Body 37"/>
          <p:cNvSpPr txBox="1"/>
          <p:nvPr/>
        </p:nvSpPr>
        <p:spPr>
          <a:xfrm>
            <a:off x="968275"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Credibility narratives now dominate how media interprets every major central bank.</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Credibility-questioning language has risen for the BOJ, the Fed, and the BOE simultaneously, placing every institution's standing under scrutiny and making forward guidance as consequential as rate decisions.</a:t>
            </a:r>
          </a:p>
        </p:txBody>
      </p:sp>
      <p:sp>
        <p:nvSpPr>
          <p:cNvPr id="38" name="N38"/>
          <p:cNvSpPr txBox="1"/>
          <p:nvPr/>
        </p:nvSpPr>
        <p:spPr>
          <a:xfrm>
            <a:off x="6193786"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05</a:t>
            </a:r>
          </a:p>
        </p:txBody>
      </p:sp>
      <p:sp>
        <p:nvSpPr>
          <p:cNvPr id="39" name="Body 39"/>
          <p:cNvSpPr txBox="1"/>
          <p:nvPr/>
        </p:nvSpPr>
        <p:spPr>
          <a:xfrm>
            <a:off x="6843786"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inflation-versus-growth tradeoff is playing out unevenly across institutions.</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The BOJ is the only major central bank with above-average growth-stimulus confidence, while the Fed faces mounting tension between its inflation fight and growth-support role, and both European central banks are evaluated almost exclusively through an inflation lens.</a:t>
            </a:r>
          </a:p>
        </p:txBody>
      </p:sp>
      <p:sp>
        <p:nvSpPr>
          <p:cNvPr id="40" name="IndexKey"/>
          <p:cNvSpPr txBox="1"/>
          <p:nvPr/>
        </p:nvSpPr>
        <p:spPr>
          <a:xfrm>
            <a:off x="318275" y="6350000"/>
            <a:ext cx="5400000" cy="420000"/>
          </a:xfrm>
          <a:prstGeom prst="rect">
            <a:avLst/>
          </a:prstGeom>
          <a:noFill/>
        </p:spPr>
        <p:txBody>
          <a:bodyPr wrap="square" lIns="0" tIns="0" rIns="0" bIns="0"/>
          <a:lstStyle/>
          <a:p>
            <a:pPr>
              <a:buNone/>
            </a:pPr>
            <a:r>
              <a:rPr lang="en-US" sz="900" dirty="0">
                <a:solidFill>
                  <a:srgbClr val="FFFFFF">
                    <a:alpha val="55000"/>
                  </a:srgbClr>
                </a:solidFill>
                <a:latin typeface="IBM Plex Sans" panose="020B0503050203000203" pitchFamily="34" charset="77"/>
                <a:cs typeface="IBM Plex Sans" panose="020B0503050203000203" pitchFamily="34" charset="77"/>
              </a:rPr>
              <a:t>How to read the numbers: each reading shows how far above or below its long-run average a theme is running in the media — 100 means twice the average; −100 is the 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ONE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BOJ's Accelerating Normalization</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The most intense central bank narrative in global media this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Confidence in the BOJ's inflation management has surged to the densest reading of any theme tracked.</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BOJ INFLATION CONFIDENCE — THE HEADLINE NUMBER</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327.5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expressing confidence the BOJ can manage inflation — more than three times its long-run average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+146.2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Monthly increase in that reading, reflecting rapid narrative consolidation</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7.6%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Annual wholesale inflation in August, providing straightforward justification for tightening</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Bank of Japan has become the single most discussed central bank in global media this month. The Japan Times reported that the BOJ plans to raise its policy rate to 1.25%, the highest level in roughly 31 years, citing growing upside risks to prices driven by higher oil costs, a weaker yen, and rising demand linked to artificial intelligence.</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speed of this narrative consolidation — a monthly move of 146.2 points — makes the BOJ tightening story the dominant signal in central bank coverage worldwide.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Expectations for BOJ action coexist with a rising credibility challenge that polarizes the narrative.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BOJ CREDIBILITY CONTEST — AFFIRMING VS. QUESTIONING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2737755"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180.8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BOJ action in response to volatility — up 46.4 over the month</a:t>
            </a:r>
          </a:p>
        </p:txBody>
      </p:sp>
      <p:sp>
        <p:nvSpPr>
          <p:cNvPr id="31" name="Stat 31"/>
          <p:cNvSpPr txBox="1"/>
          <p:nvPr/>
        </p:nvSpPr>
        <p:spPr>
          <a:xfrm>
            <a:off x="3256030"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188.3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questioning the BOJ's mandate commitment — up 34.6 over the month</a:t>
            </a:r>
          </a:p>
        </p:txBody>
      </p:sp>
      <p:sp>
        <p:nvSpPr>
          <p:cNvPr id="32" name="Stat 32"/>
          <p:cNvSpPr txBox="1"/>
          <p:nvPr/>
        </p:nvSpPr>
        <p:spPr>
          <a:xfrm>
            <a:off x="6193785" y="1750000"/>
            <a:ext cx="2737755"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146.8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affirming BOJ credibility — still elevated but down 36.8</a:t>
            </a:r>
          </a:p>
        </p:txBody>
      </p:sp>
      <p:sp>
        <p:nvSpPr>
          <p:cNvPr id="33" name="Stat 33"/>
          <p:cNvSpPr txBox="1"/>
          <p:nvPr/>
        </p:nvSpPr>
        <p:spPr>
          <a:xfrm>
            <a:off x="9131540"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-36.8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Monthly decline in credibility-affirming language — the positive narrative is losing ground</a:t>
            </a:r>
          </a:p>
        </p:txBody>
      </p:sp>
      <p:sp>
        <p:nvSpPr>
          <p:cNvPr id="34" name="Body 34"/>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Forward guidance has grown progressively more explicit.</a:t>
            </a:r>
            <a:r>
              <a:rPr lang="en-US" sz="1700" dirty="0">
                <a:solidFill>
                  <a:srgbClr val="FFFFFF"/>
                </a:solidFill>
                <a:latin typeface="IBM Plex Sans" panose="020B0503050203000203" pitchFamily="34" charset="77"/>
                <a:cs typeface="IBM Plex Sans" panose="020B0503050203000203" pitchFamily="34" charset="77"/>
              </a:rPr>
              <a:t> Governor Ueda stated that officials will decide on policy "with upside price risks in mind," and board member Masu reinforced the message by telling business leaders the Bank will continue raising rates to ensure underlying inflation does not materially exceed 2%. A Reuters poll expects the rate to reach 1.5% by end-March 2027 and 1.75% by Q2 2027.</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Yet the credibility-questioning narrative is gaining ground.</a:t>
            </a:r>
            <a:r>
              <a:rPr lang="en-US" sz="1700" dirty="0">
                <a:solidFill>
                  <a:srgbClr val="FFFFFF"/>
                </a:solidFill>
                <a:latin typeface="IBM Plex Sans" panose="020B0503050203000203" pitchFamily="34" charset="77"/>
                <a:cs typeface="IBM Plex Sans" panose="020B0503050203000203" pitchFamily="34" charset="77"/>
              </a:rPr>
              <a:t> U.S. Treasury Secretary Bessent has called for "decisive" monetary steps to combat yen weakness, raising expectations for a tightening campaign without modern precedent in Japan. The credibility-affirming reading, while still strong, declined by 36.8 — suggesting the positive narrative is losing ground to the skeptical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BOJ is the only major central bank where growth-stimulus confidence has moved above average.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BOJ GROWTH AND FX OUTLOOK</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28.3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BOJ action will stimulate growth — up 55.0, above its long-run average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144-148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Yen forecast range for late 2026 as rate differentials compress</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Many inside the BOJ see conditions aligning for further hikes because the economy is on course for a moderate recovery and financial conditions are expected to remain accommodative even at 1.25%. The dominant media narrative strongly favors further yen appreciation as rate differentials compress, with forecasts clustering around 144 to 148 for late 2026.</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elevated credibility-loss reading represents a tail risk: should the BOJ fail to deliver at the pace markets now expect, a narrative reversal could be abrupt.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TWO</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The Fed's Credibility Debate Sharpens</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Both flanks intensify simultaneously ahead of the September 16 FOMC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Language questioning and affirming the Fed's credibility have both surged — an unusually polarized information environment.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FED CREDIBILITY — DUAL ELEVATION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215.3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questioning the Fed's mandate commitment — up 69.7, second-highest reading tracked</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168.5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affirming Fed credibility — up 63.1, well above its long-run average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83%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Market-implied probability of a 25 bp hike at the September FOMC</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While the BOJ commands the highest single reading, the Federal Reserve generates what may be the most consequential narrative tension. Both credibility-questioning and credibility-affirming language have strengthened materially — the questioning side by 69.7 points, the affirming side by 63.1 — creating symmetry that is unusual in its intensity.</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inflation-handling debate mirrors this polarization. Language asserting the Fed will not adequately control inflation and language expressing confidence in its inflation management are both above their long-run averages and both rising — reflecting the public arguments being made on either flank heading into the September decision.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Chair Warsh's Jackson Hole pledge has energized hawks and skeptics alike, placing credibility at the center of the FOMC decision.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WARSH'S JACKSON HOLE ADDRESS — AUGUST 28</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9-3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July FOMC vote to hold — three dissenters favored a hike, exposing internal division</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5yr+</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Duration inflation has remained stubbornly above the 2% target</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Warsh's direct invocation of credibility restoration — pledging to get inflation back to 2% "in short order" — sits at the center of this narrative storm. Former Vice Chair Ferguson stated that "everything is pointing in the direction of September as a time to move if Warsh and his colleagues are going to maintain credibility." JPMorgan's Stephanie Aliaga argued a 25 bp increase "would go a long way toward restoring the central bank's credibility on inflation, which has spent more than five years stubbornly above the 2% target."</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Continued supply-chain disruptions tied to the Iran conflict have kept energy costs elevated. The June dot plot had shown the FOMC split almost evenly — nine members projected at least one hike in 2026 and eight projected steady rates. That internal division is precisely what the dueling credibility readings are capturing in broader media coverage.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inflation-versus-growth tradeoff is mounting, with the Fed's growth-support role under increasing strain.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FED GROWTH-SUPPORT TENSION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-5.9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doubting the Fed's ability to stimulate growth — up 18.3, approaching its average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+18.3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Monthly rise in growth-doubt language — tension between the inflation fight and growth support is mounting</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-36.9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Fed action in response to volatility — below average, consistent with a tightening stance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Growth-doubt language rose by 18.3 to -5.9, approaching its long-run mean. While still modestly below average, the upward movement reflects mounting tension between the inflation fight and growth support. Fed Governor Waller has argued that forces pushing yields higher — including deficits, dollar concerns, AI-related capital needs, and the oil shock — fall largely outside the Fed's mandate, and that hiking to fight yield narratives risks a policy error.</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Language expecting the Fed to act in response to market volatility sits at -36.9, well below average — consistent with a central bank contemplating tightening rather than offering a safety net.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dollar's near-term path may depend less on the rate decision than on whether forward guidance settles or inflames the credibility contest.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FX IMPLICATIONS — DOLLAR TRAJECTORY AROUND THE FOMC</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11551023"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3.4%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Headline CPI in July — fallen for two consecutive months, an argument for patience</a:t>
            </a:r>
          </a:p>
        </p:txBody>
      </p:sp>
      <p:sp>
        <p:nvSpPr>
          <p:cNvPr id="31" name="Body 31"/>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For FX desks, the coexistence of elevated credibility-challenging and credibility-affirming signals suggests the dollar's trajectory around the September FOMC will hinge on whether Warsh delivers a hike with sufficiently hawkish guidance to resolve the debate or holds and widens the gap.</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Goldman Sachs analysts believe officials "might worry about the consequences of not hiking for market perceptions," while noting that headline CPI has fallen for two consecutive months to 3.4% in July — an argument for patience. </a:t>
            </a:r>
            <a:r>
              <a:rPr lang="en-US" sz="1700" i="1" dirty="0">
                <a:solidFill>
                  <a:srgbClr val="FFE5A7"/>
                </a:solidFill>
                <a:latin typeface="IBM Plex Sans" panose="020B0503050203000203" pitchFamily="34" charset="77"/>
                <a:cs typeface="IBM Plex Sans" panose="020B0503050203000203" pitchFamily="34" charset="77"/>
              </a:rPr>
              <a:t>The resolution may ultimately turn on the degree to which forward guidance settles or inflames the credibility contest, not on the 25 basis points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THREE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ECB-BOE Policy Paths Diverge</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A 129-point spread in inflation-confidence readings separates two European central banks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ECB's second consecutive hike has strengthened the narrative that it has inflation under control.</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ECB INFLATION CONFIDENCE AND RATE ACTION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85.6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expressing confidence the ECB can manage inflation — up 32.4, well above average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2.65%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Main refinancing rate after the September hike — deposit rate lifted to 2.5%</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5.1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ECB will not adequately control inflation — up 24.8, near its average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ECB raised key rates by 25 basis points at its September meeting, marking its second hike since the onset of the U.S.-Iran conflict. The ECB stated that the Middle East situation continues to fuel inflationary pressures, and inflation projections were revised upward for 2027 and 2028, to 2.5% and 2.1% respectively. President Lagarde described the decision as unanimous and straightforward; interest-rate futures are pricing in a third hike by December.</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However, language questioning the ECB's inflation-control adequacy also rose, climbing to 5.1 — mirroring, on a smaller scale, the polarization visible in Fed narratives. Meanwhile, language affirming ECB credibility declined by 26.4 to -22.6, suggesting that while markets approve of the ECB's stance on prices, they remain less certain about its broader institutional credibility.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BOE's extended hold through five meetings has eroded inflation-management confidence and emboldened skeptics.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BOE INFLATION CONFIDENCE AND CREDIBILITY GAP</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-43.1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expressing confidence in BOE inflation management — down 15.1, well below average</a:t>
            </a:r>
          </a:p>
        </p:txBody>
      </p:sp>
      <p:sp>
        <p:nvSpPr>
          <p:cNvPr id="31" name="Stat 31"/>
          <p:cNvSpPr txBox="1"/>
          <p:nvPr/>
        </p:nvSpPr>
        <p:spPr>
          <a:xfrm>
            <a:off x="3256030"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-6.0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BOE will not adequately control inflation — up 11.1, approaching its mean</a:t>
            </a:r>
          </a:p>
        </p:txBody>
      </p:sp>
      <p:sp>
        <p:nvSpPr>
          <p:cNvPr id="32" name="Stat 32"/>
          <p:cNvSpPr txBox="1"/>
          <p:nvPr/>
        </p:nvSpPr>
        <p:spPr>
          <a:xfrm>
            <a:off x="6193785"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14.4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questioning BOE mandate commitment — up 28.8</a:t>
            </a:r>
          </a:p>
        </p:txBody>
      </p:sp>
      <p:sp>
        <p:nvSpPr>
          <p:cNvPr id="33" name="Stat 33"/>
          <p:cNvSpPr txBox="1"/>
          <p:nvPr/>
        </p:nvSpPr>
        <p:spPr>
          <a:xfrm>
            <a:off x="9131540" y="1750000"/>
            <a:ext cx="2737755"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63.8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affirming BOE credibility — still above average but down 18.0</a:t>
            </a:r>
          </a:p>
        </p:txBody>
      </p:sp>
      <p:sp>
        <p:nvSpPr>
          <p:cNvPr id="34" name="Body 34"/>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BOE presents a markedly different posture. Confidence in its inflation handling has declined to -43.1, well below average, while skepticism about its inflation-control adequacy rose to -6.0, approaching its mean. At its July meeting, the MPC voted 6-3 to hold at 3.75%; Pill, Greene, and Mann dissented in favor of a 25 bp increase to 4%, reflecting growing concern that higher energy prices could lead to more persistent inflation.</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credibility-affirming reading remains above average at 63.8, but the gap is closing — the questioning side rising and the affirming side falling. </a:t>
            </a:r>
            <a:r>
              <a:rPr lang="en-US" sz="1700" i="1" dirty="0">
                <a:solidFill>
                  <a:srgbClr val="FFE5A7"/>
                </a:solidFill>
                <a:latin typeface="IBM Plex Sans" panose="020B0503050203000203" pitchFamily="34" charset="77"/>
                <a:cs typeface="IBM Plex Sans" panose="020B0503050203000203" pitchFamily="34" charset="77"/>
              </a:rPr>
              <a:t>A portion of commentary continues to view the BOE's patience as a measured response to an energy shock it cannot directly influence, consistent with the BOE's own messaging that monetary policy cannot control energy prices.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129-point inflation-confidence spread favors ECB decisiveness over BOE caution in prevailing commentary.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EUR/GBP POSITIONING — NARRATIVE DIVERGENCE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~129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Spread between ECB and BOE inflation-confidence readings — a meaningful divergence in narrative tone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-77.3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ECB asset-price support during stress — deeply below average, no easing pivot expected</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-100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Corresponding BOE measure — at the floor of the scale, confirming an inflation-management frame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nearly 129-point spread between the ECB's well-above-average inflation-confidence reading and the BOE's well-below-average one represents a meaningful divergence in prevailing narrative tone. For EUR/GBP positioning, the data favor the ECB's decisiveness. Most economists expect BOE rates will remain at 3.75% for the rest of 2026, but markets are pricing in a rise later this year and further increases in 2027 — potentially four quarter-point moves by July 2027, taking rates to 4.75%.</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Both European central banks show deeply depressed readings for language expecting asset-price support during stress — the ECB at -77.3 and the BOE at the floor of the scale at -100. </a:t>
            </a:r>
            <a:r>
              <a:rPr lang="en-US" sz="1700" i="1" dirty="0">
                <a:solidFill>
                  <a:srgbClr val="FFE5A7"/>
                </a:solidFill>
                <a:latin typeface="IBM Plex Sans" panose="020B0503050203000203" pitchFamily="34" charset="77"/>
                <a:cs typeface="IBM Plex Sans" panose="020B0503050203000203" pitchFamily="34" charset="77"/>
              </a:rPr>
              <a:t>The current narrative frame for both institutions is principally about inflation management, not market support.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Credibility has become the dominant lens for interpreting every major central bank's policy decisions.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SYNTHESIS — CREDIBILITY AS THE COMMON THREAD</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Across all three central bank pairings, credibility narratives have displaced traditional rate-path analysis as the primary frame through which media coverage interprets policy. The BOJ faces credibility questioning well above its average even as inflation confidence runs at more than three times the long-run norm. The Fed's credibility contest is the most symmetrically polarized, with both questioning and affirmation more than double their typical levels and arriving simultaneously at a decisive moment. The BOE's credibility-affirming edge is narrowing as its extended hold draws growing skepticism.</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This convergence is not coincidental. The global tightening environment — driven in part by the Iran conflict's energy-price effects — has placed every major central bank's institutional standing under scrutiny. The implication for markets is that forward guidance and communication strategy have become as consequential for positioning as rate decisions themselves. A hike that fails to resolve the credibility contest may move markets less than a hold accompanied by guidance that settles it.</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question is no longer what each central bank will do next — it is whether what they do will be interpreted as restoring or eroding the institutional trust that underpins their policy transmission.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Three inflection points in the next six weeks will determine whether these credibility contests resolve or deepen.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WHAT TO WATCH</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September 16 FOMC.</a:t>
            </a:r>
            <a:r>
              <a:rPr lang="en-US" sz="1700" dirty="0">
                <a:solidFill>
                  <a:srgbClr val="FFFFFF"/>
                </a:solidFill>
                <a:latin typeface="IBM Plex Sans" panose="020B0503050203000203" pitchFamily="34" charset="77"/>
                <a:cs typeface="IBM Plex Sans" panose="020B0503050203000203" pitchFamily="34" charset="77"/>
              </a:rPr>
              <a:t> The pivotal event. Markets have priced in an 83% probability of a 25 bp hike, but the credibility resolution depends on whether Warsh's forward guidance is hawkish enough to narrow the gap between questioning and affirming language. A hold with dovish guidance could widen the credibility gap sharply.</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BOJ policy meeting (late September).</a:t>
            </a:r>
            <a:r>
              <a:rPr lang="en-US" sz="1700" dirty="0">
                <a:solidFill>
                  <a:srgbClr val="FFFFFF"/>
                </a:solidFill>
                <a:latin typeface="IBM Plex Sans" panose="020B0503050203000203" pitchFamily="34" charset="77"/>
                <a:cs typeface="IBM Plex Sans" panose="020B0503050203000203" pitchFamily="34" charset="77"/>
              </a:rPr>
              <a:t> A hike to 1.25% is widely expected. The tail risk is underdelivery: the narrative has consolidated so rapidly — 146.2 points in one month — that anything less than the anticipated move could trigger an abrupt reversal in the dominant tightening story and reignite credibility-questioning language.</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ECB-BOE divergence trajectory.</a:t>
            </a:r>
            <a:r>
              <a:rPr lang="en-US" sz="1700" dirty="0">
                <a:solidFill>
                  <a:srgbClr val="FFFFFF"/>
                </a:solidFill>
                <a:latin typeface="IBM Plex Sans" panose="020B0503050203000203" pitchFamily="34" charset="77"/>
                <a:cs typeface="IBM Plex Sans" panose="020B0503050203000203" pitchFamily="34" charset="77"/>
              </a:rPr>
              <a:t> Interest-rate futures are pricing a third ECB hike by December while the BOE is expected to hold at 3.75% through year-end. Watch whether the BOE's declining inflation-confidence reading stabilizes or continues to erode — and whether the three MPC dissenters' case for action gains enough traction to shift the narrative before the next BOE decision.</a:t>
            </a:r>
          </a:p>
        </p:txBody>
      </p:sp>
    </p:spTree>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Perscient Presentation Palette 1">
      <a:dk1>
        <a:srgbClr val="0E0E0E"/>
      </a:dk1>
      <a:lt1>
        <a:srgbClr val="FFFFFF"/>
      </a:lt1>
      <a:dk2>
        <a:srgbClr val="000000"/>
      </a:dk2>
      <a:lt2>
        <a:srgbClr val="E7E6E6"/>
      </a:lt2>
      <a:accent1>
        <a:srgbClr val="1B1B1B"/>
      </a:accent1>
      <a:accent2>
        <a:srgbClr val="3E3E3E"/>
      </a:accent2>
      <a:accent3>
        <a:srgbClr val="9E9E9E"/>
      </a:accent3>
      <a:accent4>
        <a:srgbClr val="FEE4A6"/>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14810</TotalTime>
  <Words>2644</Words>
  <Application>Microsoft Macintosh PowerPoint</Application>
  <PresentationFormat>Widescreen</PresentationFormat>
  <Paragraphs>136</Paragraphs>
  <Slides>17</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Aptos</vt:lpstr>
      <vt:lpstr>Arial</vt:lpstr>
      <vt:lpstr>IBM Plex Mono</vt:lpstr>
      <vt:lpstr>IBM Plex Sans</vt:lpstr>
      <vt:lpstr>IBM Plex Sans Light</vt:lpstr>
      <vt:lpstr>Replica LL</vt:lpstr>
      <vt:lpstr>Replica LL TT Light</vt:lpstr>
      <vt:lpstr>Replica-Regular</vt:lpstr>
      <vt:lpstr>2_Office Theme</vt:lpstr>
      <vt:lpstr>Office Theme</vt:lpstr>
      <vt:lpstr>PowerPoint Presentation</vt:lpstr>
      <vt:lpstr>Executive Summary</vt:lpstr>
      <vt:lpstr>PowerPoint Presentation</vt:lpstr>
      <vt:lpstr>Confidence in the BOJ's inflation management has surged to the densest reading of any theme tracked.</vt:lpstr>
      <vt:lpstr>Expectations for BOJ action coexist with a rising credibility challenge that polarizes the narrative.</vt:lpstr>
      <vt:lpstr>The BOJ is the only major central bank where growth-stimulus confidence has moved above average.</vt:lpstr>
      <vt:lpstr>PowerPoint Presentation</vt:lpstr>
      <vt:lpstr>Language questioning and affirming the Fed's credibility have both surged — an unusually polarized information environment.</vt:lpstr>
      <vt:lpstr>Chair Warsh's Jackson Hole pledge has energized hawks and skeptics alike, placing credibility at the center of the FOMC decision.</vt:lpstr>
      <vt:lpstr>The inflation-versus-growth tradeoff is mounting, with the Fed's growth-support role under increasing strain.</vt:lpstr>
      <vt:lpstr>The dollar's near-term path may depend less on the rate decision than on whether forward guidance settles or inflames the credibility contest.</vt:lpstr>
      <vt:lpstr>PowerPoint Presentation</vt:lpstr>
      <vt:lpstr>The ECB's second consecutive hike has strengthened the narrative that it has inflation under control.</vt:lpstr>
      <vt:lpstr>The BOE's extended hold through five meetings has eroded inflation-management confidence and emboldened skeptics.</vt:lpstr>
      <vt:lpstr>The 129-point inflation-confidence spread favors ECB decisiveness over BOE caution in prevailing commentary.</vt:lpstr>
      <vt:lpstr>Credibility has become the dominant lens for interpreting every major central bank's policy decisions.</vt:lpstr>
      <vt:lpstr>Three inflection points in the next six weeks will determine whether these credibility contests resolve or deepen.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Rutland</dc:creator>
  <cp:lastModifiedBy>Jessica Rutland</cp:lastModifiedBy>
  <cp:revision>7</cp:revision>
  <dcterms:created xsi:type="dcterms:W3CDTF">2025-11-13T16:53:21Z</dcterms:created>
  <dcterms:modified xsi:type="dcterms:W3CDTF">2026-09-16T17:26:17Z</dcterms:modified>
</cp:coreProperties>
</file>