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 id="2147483672" r:id="rId2"/>
  </p:sldMasterIdLst>
  <p:notesMasterIdLst>
    <p:notesMasterId r:id="rId19"/>
  </p:notesMasterIdLst>
  <p:sldIdLst>
    <p:sldId id="279" r:id="rId3"/>
    <p:sldId id="280" r:id="rId4"/>
    <p:sldId id="281" r:id="rId5"/>
    <p:sldId id="282" r:id="rId6"/>
    <p:sldId id="283" r:id="rId7"/>
    <p:sldId id="284" r:id="rId8"/>
    <p:sldId id="285" r:id="rId9"/>
    <p:sldId id="286" r:id="rId10"/>
    <p:sldId id="287" r:id="rId11"/>
    <p:sldId id="288" r:id="rId12"/>
    <p:sldId id="289" r:id="rId13"/>
    <p:sldId id="290" r:id="rId14"/>
    <p:sldId id="291" r:id="rId15"/>
    <p:sldId id="292" r:id="rId16"/>
    <p:sldId id="293" r:id="rId17"/>
    <p:sldId id="294" r:id="rId1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E5A7"/>
    <a:srgbClr val="28FCB2"/>
    <a:srgbClr val="88D498"/>
    <a:srgbClr val="F6BD16"/>
    <a:srgbClr val="703CCD"/>
    <a:srgbClr val="100F10"/>
    <a:srgbClr val="2D2D2D"/>
    <a:srgbClr val="767676"/>
    <a:srgbClr val="EAD29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608"/>
    <p:restoredTop sz="94658"/>
  </p:normalViewPr>
  <p:slideViewPr>
    <p:cSldViewPr snapToGrid="0">
      <p:cViewPr varScale="1">
        <p:scale>
          <a:sx n="120" d="100"/>
          <a:sy n="120" d="100"/>
        </p:scale>
        <p:origin x="864" y="1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3" Type="http://schemas.openxmlformats.org/officeDocument/2006/relationships/slide" Target="slides/slide1.xml"/><Relationship Id="rId21" Type="http://schemas.openxmlformats.org/officeDocument/2006/relationships/viewProps" Target="view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microsoft.com/office/2016/11/relationships/changesInfo" Target="changesInfos/changesInfo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eremy Radcliffe" userId="4438dbdbff70dede" providerId="LiveId" clId="{0AEDE522-302D-508B-9878-E03FB163786B}"/>
    <pc:docChg chg="modSld">
      <pc:chgData name="Jeremy Radcliffe" userId="4438dbdbff70dede" providerId="LiveId" clId="{0AEDE522-302D-508B-9878-E03FB163786B}" dt="2026-08-26T16:05:05.750" v="19" actId="20577"/>
      <pc:docMkLst>
        <pc:docMk/>
      </pc:docMkLst>
      <pc:sldChg chg="modSp mod">
        <pc:chgData name="Jeremy Radcliffe" userId="4438dbdbff70dede" providerId="LiveId" clId="{0AEDE522-302D-508B-9878-E03FB163786B}" dt="2026-08-26T16:05:05.750" v="19" actId="20577"/>
        <pc:sldMkLst>
          <pc:docMk/>
          <pc:sldMk cId="2385307811" sldId="279"/>
        </pc:sldMkLst>
        <pc:spChg chg="mod">
          <ac:chgData name="Jeremy Radcliffe" userId="4438dbdbff70dede" providerId="LiveId" clId="{0AEDE522-302D-508B-9878-E03FB163786B}" dt="2026-08-26T16:05:05.750" v="19" actId="20577"/>
          <ac:spMkLst>
            <pc:docMk/>
            <pc:sldMk cId="2385307811" sldId="279"/>
            <ac:spMk id="9" creationId="{96DA6ED3-9168-5451-3025-EA9FEF22123C}"/>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BD0EF25-E0B6-E447-83C5-C62A1EFDB916}" type="datetimeFigureOut">
              <a:rPr lang="en-US" smtClean="0"/>
              <a:t>8/26/26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54146C7-8BEC-FB4C-9FB3-8F440BB5BC11}" type="slidenum">
              <a:rPr lang="en-US" smtClean="0"/>
              <a:t>‹#›</a:t>
            </a:fld>
            <a:endParaRPr lang="en-US"/>
          </a:p>
        </p:txBody>
      </p:sp>
    </p:spTree>
    <p:extLst>
      <p:ext uri="{BB962C8B-B14F-4D97-AF65-F5344CB8AC3E}">
        <p14:creationId xmlns:p14="http://schemas.microsoft.com/office/powerpoint/2010/main" val="358498230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AA1732D-071E-7246-92EA-78396D77C779}"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64596210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2.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41EAAE43-7D61-A99E-019B-879AD3B37858}"/>
              </a:ext>
            </a:extLst>
          </p:cNvPr>
          <p:cNvPicPr>
            <a:picLocks noChangeAspect="1"/>
          </p:cNvPicPr>
          <p:nvPr userDrawn="1"/>
        </p:nvPicPr>
        <p:blipFill>
          <a:blip r:embed="rId2"/>
          <a:stretch>
            <a:fillRect/>
          </a:stretch>
        </p:blipFill>
        <p:spPr>
          <a:xfrm>
            <a:off x="517712" y="139"/>
            <a:ext cx="11156576" cy="6117313"/>
          </a:xfrm>
          <a:prstGeom prst="rect">
            <a:avLst/>
          </a:prstGeom>
        </p:spPr>
      </p:pic>
      <p:pic>
        <p:nvPicPr>
          <p:cNvPr id="8" name="Picture 7">
            <a:extLst>
              <a:ext uri="{FF2B5EF4-FFF2-40B4-BE49-F238E27FC236}">
                <a16:creationId xmlns:a16="http://schemas.microsoft.com/office/drawing/2014/main" id="{CC2C8B01-17DA-2B98-17E4-59EB705100AF}"/>
              </a:ext>
            </a:extLst>
          </p:cNvPr>
          <p:cNvPicPr>
            <a:picLocks noChangeAspect="1"/>
          </p:cNvPicPr>
          <p:nvPr userDrawn="1"/>
        </p:nvPicPr>
        <p:blipFill>
          <a:blip r:embed="rId3" cstate="hqprint">
            <a:extLst>
              <a:ext uri="{28A0092B-C50C-407E-A947-70E740481C1C}">
                <a14:useLocalDpi xmlns:a14="http://schemas.microsoft.com/office/drawing/2010/main"/>
              </a:ext>
            </a:extLst>
          </a:blip>
          <a:stretch>
            <a:fillRect/>
          </a:stretch>
        </p:blipFill>
        <p:spPr>
          <a:xfrm>
            <a:off x="5481428" y="419807"/>
            <a:ext cx="1229144" cy="1243719"/>
          </a:xfrm>
          <a:prstGeom prst="rect">
            <a:avLst/>
          </a:prstGeom>
        </p:spPr>
      </p:pic>
      <p:sp>
        <p:nvSpPr>
          <p:cNvPr id="9" name="Title 1">
            <a:extLst>
              <a:ext uri="{FF2B5EF4-FFF2-40B4-BE49-F238E27FC236}">
                <a16:creationId xmlns:a16="http://schemas.microsoft.com/office/drawing/2014/main" id="{B2E9858B-FE44-9788-44E6-5CB8A0751EBC}"/>
              </a:ext>
            </a:extLst>
          </p:cNvPr>
          <p:cNvSpPr>
            <a:spLocks noGrp="1"/>
          </p:cNvSpPr>
          <p:nvPr>
            <p:ph type="title" hasCustomPrompt="1"/>
          </p:nvPr>
        </p:nvSpPr>
        <p:spPr>
          <a:xfrm>
            <a:off x="838200" y="3733800"/>
            <a:ext cx="10515600" cy="2383652"/>
          </a:xfrm>
          <a:prstGeom prst="rect">
            <a:avLst/>
          </a:prstGeom>
        </p:spPr>
        <p:txBody>
          <a:bodyPr/>
          <a:lstStyle>
            <a:lvl1pPr algn="ctr">
              <a:defRPr sz="8000"/>
            </a:lvl1pPr>
          </a:lstStyle>
          <a:p>
            <a:r>
              <a:rPr lang="en-US"/>
              <a:t>Visionaries See Through Stories</a:t>
            </a:r>
          </a:p>
        </p:txBody>
      </p:sp>
    </p:spTree>
    <p:extLst>
      <p:ext uri="{BB962C8B-B14F-4D97-AF65-F5344CB8AC3E}">
        <p14:creationId xmlns:p14="http://schemas.microsoft.com/office/powerpoint/2010/main" val="185734974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cSld name="Blank 1">
    <p:spTree>
      <p:nvGrpSpPr>
        <p:cNvPr id="1" name=""/>
        <p:cNvGrpSpPr/>
        <p:nvPr/>
      </p:nvGrpSpPr>
      <p:grpSpPr>
        <a:xfrm>
          <a:off x="0" y="0"/>
          <a:ext cx="0" cy="0"/>
          <a:chOff x="0" y="0"/>
          <a:chExt cx="0" cy="0"/>
        </a:xfrm>
      </p:grpSpPr>
      <p:cxnSp>
        <p:nvCxnSpPr>
          <p:cNvPr id="5" name="Straight Connector 4">
            <a:extLst>
              <a:ext uri="{FF2B5EF4-FFF2-40B4-BE49-F238E27FC236}">
                <a16:creationId xmlns:a16="http://schemas.microsoft.com/office/drawing/2014/main" id="{1C04BF8C-9025-9BC8-17DF-02FB64A5620E}"/>
              </a:ext>
            </a:extLst>
          </p:cNvPr>
          <p:cNvCxnSpPr>
            <a:cxnSpLocks/>
          </p:cNvCxnSpPr>
          <p:nvPr userDrawn="1"/>
        </p:nvCxnSpPr>
        <p:spPr>
          <a:xfrm>
            <a:off x="838200" y="452507"/>
            <a:ext cx="10959548" cy="0"/>
          </a:xfrm>
          <a:prstGeom prst="line">
            <a:avLst/>
          </a:prstGeom>
          <a:ln w="12700">
            <a:solidFill>
              <a:srgbClr val="434343"/>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5E746EAC-3BE4-6726-298A-E7D20BE700A2}"/>
              </a:ext>
            </a:extLst>
          </p:cNvPr>
          <p:cNvPicPr>
            <a:picLocks noChangeAspect="1"/>
          </p:cNvPicPr>
          <p:nvPr userDrawn="1"/>
        </p:nvPicPr>
        <p:blipFill>
          <a:blip r:embed="rId2"/>
          <a:stretch>
            <a:fillRect/>
          </a:stretch>
        </p:blipFill>
        <p:spPr>
          <a:xfrm>
            <a:off x="139425" y="137906"/>
            <a:ext cx="629202" cy="629202"/>
          </a:xfrm>
          <a:prstGeom prst="rect">
            <a:avLst/>
          </a:prstGeom>
        </p:spPr>
      </p:pic>
      <p:sp>
        <p:nvSpPr>
          <p:cNvPr id="4" name="TextBox 3">
            <a:extLst>
              <a:ext uri="{FF2B5EF4-FFF2-40B4-BE49-F238E27FC236}">
                <a16:creationId xmlns:a16="http://schemas.microsoft.com/office/drawing/2014/main" id="{93060E87-B01D-871F-52B8-8A2E8169D06F}"/>
              </a:ext>
            </a:extLst>
          </p:cNvPr>
          <p:cNvSpPr txBox="1"/>
          <p:nvPr userDrawn="1"/>
        </p:nvSpPr>
        <p:spPr>
          <a:xfrm>
            <a:off x="11630128" y="6510291"/>
            <a:ext cx="540533" cy="276999"/>
          </a:xfrm>
          <a:prstGeom prst="rect">
            <a:avLst/>
          </a:prstGeom>
          <a:noFill/>
        </p:spPr>
        <p:txBody>
          <a:bodyPr wrap="none" rtlCol="0">
            <a:spAutoFit/>
          </a:bodyPr>
          <a:lstStyle/>
          <a:p>
            <a:pPr algn="r"/>
            <a:fld id="{AA14BF46-8F34-4C4B-8C54-4F4DD9DF0BCE}" type="slidenum">
              <a:rPr lang="en-US" sz="1200" spc="200" smtClean="0">
                <a:solidFill>
                  <a:srgbClr val="0E0E0E">
                    <a:lumMod val="25000"/>
                    <a:lumOff val="75000"/>
                  </a:srgbClr>
                </a:solidFill>
                <a:latin typeface="IBM Plex Mono" panose="020B0509050203000203" pitchFamily="49" charset="77"/>
              </a:rPr>
              <a:pPr algn="r"/>
              <a:t>‹#›</a:t>
            </a:fld>
            <a:endParaRPr lang="en-US" sz="1200" spc="200" dirty="0">
              <a:solidFill>
                <a:srgbClr val="0E0E0E">
                  <a:lumMod val="25000"/>
                  <a:lumOff val="75000"/>
                </a:srgbClr>
              </a:solidFill>
              <a:latin typeface="IBM Plex Mono" panose="020B0509050203000203" pitchFamily="49" charset="77"/>
            </a:endParaRPr>
          </a:p>
        </p:txBody>
      </p:sp>
    </p:spTree>
    <p:extLst>
      <p:ext uri="{BB962C8B-B14F-4D97-AF65-F5344CB8AC3E}">
        <p14:creationId xmlns:p14="http://schemas.microsoft.com/office/powerpoint/2010/main" val="42679522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Title and Content Layout 2">
    <p:bg>
      <p:bgPr>
        <a:solidFill>
          <a:srgbClr val="0F0F0F"/>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371FB987-E459-BBF8-1E4F-A762C581CA11}"/>
              </a:ext>
            </a:extLst>
          </p:cNvPr>
          <p:cNvPicPr>
            <a:picLocks noChangeAspect="1"/>
          </p:cNvPicPr>
          <p:nvPr userDrawn="1"/>
        </p:nvPicPr>
        <p:blipFill>
          <a:blip r:embed="rId2" cstate="hqprint">
            <a:extLst>
              <a:ext uri="{28A0092B-C50C-407E-A947-70E740481C1C}">
                <a14:useLocalDpi xmlns:a14="http://schemas.microsoft.com/office/drawing/2010/main"/>
              </a:ext>
            </a:extLst>
          </a:blip>
          <a:stretch>
            <a:fillRect/>
          </a:stretch>
        </p:blipFill>
        <p:spPr>
          <a:xfrm>
            <a:off x="5870165" y="6187209"/>
            <a:ext cx="451670" cy="457026"/>
          </a:xfrm>
          <a:prstGeom prst="rect">
            <a:avLst/>
          </a:prstGeom>
        </p:spPr>
      </p:pic>
      <p:sp>
        <p:nvSpPr>
          <p:cNvPr id="6" name="Title 1">
            <a:extLst>
              <a:ext uri="{FF2B5EF4-FFF2-40B4-BE49-F238E27FC236}">
                <a16:creationId xmlns:a16="http://schemas.microsoft.com/office/drawing/2014/main" id="{925631A1-2CB5-0D72-1E3E-C04E04A808ED}"/>
              </a:ext>
            </a:extLst>
          </p:cNvPr>
          <p:cNvSpPr>
            <a:spLocks noGrp="1"/>
          </p:cNvSpPr>
          <p:nvPr>
            <p:ph type="title" hasCustomPrompt="1"/>
          </p:nvPr>
        </p:nvSpPr>
        <p:spPr>
          <a:xfrm>
            <a:off x="318276" y="329714"/>
            <a:ext cx="11551024" cy="712694"/>
          </a:xfrm>
          <a:prstGeom prst="rect">
            <a:avLst/>
          </a:prstGeom>
        </p:spPr>
        <p:txBody>
          <a:bodyPr anchor="ctr"/>
          <a:lstStyle>
            <a:lvl1pPr algn="l">
              <a:defRPr sz="3200">
                <a:latin typeface="Replica LL TT Light" panose="020B0404010101010104" pitchFamily="34" charset="0"/>
                <a:cs typeface="Replica LL TT Light" panose="020B0404010101010104" pitchFamily="34" charset="0"/>
              </a:defRPr>
            </a:lvl1pPr>
          </a:lstStyle>
          <a:p>
            <a:r>
              <a:rPr lang="en-US" dirty="0"/>
              <a:t>Chart Slide </a:t>
            </a:r>
          </a:p>
        </p:txBody>
      </p:sp>
      <p:sp>
        <p:nvSpPr>
          <p:cNvPr id="8" name="Text Placeholder 18">
            <a:extLst>
              <a:ext uri="{FF2B5EF4-FFF2-40B4-BE49-F238E27FC236}">
                <a16:creationId xmlns:a16="http://schemas.microsoft.com/office/drawing/2014/main" id="{0FB524C1-B0AA-0620-0E55-0DEB6A451AC2}"/>
              </a:ext>
            </a:extLst>
          </p:cNvPr>
          <p:cNvSpPr>
            <a:spLocks noGrp="1"/>
          </p:cNvSpPr>
          <p:nvPr>
            <p:ph type="body" sz="quarter" idx="16" hasCustomPrompt="1"/>
          </p:nvPr>
        </p:nvSpPr>
        <p:spPr>
          <a:xfrm>
            <a:off x="318275" y="1457010"/>
            <a:ext cx="11551023" cy="603437"/>
          </a:xfrm>
          <a:prstGeom prst="rect">
            <a:avLst/>
          </a:prstGeom>
        </p:spPr>
        <p:txBody>
          <a:bodyPr anchor="ctr"/>
          <a:lstStyle>
            <a:lvl1pPr marL="0" indent="0" algn="l">
              <a:buNone/>
              <a:defRPr sz="1800">
                <a:solidFill>
                  <a:srgbClr val="FFE5A7"/>
                </a:solidFill>
                <a:latin typeface="IBM Plex Mono" panose="020B0509050203000203" pitchFamily="49" charset="77"/>
              </a:defRPr>
            </a:lvl1pPr>
          </a:lstStyle>
          <a:p>
            <a:pPr lvl="0"/>
            <a:r>
              <a:rPr lang="en-US" dirty="0"/>
              <a:t>Main copy</a:t>
            </a:r>
          </a:p>
        </p:txBody>
      </p:sp>
    </p:spTree>
    <p:extLst>
      <p:ext uri="{BB962C8B-B14F-4D97-AF65-F5344CB8AC3E}">
        <p14:creationId xmlns:p14="http://schemas.microsoft.com/office/powerpoint/2010/main" val="133310853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Slide Centere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838200" y="2963987"/>
            <a:ext cx="10515600" cy="1726165"/>
          </a:xfrm>
        </p:spPr>
        <p:txBody>
          <a:bodyPr anchor="ctr">
            <a:noAutofit/>
          </a:bodyPr>
          <a:lstStyle>
            <a:lvl1pPr algn="ctr">
              <a:lnSpc>
                <a:spcPct val="80000"/>
              </a:lnSpc>
              <a:defRPr sz="7200" b="0" i="0">
                <a:latin typeface="Replica LL" panose="020B0504010101010104" pitchFamily="34" charset="77"/>
                <a:cs typeface="Replica LL" panose="020B0504010101010104" pitchFamily="34" charset="77"/>
              </a:defRPr>
            </a:lvl1pPr>
          </a:lstStyle>
          <a:p>
            <a:r>
              <a:rPr lang="en-US" dirty="0"/>
              <a:t>Click to edit Master title style</a:t>
            </a:r>
          </a:p>
        </p:txBody>
      </p:sp>
      <p:sp>
        <p:nvSpPr>
          <p:cNvPr id="3" name="Subtitle 2"/>
          <p:cNvSpPr>
            <a:spLocks noGrp="1"/>
          </p:cNvSpPr>
          <p:nvPr>
            <p:ph type="subTitle" idx="1"/>
          </p:nvPr>
        </p:nvSpPr>
        <p:spPr>
          <a:xfrm>
            <a:off x="1524000" y="4862714"/>
            <a:ext cx="9144000" cy="441680"/>
          </a:xfrm>
        </p:spPr>
        <p:txBody>
          <a:bodyPr/>
          <a:lstStyle>
            <a:lvl1pPr marL="0" indent="0" algn="ctr">
              <a:buNone/>
              <a:defRPr sz="2400" b="0" i="0">
                <a:solidFill>
                  <a:srgbClr val="9E9E9E"/>
                </a:solidFill>
                <a:latin typeface="IBM Plex Sans Light" panose="020B0403050203000203"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cxnSp>
        <p:nvCxnSpPr>
          <p:cNvPr id="10" name="Straight Connector 9">
            <a:extLst>
              <a:ext uri="{FF2B5EF4-FFF2-40B4-BE49-F238E27FC236}">
                <a16:creationId xmlns:a16="http://schemas.microsoft.com/office/drawing/2014/main" id="{353B791E-ED38-C139-EC12-6B76C1AC63E6}"/>
              </a:ext>
            </a:extLst>
          </p:cNvPr>
          <p:cNvCxnSpPr>
            <a:cxnSpLocks/>
          </p:cNvCxnSpPr>
          <p:nvPr userDrawn="1"/>
        </p:nvCxnSpPr>
        <p:spPr>
          <a:xfrm>
            <a:off x="838200" y="6376227"/>
            <a:ext cx="10515600" cy="0"/>
          </a:xfrm>
          <a:prstGeom prst="line">
            <a:avLst/>
          </a:prstGeom>
          <a:ln w="12700">
            <a:solidFill>
              <a:srgbClr val="434343"/>
            </a:solidFill>
          </a:ln>
        </p:spPr>
        <p:style>
          <a:lnRef idx="1">
            <a:schemeClr val="accent1"/>
          </a:lnRef>
          <a:fillRef idx="0">
            <a:schemeClr val="accent1"/>
          </a:fillRef>
          <a:effectRef idx="0">
            <a:schemeClr val="accent1"/>
          </a:effectRef>
          <a:fontRef idx="minor">
            <a:schemeClr val="tx1"/>
          </a:fontRef>
        </p:style>
      </p:cxnSp>
      <p:sp>
        <p:nvSpPr>
          <p:cNvPr id="15" name="Text Placeholder 14">
            <a:extLst>
              <a:ext uri="{FF2B5EF4-FFF2-40B4-BE49-F238E27FC236}">
                <a16:creationId xmlns:a16="http://schemas.microsoft.com/office/drawing/2014/main" id="{46A1DBA4-ADBC-0F1A-0696-16DAA2860B37}"/>
              </a:ext>
            </a:extLst>
          </p:cNvPr>
          <p:cNvSpPr>
            <a:spLocks noGrp="1"/>
          </p:cNvSpPr>
          <p:nvPr>
            <p:ph type="body" sz="quarter" idx="12" hasCustomPrompt="1"/>
          </p:nvPr>
        </p:nvSpPr>
        <p:spPr>
          <a:xfrm>
            <a:off x="2924808" y="6435862"/>
            <a:ext cx="2554967" cy="223630"/>
          </a:xfrm>
        </p:spPr>
        <p:txBody>
          <a:bodyPr>
            <a:normAutofit/>
          </a:bodyPr>
          <a:lstStyle>
            <a:lvl1pPr marL="0" indent="0">
              <a:buNone/>
              <a:defRPr sz="800" spc="200" baseline="0">
                <a:solidFill>
                  <a:srgbClr val="434343"/>
                </a:solidFill>
                <a:latin typeface="IBM Plex Mono" panose="020B0509050203000203" pitchFamily="49" charset="77"/>
              </a:defRPr>
            </a:lvl1pPr>
          </a:lstStyle>
          <a:p>
            <a:pPr lvl="0"/>
            <a:r>
              <a:rPr lang="en-US" dirty="0"/>
              <a:t>DATE [IN CAPS]</a:t>
            </a:r>
          </a:p>
        </p:txBody>
      </p:sp>
      <p:sp>
        <p:nvSpPr>
          <p:cNvPr id="16" name="TextBox 15">
            <a:extLst>
              <a:ext uri="{FF2B5EF4-FFF2-40B4-BE49-F238E27FC236}">
                <a16:creationId xmlns:a16="http://schemas.microsoft.com/office/drawing/2014/main" id="{280BCDD9-D3DF-3EBA-51EE-DD568001E7A5}"/>
              </a:ext>
            </a:extLst>
          </p:cNvPr>
          <p:cNvSpPr txBox="1"/>
          <p:nvPr userDrawn="1"/>
        </p:nvSpPr>
        <p:spPr>
          <a:xfrm>
            <a:off x="748749" y="6424566"/>
            <a:ext cx="2089033" cy="215444"/>
          </a:xfrm>
          <a:prstGeom prst="rect">
            <a:avLst/>
          </a:prstGeom>
          <a:noFill/>
        </p:spPr>
        <p:txBody>
          <a:bodyPr wrap="none" rtlCol="0">
            <a:spAutoFit/>
          </a:bodyPr>
          <a:lstStyle/>
          <a:p>
            <a:r>
              <a:rPr lang="en-US" sz="800" spc="200" baseline="0" dirty="0">
                <a:solidFill>
                  <a:srgbClr val="434343"/>
                </a:solidFill>
                <a:latin typeface="IBM Plex Mono" panose="020B0509050203000203" pitchFamily="49" charset="77"/>
              </a:rPr>
              <a:t>PRIVATE &amp; CONFIDENTIAL</a:t>
            </a:r>
          </a:p>
        </p:txBody>
      </p:sp>
      <p:sp>
        <p:nvSpPr>
          <p:cNvPr id="4" name="Rectangle 3">
            <a:extLst>
              <a:ext uri="{FF2B5EF4-FFF2-40B4-BE49-F238E27FC236}">
                <a16:creationId xmlns:a16="http://schemas.microsoft.com/office/drawing/2014/main" id="{57C9D359-E687-961D-64E9-495797EA66DE}"/>
              </a:ext>
            </a:extLst>
          </p:cNvPr>
          <p:cNvSpPr/>
          <p:nvPr userDrawn="1"/>
        </p:nvSpPr>
        <p:spPr>
          <a:xfrm rot="18900000">
            <a:off x="2822010" y="6502605"/>
            <a:ext cx="43465" cy="43465"/>
          </a:xfrm>
          <a:prstGeom prst="rect">
            <a:avLst/>
          </a:prstGeom>
          <a:solidFill>
            <a:srgbClr val="43434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37D605FB-C9B9-9430-8C51-AFC267D44300}"/>
              </a:ext>
            </a:extLst>
          </p:cNvPr>
          <p:cNvPicPr>
            <a:picLocks noChangeAspect="1"/>
          </p:cNvPicPr>
          <p:nvPr userDrawn="1"/>
        </p:nvPicPr>
        <p:blipFill>
          <a:blip r:embed="rId3"/>
          <a:stretch>
            <a:fillRect/>
          </a:stretch>
        </p:blipFill>
        <p:spPr>
          <a:xfrm>
            <a:off x="5369292" y="578051"/>
            <a:ext cx="1453415" cy="1453415"/>
          </a:xfrm>
          <a:prstGeom prst="rect">
            <a:avLst/>
          </a:prstGeom>
        </p:spPr>
      </p:pic>
    </p:spTree>
    <p:extLst>
      <p:ext uri="{BB962C8B-B14F-4D97-AF65-F5344CB8AC3E}">
        <p14:creationId xmlns:p14="http://schemas.microsoft.com/office/powerpoint/2010/main" val="197258595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Slide Centered [blank]">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411DC971-5E89-EF88-B9EA-9FE8656C378E}"/>
              </a:ext>
            </a:extLst>
          </p:cNvPr>
          <p:cNvPicPr>
            <a:picLocks noChangeAspect="1"/>
          </p:cNvPicPr>
          <p:nvPr userDrawn="1"/>
        </p:nvPicPr>
        <p:blipFill>
          <a:blip r:embed="rId3"/>
          <a:stretch>
            <a:fillRect/>
          </a:stretch>
        </p:blipFill>
        <p:spPr>
          <a:xfrm>
            <a:off x="5369292" y="578051"/>
            <a:ext cx="1453415" cy="1453415"/>
          </a:xfrm>
          <a:prstGeom prst="rect">
            <a:avLst/>
          </a:prstGeom>
        </p:spPr>
      </p:pic>
    </p:spTree>
    <p:extLst>
      <p:ext uri="{BB962C8B-B14F-4D97-AF65-F5344CB8AC3E}">
        <p14:creationId xmlns:p14="http://schemas.microsoft.com/office/powerpoint/2010/main" val="135851331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Slide Left Aligne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907857" y="2361045"/>
            <a:ext cx="7445943" cy="1726165"/>
          </a:xfrm>
        </p:spPr>
        <p:txBody>
          <a:bodyPr anchor="ctr">
            <a:noAutofit/>
          </a:bodyPr>
          <a:lstStyle>
            <a:lvl1pPr algn="l">
              <a:lnSpc>
                <a:spcPct val="80000"/>
              </a:lnSpc>
              <a:defRPr sz="7200" b="0" i="0">
                <a:latin typeface="Replica LL" panose="020B0504010101010104" pitchFamily="34" charset="77"/>
                <a:cs typeface="Replica LL" panose="020B0504010101010104" pitchFamily="34" charset="77"/>
              </a:defRPr>
            </a:lvl1pPr>
          </a:lstStyle>
          <a:p>
            <a:r>
              <a:rPr lang="en-US" dirty="0"/>
              <a:t>Click to edit Master title style</a:t>
            </a:r>
          </a:p>
        </p:txBody>
      </p:sp>
      <p:sp>
        <p:nvSpPr>
          <p:cNvPr id="3" name="Subtitle 2"/>
          <p:cNvSpPr>
            <a:spLocks noGrp="1"/>
          </p:cNvSpPr>
          <p:nvPr>
            <p:ph type="subTitle" idx="1"/>
          </p:nvPr>
        </p:nvSpPr>
        <p:spPr>
          <a:xfrm>
            <a:off x="3907856" y="4333324"/>
            <a:ext cx="6760143" cy="441680"/>
          </a:xfrm>
        </p:spPr>
        <p:txBody>
          <a:bodyPr/>
          <a:lstStyle>
            <a:lvl1pPr marL="0" indent="0" algn="l">
              <a:buNone/>
              <a:defRPr sz="2400" b="0" i="0">
                <a:solidFill>
                  <a:srgbClr val="9E9E9E"/>
                </a:solidFill>
                <a:latin typeface="IBM Plex Sans Light" panose="020B0403050203000203"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cxnSp>
        <p:nvCxnSpPr>
          <p:cNvPr id="10" name="Straight Connector 9">
            <a:extLst>
              <a:ext uri="{FF2B5EF4-FFF2-40B4-BE49-F238E27FC236}">
                <a16:creationId xmlns:a16="http://schemas.microsoft.com/office/drawing/2014/main" id="{353B791E-ED38-C139-EC12-6B76C1AC63E6}"/>
              </a:ext>
            </a:extLst>
          </p:cNvPr>
          <p:cNvCxnSpPr>
            <a:cxnSpLocks/>
          </p:cNvCxnSpPr>
          <p:nvPr userDrawn="1"/>
        </p:nvCxnSpPr>
        <p:spPr>
          <a:xfrm>
            <a:off x="3907856" y="6376227"/>
            <a:ext cx="7445944" cy="0"/>
          </a:xfrm>
          <a:prstGeom prst="line">
            <a:avLst/>
          </a:prstGeom>
          <a:ln w="12700">
            <a:solidFill>
              <a:srgbClr val="434343"/>
            </a:solidFill>
          </a:ln>
        </p:spPr>
        <p:style>
          <a:lnRef idx="1">
            <a:schemeClr val="accent1"/>
          </a:lnRef>
          <a:fillRef idx="0">
            <a:schemeClr val="accent1"/>
          </a:fillRef>
          <a:effectRef idx="0">
            <a:schemeClr val="accent1"/>
          </a:effectRef>
          <a:fontRef idx="minor">
            <a:schemeClr val="tx1"/>
          </a:fontRef>
        </p:style>
      </p:cxnSp>
      <p:sp>
        <p:nvSpPr>
          <p:cNvPr id="15" name="Text Placeholder 14">
            <a:extLst>
              <a:ext uri="{FF2B5EF4-FFF2-40B4-BE49-F238E27FC236}">
                <a16:creationId xmlns:a16="http://schemas.microsoft.com/office/drawing/2014/main" id="{46A1DBA4-ADBC-0F1A-0696-16DAA2860B37}"/>
              </a:ext>
            </a:extLst>
          </p:cNvPr>
          <p:cNvSpPr>
            <a:spLocks noGrp="1"/>
          </p:cNvSpPr>
          <p:nvPr>
            <p:ph type="body" sz="quarter" idx="12" hasCustomPrompt="1"/>
          </p:nvPr>
        </p:nvSpPr>
        <p:spPr>
          <a:xfrm>
            <a:off x="5995267" y="6435862"/>
            <a:ext cx="2554967" cy="223630"/>
          </a:xfrm>
        </p:spPr>
        <p:txBody>
          <a:bodyPr>
            <a:normAutofit/>
          </a:bodyPr>
          <a:lstStyle>
            <a:lvl1pPr marL="0" indent="0">
              <a:buNone/>
              <a:defRPr sz="800" spc="200" baseline="0">
                <a:solidFill>
                  <a:srgbClr val="434343"/>
                </a:solidFill>
                <a:latin typeface="IBM Plex Mono" panose="020B0509050203000203" pitchFamily="49" charset="77"/>
              </a:defRPr>
            </a:lvl1pPr>
          </a:lstStyle>
          <a:p>
            <a:pPr lvl="0"/>
            <a:r>
              <a:rPr lang="en-US" dirty="0"/>
              <a:t>DATE [IN CAPS]</a:t>
            </a:r>
          </a:p>
        </p:txBody>
      </p:sp>
      <p:sp>
        <p:nvSpPr>
          <p:cNvPr id="16" name="TextBox 15">
            <a:extLst>
              <a:ext uri="{FF2B5EF4-FFF2-40B4-BE49-F238E27FC236}">
                <a16:creationId xmlns:a16="http://schemas.microsoft.com/office/drawing/2014/main" id="{280BCDD9-D3DF-3EBA-51EE-DD568001E7A5}"/>
              </a:ext>
            </a:extLst>
          </p:cNvPr>
          <p:cNvSpPr txBox="1"/>
          <p:nvPr userDrawn="1"/>
        </p:nvSpPr>
        <p:spPr>
          <a:xfrm>
            <a:off x="3819208" y="6424566"/>
            <a:ext cx="2089033" cy="215444"/>
          </a:xfrm>
          <a:prstGeom prst="rect">
            <a:avLst/>
          </a:prstGeom>
          <a:noFill/>
        </p:spPr>
        <p:txBody>
          <a:bodyPr wrap="none" rtlCol="0">
            <a:spAutoFit/>
          </a:bodyPr>
          <a:lstStyle/>
          <a:p>
            <a:r>
              <a:rPr lang="en-US" sz="800" spc="200" baseline="0" dirty="0">
                <a:solidFill>
                  <a:srgbClr val="434343"/>
                </a:solidFill>
                <a:latin typeface="IBM Plex Mono" panose="020B0509050203000203" pitchFamily="49" charset="77"/>
              </a:rPr>
              <a:t>PRIVATE &amp; CONFIDENTIAL</a:t>
            </a:r>
          </a:p>
        </p:txBody>
      </p:sp>
      <p:sp>
        <p:nvSpPr>
          <p:cNvPr id="6" name="Rectangle 5">
            <a:extLst>
              <a:ext uri="{FF2B5EF4-FFF2-40B4-BE49-F238E27FC236}">
                <a16:creationId xmlns:a16="http://schemas.microsoft.com/office/drawing/2014/main" id="{5AAF6489-BABA-C2E2-0713-200DD8D43468}"/>
              </a:ext>
            </a:extLst>
          </p:cNvPr>
          <p:cNvSpPr/>
          <p:nvPr userDrawn="1"/>
        </p:nvSpPr>
        <p:spPr>
          <a:xfrm rot="18900000">
            <a:off x="5899208" y="6502606"/>
            <a:ext cx="43465" cy="43465"/>
          </a:xfrm>
          <a:prstGeom prst="rect">
            <a:avLst/>
          </a:prstGeom>
          <a:solidFill>
            <a:srgbClr val="43434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71D3925D-F3A5-F856-E0E0-39FC06EF72B6}"/>
              </a:ext>
            </a:extLst>
          </p:cNvPr>
          <p:cNvPicPr>
            <a:picLocks noChangeAspect="1"/>
          </p:cNvPicPr>
          <p:nvPr userDrawn="1"/>
        </p:nvPicPr>
        <p:blipFill>
          <a:blip r:embed="rId3"/>
          <a:stretch>
            <a:fillRect/>
          </a:stretch>
        </p:blipFill>
        <p:spPr>
          <a:xfrm>
            <a:off x="876755" y="2702292"/>
            <a:ext cx="1453415" cy="1453415"/>
          </a:xfrm>
          <a:prstGeom prst="rect">
            <a:avLst/>
          </a:prstGeom>
        </p:spPr>
      </p:pic>
    </p:spTree>
    <p:extLst>
      <p:ext uri="{BB962C8B-B14F-4D97-AF65-F5344CB8AC3E}">
        <p14:creationId xmlns:p14="http://schemas.microsoft.com/office/powerpoint/2010/main" val="417168153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Slide Left Aligned [blank]">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169F6FA8-A51D-5AC0-D542-76E2092008B2}"/>
              </a:ext>
            </a:extLst>
          </p:cNvPr>
          <p:cNvPicPr>
            <a:picLocks noChangeAspect="1"/>
          </p:cNvPicPr>
          <p:nvPr userDrawn="1"/>
        </p:nvPicPr>
        <p:blipFill>
          <a:blip r:embed="rId3"/>
          <a:stretch>
            <a:fillRect/>
          </a:stretch>
        </p:blipFill>
        <p:spPr>
          <a:xfrm>
            <a:off x="876755" y="2702292"/>
            <a:ext cx="1453415" cy="1453415"/>
          </a:xfrm>
          <a:prstGeom prst="rect">
            <a:avLst/>
          </a:prstGeom>
        </p:spPr>
      </p:pic>
    </p:spTree>
    <p:extLst>
      <p:ext uri="{BB962C8B-B14F-4D97-AF65-F5344CB8AC3E}">
        <p14:creationId xmlns:p14="http://schemas.microsoft.com/office/powerpoint/2010/main" val="93006141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 and Content Layout 1">
    <p:bg>
      <p:bgPr>
        <a:solidFill>
          <a:srgbClr val="0F0F0F"/>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EC82FAC5-5DF6-6E09-2437-16D7A5BB6CE2}"/>
              </a:ext>
            </a:extLst>
          </p:cNvPr>
          <p:cNvPicPr>
            <a:picLocks noChangeAspect="1"/>
          </p:cNvPicPr>
          <p:nvPr userDrawn="1"/>
        </p:nvPicPr>
        <p:blipFill>
          <a:blip r:embed="rId2" cstate="hqprint">
            <a:extLst>
              <a:ext uri="{28A0092B-C50C-407E-A947-70E740481C1C}">
                <a14:useLocalDpi xmlns:a14="http://schemas.microsoft.com/office/drawing/2010/main"/>
              </a:ext>
            </a:extLst>
          </a:blip>
          <a:stretch>
            <a:fillRect/>
          </a:stretch>
        </p:blipFill>
        <p:spPr>
          <a:xfrm>
            <a:off x="5870165" y="6187209"/>
            <a:ext cx="451670" cy="457026"/>
          </a:xfrm>
          <a:prstGeom prst="rect">
            <a:avLst/>
          </a:prstGeom>
        </p:spPr>
      </p:pic>
      <p:sp>
        <p:nvSpPr>
          <p:cNvPr id="4" name="Title 1">
            <a:extLst>
              <a:ext uri="{FF2B5EF4-FFF2-40B4-BE49-F238E27FC236}">
                <a16:creationId xmlns:a16="http://schemas.microsoft.com/office/drawing/2014/main" id="{69084C6D-F47A-2D84-974F-86B4B4F3C938}"/>
              </a:ext>
            </a:extLst>
          </p:cNvPr>
          <p:cNvSpPr>
            <a:spLocks noGrp="1"/>
          </p:cNvSpPr>
          <p:nvPr>
            <p:ph type="title" hasCustomPrompt="1"/>
          </p:nvPr>
        </p:nvSpPr>
        <p:spPr>
          <a:xfrm>
            <a:off x="318276" y="329714"/>
            <a:ext cx="11551024" cy="712694"/>
          </a:xfrm>
          <a:prstGeom prst="rect">
            <a:avLst/>
          </a:prstGeom>
        </p:spPr>
        <p:txBody>
          <a:bodyPr anchor="ctr"/>
          <a:lstStyle>
            <a:lvl1pPr algn="l">
              <a:defRPr sz="3200">
                <a:latin typeface="Replica LL TT Light" panose="020B0404010101010104" pitchFamily="34" charset="0"/>
                <a:cs typeface="Replica LL TT Light" panose="020B0404010101010104" pitchFamily="34" charset="0"/>
              </a:defRPr>
            </a:lvl1pPr>
          </a:lstStyle>
          <a:p>
            <a:r>
              <a:rPr lang="en-US" dirty="0"/>
              <a:t>Chart Slide </a:t>
            </a:r>
          </a:p>
        </p:txBody>
      </p:sp>
      <p:sp>
        <p:nvSpPr>
          <p:cNvPr id="5" name="Text Placeholder 18">
            <a:extLst>
              <a:ext uri="{FF2B5EF4-FFF2-40B4-BE49-F238E27FC236}">
                <a16:creationId xmlns:a16="http://schemas.microsoft.com/office/drawing/2014/main" id="{ADD77698-9B6E-3E61-BC7C-5396826A1811}"/>
              </a:ext>
            </a:extLst>
          </p:cNvPr>
          <p:cNvSpPr>
            <a:spLocks noGrp="1"/>
          </p:cNvSpPr>
          <p:nvPr>
            <p:ph type="body" sz="quarter" idx="16" hasCustomPrompt="1"/>
          </p:nvPr>
        </p:nvSpPr>
        <p:spPr>
          <a:xfrm>
            <a:off x="318275" y="1457010"/>
            <a:ext cx="11551023" cy="603437"/>
          </a:xfrm>
          <a:prstGeom prst="rect">
            <a:avLst/>
          </a:prstGeom>
        </p:spPr>
        <p:txBody>
          <a:bodyPr anchor="ctr"/>
          <a:lstStyle>
            <a:lvl1pPr marL="0" indent="0" algn="l">
              <a:buNone/>
              <a:defRPr sz="1800">
                <a:solidFill>
                  <a:srgbClr val="FFE5A7"/>
                </a:solidFill>
                <a:latin typeface="IBM Plex Mono" panose="020B0509050203000203" pitchFamily="49" charset="77"/>
              </a:defRPr>
            </a:lvl1pPr>
          </a:lstStyle>
          <a:p>
            <a:pPr lvl="0"/>
            <a:r>
              <a:rPr lang="en-US" dirty="0"/>
              <a:t>Main copy</a:t>
            </a:r>
          </a:p>
        </p:txBody>
      </p:sp>
    </p:spTree>
    <p:extLst>
      <p:ext uri="{BB962C8B-B14F-4D97-AF65-F5344CB8AC3E}">
        <p14:creationId xmlns:p14="http://schemas.microsoft.com/office/powerpoint/2010/main" val="102262109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le and Content Layout 2">
    <p:bg>
      <p:bgPr>
        <a:solidFill>
          <a:srgbClr val="0F0F0F"/>
        </a:solidFill>
        <a:effectLst/>
      </p:bgPr>
    </p:bg>
    <p:spTree>
      <p:nvGrpSpPr>
        <p:cNvPr id="1" name=""/>
        <p:cNvGrpSpPr/>
        <p:nvPr/>
      </p:nvGrpSpPr>
      <p:grpSpPr>
        <a:xfrm>
          <a:off x="0" y="0"/>
          <a:ext cx="0" cy="0"/>
          <a:chOff x="0" y="0"/>
          <a:chExt cx="0" cy="0"/>
        </a:xfrm>
      </p:grpSpPr>
      <p:cxnSp>
        <p:nvCxnSpPr>
          <p:cNvPr id="7" name="Straight Connector 6">
            <a:extLst>
              <a:ext uri="{FF2B5EF4-FFF2-40B4-BE49-F238E27FC236}">
                <a16:creationId xmlns:a16="http://schemas.microsoft.com/office/drawing/2014/main" id="{C850E5D6-75AA-A3D5-A1A8-B75616D6756B}"/>
              </a:ext>
            </a:extLst>
          </p:cNvPr>
          <p:cNvCxnSpPr>
            <a:cxnSpLocks/>
          </p:cNvCxnSpPr>
          <p:nvPr userDrawn="1"/>
        </p:nvCxnSpPr>
        <p:spPr>
          <a:xfrm>
            <a:off x="838200" y="452507"/>
            <a:ext cx="10959548" cy="0"/>
          </a:xfrm>
          <a:prstGeom prst="line">
            <a:avLst/>
          </a:prstGeom>
          <a:ln w="12700">
            <a:solidFill>
              <a:srgbClr val="434343"/>
            </a:solidFill>
          </a:ln>
        </p:spPr>
        <p:style>
          <a:lnRef idx="1">
            <a:schemeClr val="accent1"/>
          </a:lnRef>
          <a:fillRef idx="0">
            <a:schemeClr val="accent1"/>
          </a:fillRef>
          <a:effectRef idx="0">
            <a:schemeClr val="accent1"/>
          </a:effectRef>
          <a:fontRef idx="minor">
            <a:schemeClr val="tx1"/>
          </a:fontRef>
        </p:style>
      </p:cxnSp>
      <p:pic>
        <p:nvPicPr>
          <p:cNvPr id="11" name="Picture 10">
            <a:extLst>
              <a:ext uri="{FF2B5EF4-FFF2-40B4-BE49-F238E27FC236}">
                <a16:creationId xmlns:a16="http://schemas.microsoft.com/office/drawing/2014/main" id="{06D75BB0-81BB-FD1F-F82D-643420C74EAF}"/>
              </a:ext>
            </a:extLst>
          </p:cNvPr>
          <p:cNvPicPr>
            <a:picLocks noChangeAspect="1"/>
          </p:cNvPicPr>
          <p:nvPr userDrawn="1"/>
        </p:nvPicPr>
        <p:blipFill>
          <a:blip r:embed="rId2"/>
          <a:stretch>
            <a:fillRect/>
          </a:stretch>
        </p:blipFill>
        <p:spPr>
          <a:xfrm>
            <a:off x="139425" y="137906"/>
            <a:ext cx="629202" cy="629202"/>
          </a:xfrm>
          <a:prstGeom prst="rect">
            <a:avLst/>
          </a:prstGeom>
        </p:spPr>
      </p:pic>
      <p:sp>
        <p:nvSpPr>
          <p:cNvPr id="13" name="Text Placeholder 12">
            <a:extLst>
              <a:ext uri="{FF2B5EF4-FFF2-40B4-BE49-F238E27FC236}">
                <a16:creationId xmlns:a16="http://schemas.microsoft.com/office/drawing/2014/main" id="{95C89186-A6BE-CFB1-A73B-1FC93B27834E}"/>
              </a:ext>
            </a:extLst>
          </p:cNvPr>
          <p:cNvSpPr>
            <a:spLocks noGrp="1"/>
          </p:cNvSpPr>
          <p:nvPr>
            <p:ph type="body" sz="quarter" idx="10" hasCustomPrompt="1"/>
          </p:nvPr>
        </p:nvSpPr>
        <p:spPr>
          <a:xfrm>
            <a:off x="718930" y="727009"/>
            <a:ext cx="6596269" cy="1000192"/>
          </a:xfrm>
        </p:spPr>
        <p:txBody>
          <a:bodyPr>
            <a:noAutofit/>
          </a:bodyPr>
          <a:lstStyle>
            <a:lvl1pPr marL="0" indent="0">
              <a:lnSpc>
                <a:spcPct val="90000"/>
              </a:lnSpc>
              <a:buNone/>
              <a:defRPr sz="3200">
                <a:latin typeface="Replica LL" panose="020B0504010101010104" pitchFamily="34" charset="77"/>
                <a:cs typeface="Replica LL" panose="020B0504010101010104" pitchFamily="34" charset="77"/>
              </a:defRPr>
            </a:lvl1pPr>
          </a:lstStyle>
          <a:p>
            <a:pPr lvl="0"/>
            <a:r>
              <a:rPr lang="en-US" dirty="0"/>
              <a:t>Slide Primary Heading goes here Second line if necessary</a:t>
            </a:r>
          </a:p>
        </p:txBody>
      </p:sp>
      <p:sp>
        <p:nvSpPr>
          <p:cNvPr id="15" name="Text Placeholder 14">
            <a:extLst>
              <a:ext uri="{FF2B5EF4-FFF2-40B4-BE49-F238E27FC236}">
                <a16:creationId xmlns:a16="http://schemas.microsoft.com/office/drawing/2014/main" id="{2F9214BA-9FF2-00A3-6658-054F283EA787}"/>
              </a:ext>
            </a:extLst>
          </p:cNvPr>
          <p:cNvSpPr>
            <a:spLocks noGrp="1"/>
          </p:cNvSpPr>
          <p:nvPr>
            <p:ph type="body" sz="quarter" idx="11" hasCustomPrompt="1"/>
          </p:nvPr>
        </p:nvSpPr>
        <p:spPr>
          <a:xfrm>
            <a:off x="718931" y="1765758"/>
            <a:ext cx="4760844" cy="1211118"/>
          </a:xfrm>
        </p:spPr>
        <p:txBody>
          <a:bodyPr>
            <a:normAutofit/>
          </a:bodyPr>
          <a:lstStyle>
            <a:lvl1pPr marL="0" indent="0">
              <a:lnSpc>
                <a:spcPct val="110000"/>
              </a:lnSpc>
              <a:buNone/>
              <a:defRPr sz="1300" b="0" i="0">
                <a:latin typeface="IBM Plex Sans Light" panose="020B0403050203000203" pitchFamily="34" charset="0"/>
              </a:defRPr>
            </a:lvl1pPr>
          </a:lstStyle>
          <a:p>
            <a:pPr lvl="0"/>
            <a:r>
              <a:rPr lang="en-US" dirty="0">
                <a:effectLst/>
              </a:rPr>
              <a:t>Lorem ipsum dolor sit </a:t>
            </a:r>
            <a:r>
              <a:rPr lang="en-US" dirty="0" err="1">
                <a:effectLst/>
              </a:rPr>
              <a:t>amet</a:t>
            </a:r>
            <a:r>
              <a:rPr lang="en-US" dirty="0">
                <a:effectLst/>
              </a:rPr>
              <a:t>, </a:t>
            </a:r>
            <a:r>
              <a:rPr lang="en-US" dirty="0" err="1">
                <a:effectLst/>
              </a:rPr>
              <a:t>consectetur</a:t>
            </a:r>
            <a:r>
              <a:rPr lang="en-US" dirty="0">
                <a:effectLst/>
              </a:rPr>
              <a:t> </a:t>
            </a:r>
            <a:r>
              <a:rPr lang="en-US" dirty="0" err="1">
                <a:effectLst/>
              </a:rPr>
              <a:t>adipiscing</a:t>
            </a:r>
            <a:r>
              <a:rPr lang="en-US" dirty="0">
                <a:effectLst/>
              </a:rPr>
              <a:t> </a:t>
            </a:r>
            <a:r>
              <a:rPr lang="en-US" dirty="0" err="1">
                <a:effectLst/>
              </a:rPr>
              <a:t>elit</a:t>
            </a:r>
            <a:r>
              <a:rPr lang="en-US" dirty="0">
                <a:effectLst/>
              </a:rPr>
              <a:t>, sed do </a:t>
            </a:r>
            <a:r>
              <a:rPr lang="en-US" dirty="0" err="1">
                <a:effectLst/>
              </a:rPr>
              <a:t>eiusmod</a:t>
            </a:r>
            <a:r>
              <a:rPr lang="en-US" dirty="0">
                <a:effectLst/>
              </a:rPr>
              <a:t> </a:t>
            </a:r>
            <a:r>
              <a:rPr lang="en-US" dirty="0" err="1">
                <a:effectLst/>
              </a:rPr>
              <a:t>tempor</a:t>
            </a:r>
            <a:r>
              <a:rPr lang="en-US" dirty="0">
                <a:effectLst/>
              </a:rPr>
              <a:t> </a:t>
            </a:r>
            <a:r>
              <a:rPr lang="en-US" dirty="0" err="1">
                <a:effectLst/>
              </a:rPr>
              <a:t>incididunt</a:t>
            </a:r>
            <a:r>
              <a:rPr lang="en-US" dirty="0">
                <a:effectLst/>
              </a:rPr>
              <a:t> </a:t>
            </a:r>
            <a:r>
              <a:rPr lang="en-US" dirty="0" err="1">
                <a:effectLst/>
              </a:rPr>
              <a:t>ut</a:t>
            </a:r>
            <a:r>
              <a:rPr lang="en-US" dirty="0">
                <a:effectLst/>
              </a:rPr>
              <a:t> labore et dolore magna </a:t>
            </a:r>
            <a:r>
              <a:rPr lang="en-US" dirty="0" err="1">
                <a:effectLst/>
              </a:rPr>
              <a:t>aliqua</a:t>
            </a:r>
            <a:r>
              <a:rPr lang="en-US" dirty="0">
                <a:effectLst/>
              </a:rPr>
              <a:t>. Ut </a:t>
            </a:r>
            <a:r>
              <a:rPr lang="en-US" dirty="0" err="1">
                <a:effectLst/>
              </a:rPr>
              <a:t>enim</a:t>
            </a:r>
            <a:r>
              <a:rPr lang="en-US" dirty="0">
                <a:effectLst/>
              </a:rPr>
              <a:t> ad minim </a:t>
            </a:r>
            <a:r>
              <a:rPr lang="en-US" dirty="0" err="1">
                <a:effectLst/>
              </a:rPr>
              <a:t>veniam</a:t>
            </a:r>
            <a:r>
              <a:rPr lang="en-US" dirty="0">
                <a:effectLst/>
              </a:rPr>
              <a:t>.</a:t>
            </a:r>
            <a:endParaRPr lang="en-US" dirty="0"/>
          </a:p>
        </p:txBody>
      </p:sp>
      <p:sp>
        <p:nvSpPr>
          <p:cNvPr id="4" name="Text Placeholder 14">
            <a:extLst>
              <a:ext uri="{FF2B5EF4-FFF2-40B4-BE49-F238E27FC236}">
                <a16:creationId xmlns:a16="http://schemas.microsoft.com/office/drawing/2014/main" id="{96724787-8152-75D7-3D1B-B6500BDA06B4}"/>
              </a:ext>
            </a:extLst>
          </p:cNvPr>
          <p:cNvSpPr>
            <a:spLocks noGrp="1"/>
          </p:cNvSpPr>
          <p:nvPr>
            <p:ph type="body" sz="quarter" idx="12" hasCustomPrompt="1"/>
          </p:nvPr>
        </p:nvSpPr>
        <p:spPr>
          <a:xfrm>
            <a:off x="2924808" y="6435862"/>
            <a:ext cx="2554967" cy="223630"/>
          </a:xfrm>
        </p:spPr>
        <p:txBody>
          <a:bodyPr>
            <a:normAutofit/>
          </a:bodyPr>
          <a:lstStyle>
            <a:lvl1pPr marL="0" indent="0">
              <a:buNone/>
              <a:defRPr sz="800" spc="200" baseline="0">
                <a:solidFill>
                  <a:srgbClr val="434343"/>
                </a:solidFill>
                <a:latin typeface="IBM Plex Mono" panose="020B0509050203000203" pitchFamily="49" charset="77"/>
              </a:defRPr>
            </a:lvl1pPr>
          </a:lstStyle>
          <a:p>
            <a:pPr lvl="0"/>
            <a:r>
              <a:rPr lang="en-US" dirty="0"/>
              <a:t>DATE [IN CAPS]</a:t>
            </a:r>
          </a:p>
        </p:txBody>
      </p:sp>
      <p:sp>
        <p:nvSpPr>
          <p:cNvPr id="5" name="TextBox 4">
            <a:extLst>
              <a:ext uri="{FF2B5EF4-FFF2-40B4-BE49-F238E27FC236}">
                <a16:creationId xmlns:a16="http://schemas.microsoft.com/office/drawing/2014/main" id="{A859A8AB-C146-7A09-88E8-6F133B4446B7}"/>
              </a:ext>
            </a:extLst>
          </p:cNvPr>
          <p:cNvSpPr txBox="1"/>
          <p:nvPr userDrawn="1"/>
        </p:nvSpPr>
        <p:spPr>
          <a:xfrm>
            <a:off x="748749" y="6424566"/>
            <a:ext cx="2089033" cy="215444"/>
          </a:xfrm>
          <a:prstGeom prst="rect">
            <a:avLst/>
          </a:prstGeom>
          <a:noFill/>
        </p:spPr>
        <p:txBody>
          <a:bodyPr wrap="none" rtlCol="0">
            <a:spAutoFit/>
          </a:bodyPr>
          <a:lstStyle/>
          <a:p>
            <a:r>
              <a:rPr lang="en-US" sz="800" spc="200" baseline="0" dirty="0">
                <a:solidFill>
                  <a:srgbClr val="434343"/>
                </a:solidFill>
                <a:latin typeface="IBM Plex Mono" panose="020B0509050203000203" pitchFamily="49" charset="77"/>
              </a:rPr>
              <a:t>PRIVATE &amp; CONFIDENTIAL</a:t>
            </a:r>
          </a:p>
        </p:txBody>
      </p:sp>
      <p:sp>
        <p:nvSpPr>
          <p:cNvPr id="3" name="Rectangle 2">
            <a:extLst>
              <a:ext uri="{FF2B5EF4-FFF2-40B4-BE49-F238E27FC236}">
                <a16:creationId xmlns:a16="http://schemas.microsoft.com/office/drawing/2014/main" id="{9DF2389D-D226-3862-6A37-CD2A6D7BDBF4}"/>
              </a:ext>
            </a:extLst>
          </p:cNvPr>
          <p:cNvSpPr/>
          <p:nvPr userDrawn="1"/>
        </p:nvSpPr>
        <p:spPr>
          <a:xfrm rot="18900000">
            <a:off x="2822010" y="6502605"/>
            <a:ext cx="43465" cy="43465"/>
          </a:xfrm>
          <a:prstGeom prst="rect">
            <a:avLst/>
          </a:prstGeom>
          <a:solidFill>
            <a:srgbClr val="43434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62906638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Section Divider">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13F4B5B7-A722-9AF3-0EED-FA6DB4F35456}"/>
              </a:ext>
            </a:extLst>
          </p:cNvPr>
          <p:cNvSpPr/>
          <p:nvPr userDrawn="1"/>
        </p:nvSpPr>
        <p:spPr>
          <a:xfrm>
            <a:off x="0" y="0"/>
            <a:ext cx="12192000" cy="6858000"/>
          </a:xfrm>
          <a:prstGeom prst="rect">
            <a:avLst/>
          </a:prstGeom>
          <a:gradFill>
            <a:gsLst>
              <a:gs pos="11000">
                <a:srgbClr val="0F0F0F"/>
              </a:gs>
              <a:gs pos="100000">
                <a:srgbClr val="0F0F0F">
                  <a:alpha val="0"/>
                </a:srgbClr>
              </a:gs>
            </a:gsLst>
            <a:lin ang="54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8" name="Straight Connector 7">
            <a:extLst>
              <a:ext uri="{FF2B5EF4-FFF2-40B4-BE49-F238E27FC236}">
                <a16:creationId xmlns:a16="http://schemas.microsoft.com/office/drawing/2014/main" id="{52FA7E9E-B371-BEB4-ED31-4BC76F2244EA}"/>
              </a:ext>
            </a:extLst>
          </p:cNvPr>
          <p:cNvCxnSpPr>
            <a:cxnSpLocks/>
          </p:cNvCxnSpPr>
          <p:nvPr userDrawn="1"/>
        </p:nvCxnSpPr>
        <p:spPr>
          <a:xfrm>
            <a:off x="838200" y="452507"/>
            <a:ext cx="10959548" cy="0"/>
          </a:xfrm>
          <a:prstGeom prst="line">
            <a:avLst/>
          </a:prstGeom>
          <a:ln w="12700">
            <a:solidFill>
              <a:srgbClr val="434343"/>
            </a:solidFill>
          </a:ln>
        </p:spPr>
        <p:style>
          <a:lnRef idx="1">
            <a:schemeClr val="accent1"/>
          </a:lnRef>
          <a:fillRef idx="0">
            <a:schemeClr val="accent1"/>
          </a:fillRef>
          <a:effectRef idx="0">
            <a:schemeClr val="accent1"/>
          </a:effectRef>
          <a:fontRef idx="minor">
            <a:schemeClr val="tx1"/>
          </a:fontRef>
        </p:style>
      </p:cxnSp>
      <p:pic>
        <p:nvPicPr>
          <p:cNvPr id="9" name="Picture 8">
            <a:extLst>
              <a:ext uri="{FF2B5EF4-FFF2-40B4-BE49-F238E27FC236}">
                <a16:creationId xmlns:a16="http://schemas.microsoft.com/office/drawing/2014/main" id="{98C01323-642D-B344-4FB4-3B3BB330AB31}"/>
              </a:ext>
            </a:extLst>
          </p:cNvPr>
          <p:cNvPicPr>
            <a:picLocks noChangeAspect="1"/>
          </p:cNvPicPr>
          <p:nvPr userDrawn="1"/>
        </p:nvPicPr>
        <p:blipFill>
          <a:blip r:embed="rId2"/>
          <a:stretch>
            <a:fillRect/>
          </a:stretch>
        </p:blipFill>
        <p:spPr>
          <a:xfrm>
            <a:off x="139425" y="137906"/>
            <a:ext cx="629202" cy="629202"/>
          </a:xfrm>
          <a:prstGeom prst="rect">
            <a:avLst/>
          </a:prstGeom>
        </p:spPr>
      </p:pic>
      <p:pic>
        <p:nvPicPr>
          <p:cNvPr id="11" name="Picture 10">
            <a:extLst>
              <a:ext uri="{FF2B5EF4-FFF2-40B4-BE49-F238E27FC236}">
                <a16:creationId xmlns:a16="http://schemas.microsoft.com/office/drawing/2014/main" id="{EEB69CDF-2609-4BD4-5F88-6BFF012EE1E0}"/>
              </a:ext>
            </a:extLst>
          </p:cNvPr>
          <p:cNvPicPr>
            <a:picLocks noChangeAspect="1"/>
          </p:cNvPicPr>
          <p:nvPr userDrawn="1"/>
        </p:nvPicPr>
        <p:blipFill>
          <a:blip r:embed="rId3"/>
          <a:srcRect l="29763" r="32023"/>
          <a:stretch>
            <a:fillRect/>
          </a:stretch>
        </p:blipFill>
        <p:spPr>
          <a:xfrm rot="5400000">
            <a:off x="4786615" y="-676460"/>
            <a:ext cx="2569781" cy="6724671"/>
          </a:xfrm>
          <a:prstGeom prst="rect">
            <a:avLst/>
          </a:prstGeom>
        </p:spPr>
      </p:pic>
      <p:sp>
        <p:nvSpPr>
          <p:cNvPr id="13" name="Text Placeholder 12">
            <a:extLst>
              <a:ext uri="{FF2B5EF4-FFF2-40B4-BE49-F238E27FC236}">
                <a16:creationId xmlns:a16="http://schemas.microsoft.com/office/drawing/2014/main" id="{F0ED988E-AA77-7B3F-5BC9-0C333088540C}"/>
              </a:ext>
            </a:extLst>
          </p:cNvPr>
          <p:cNvSpPr>
            <a:spLocks noGrp="1"/>
          </p:cNvSpPr>
          <p:nvPr>
            <p:ph type="body" sz="quarter" idx="13" hasCustomPrompt="1"/>
          </p:nvPr>
        </p:nvSpPr>
        <p:spPr>
          <a:xfrm>
            <a:off x="4650694" y="900970"/>
            <a:ext cx="2841625" cy="1571614"/>
          </a:xfrm>
        </p:spPr>
        <p:txBody>
          <a:bodyPr>
            <a:noAutofit/>
          </a:bodyPr>
          <a:lstStyle>
            <a:lvl1pPr marL="0" indent="0" algn="ctr">
              <a:buNone/>
              <a:defRPr sz="12000">
                <a:solidFill>
                  <a:srgbClr val="1C1C1C"/>
                </a:solidFill>
                <a:latin typeface="Replica LL" panose="020B0504010101010104" pitchFamily="34" charset="77"/>
                <a:cs typeface="Replica LL" panose="020B0504010101010104" pitchFamily="34" charset="77"/>
              </a:defRPr>
            </a:lvl1pPr>
          </a:lstStyle>
          <a:p>
            <a:pPr lvl="0"/>
            <a:r>
              <a:rPr lang="en-US" dirty="0"/>
              <a:t>01</a:t>
            </a:r>
          </a:p>
        </p:txBody>
      </p:sp>
      <p:sp>
        <p:nvSpPr>
          <p:cNvPr id="15" name="Text Placeholder 14">
            <a:extLst>
              <a:ext uri="{FF2B5EF4-FFF2-40B4-BE49-F238E27FC236}">
                <a16:creationId xmlns:a16="http://schemas.microsoft.com/office/drawing/2014/main" id="{0A033544-44A9-9774-1AB3-528F094EB050}"/>
              </a:ext>
            </a:extLst>
          </p:cNvPr>
          <p:cNvSpPr>
            <a:spLocks noGrp="1"/>
          </p:cNvSpPr>
          <p:nvPr>
            <p:ph type="body" sz="quarter" idx="14" hasCustomPrompt="1"/>
          </p:nvPr>
        </p:nvSpPr>
        <p:spPr>
          <a:xfrm>
            <a:off x="1348466" y="3119387"/>
            <a:ext cx="9446077" cy="1651478"/>
          </a:xfrm>
        </p:spPr>
        <p:txBody>
          <a:bodyPr anchor="ctr">
            <a:normAutofit/>
          </a:bodyPr>
          <a:lstStyle>
            <a:lvl1pPr marL="0" indent="0" algn="ctr">
              <a:buNone/>
              <a:defRPr sz="6000">
                <a:latin typeface="Replica LL" panose="020B0504010101010104" pitchFamily="34" charset="77"/>
                <a:cs typeface="Replica LL" panose="020B0504010101010104" pitchFamily="34" charset="77"/>
              </a:defRPr>
            </a:lvl1pPr>
          </a:lstStyle>
          <a:p>
            <a:pPr lvl="0"/>
            <a:r>
              <a:rPr lang="en-US" dirty="0"/>
              <a:t>Section Divider Title</a:t>
            </a:r>
          </a:p>
        </p:txBody>
      </p:sp>
      <p:sp>
        <p:nvSpPr>
          <p:cNvPr id="17" name="Text Placeholder 16">
            <a:extLst>
              <a:ext uri="{FF2B5EF4-FFF2-40B4-BE49-F238E27FC236}">
                <a16:creationId xmlns:a16="http://schemas.microsoft.com/office/drawing/2014/main" id="{BA947F6F-9B4F-71D4-319B-50EFE4E091FC}"/>
              </a:ext>
            </a:extLst>
          </p:cNvPr>
          <p:cNvSpPr>
            <a:spLocks noGrp="1"/>
          </p:cNvSpPr>
          <p:nvPr>
            <p:ph type="body" sz="quarter" idx="15" hasCustomPrompt="1"/>
          </p:nvPr>
        </p:nvSpPr>
        <p:spPr>
          <a:xfrm>
            <a:off x="2265138" y="4803367"/>
            <a:ext cx="7612731" cy="417477"/>
          </a:xfrm>
        </p:spPr>
        <p:txBody>
          <a:bodyPr>
            <a:normAutofit/>
          </a:bodyPr>
          <a:lstStyle>
            <a:lvl1pPr marL="0" indent="0" algn="ctr">
              <a:buNone/>
              <a:defRPr sz="2400" b="0" i="0">
                <a:solidFill>
                  <a:srgbClr val="9E9E9E"/>
                </a:solidFill>
                <a:latin typeface="IBM Plex Sans Light" panose="020B0403050203000203" pitchFamily="34" charset="0"/>
              </a:defRPr>
            </a:lvl1pPr>
          </a:lstStyle>
          <a:p>
            <a:pPr lvl="0"/>
            <a:r>
              <a:rPr lang="en-US" dirty="0"/>
              <a:t>Section Divider Subtitle</a:t>
            </a:r>
          </a:p>
        </p:txBody>
      </p:sp>
      <p:sp>
        <p:nvSpPr>
          <p:cNvPr id="21" name="TextBox 20">
            <a:extLst>
              <a:ext uri="{FF2B5EF4-FFF2-40B4-BE49-F238E27FC236}">
                <a16:creationId xmlns:a16="http://schemas.microsoft.com/office/drawing/2014/main" id="{E00F96C5-2614-F9A8-B33B-559116A6C1D5}"/>
              </a:ext>
            </a:extLst>
          </p:cNvPr>
          <p:cNvSpPr txBox="1"/>
          <p:nvPr userDrawn="1"/>
        </p:nvSpPr>
        <p:spPr>
          <a:xfrm>
            <a:off x="748749" y="6424566"/>
            <a:ext cx="2089033" cy="215444"/>
          </a:xfrm>
          <a:prstGeom prst="rect">
            <a:avLst/>
          </a:prstGeom>
          <a:noFill/>
        </p:spPr>
        <p:txBody>
          <a:bodyPr wrap="none" rtlCol="0">
            <a:spAutoFit/>
          </a:bodyPr>
          <a:lstStyle/>
          <a:p>
            <a:r>
              <a:rPr lang="en-US" sz="800" spc="200" baseline="0" dirty="0">
                <a:solidFill>
                  <a:srgbClr val="434343"/>
                </a:solidFill>
                <a:latin typeface="IBM Plex Mono" panose="020B0509050203000203" pitchFamily="49" charset="77"/>
              </a:rPr>
              <a:t>PRIVATE &amp; CONFIDENTIAL</a:t>
            </a:r>
          </a:p>
        </p:txBody>
      </p:sp>
      <p:sp>
        <p:nvSpPr>
          <p:cNvPr id="22" name="Text Placeholder 14">
            <a:extLst>
              <a:ext uri="{FF2B5EF4-FFF2-40B4-BE49-F238E27FC236}">
                <a16:creationId xmlns:a16="http://schemas.microsoft.com/office/drawing/2014/main" id="{6DB56BC8-E50F-DC64-73D9-A3ABA0946518}"/>
              </a:ext>
            </a:extLst>
          </p:cNvPr>
          <p:cNvSpPr>
            <a:spLocks noGrp="1"/>
          </p:cNvSpPr>
          <p:nvPr>
            <p:ph type="body" sz="quarter" idx="12" hasCustomPrompt="1"/>
          </p:nvPr>
        </p:nvSpPr>
        <p:spPr>
          <a:xfrm>
            <a:off x="2924808" y="6435862"/>
            <a:ext cx="2554967" cy="223630"/>
          </a:xfrm>
        </p:spPr>
        <p:txBody>
          <a:bodyPr>
            <a:normAutofit/>
          </a:bodyPr>
          <a:lstStyle>
            <a:lvl1pPr marL="0" indent="0">
              <a:buNone/>
              <a:defRPr sz="800" spc="200" baseline="0">
                <a:solidFill>
                  <a:srgbClr val="434343"/>
                </a:solidFill>
                <a:latin typeface="IBM Plex Mono" panose="020B0509050203000203" pitchFamily="49" charset="77"/>
              </a:defRPr>
            </a:lvl1pPr>
          </a:lstStyle>
          <a:p>
            <a:pPr lvl="0"/>
            <a:r>
              <a:rPr lang="en-US" dirty="0"/>
              <a:t>DATE [IN CAPS]</a:t>
            </a:r>
          </a:p>
        </p:txBody>
      </p:sp>
      <p:sp>
        <p:nvSpPr>
          <p:cNvPr id="24" name="Rectangle 23">
            <a:extLst>
              <a:ext uri="{FF2B5EF4-FFF2-40B4-BE49-F238E27FC236}">
                <a16:creationId xmlns:a16="http://schemas.microsoft.com/office/drawing/2014/main" id="{BADBB204-1E31-D097-90E9-9740B4BC7D52}"/>
              </a:ext>
            </a:extLst>
          </p:cNvPr>
          <p:cNvSpPr/>
          <p:nvPr userDrawn="1"/>
        </p:nvSpPr>
        <p:spPr>
          <a:xfrm rot="18900000">
            <a:off x="2822010" y="6502605"/>
            <a:ext cx="43465" cy="43465"/>
          </a:xfrm>
          <a:prstGeom prst="rect">
            <a:avLst/>
          </a:prstGeom>
          <a:solidFill>
            <a:srgbClr val="43434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52534989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1">
    <p:spTree>
      <p:nvGrpSpPr>
        <p:cNvPr id="1" name=""/>
        <p:cNvGrpSpPr/>
        <p:nvPr/>
      </p:nvGrpSpPr>
      <p:grpSpPr>
        <a:xfrm>
          <a:off x="0" y="0"/>
          <a:ext cx="0" cy="0"/>
          <a:chOff x="0" y="0"/>
          <a:chExt cx="0" cy="0"/>
        </a:xfrm>
      </p:grpSpPr>
      <p:cxnSp>
        <p:nvCxnSpPr>
          <p:cNvPr id="5" name="Straight Connector 4">
            <a:extLst>
              <a:ext uri="{FF2B5EF4-FFF2-40B4-BE49-F238E27FC236}">
                <a16:creationId xmlns:a16="http://schemas.microsoft.com/office/drawing/2014/main" id="{1C04BF8C-9025-9BC8-17DF-02FB64A5620E}"/>
              </a:ext>
            </a:extLst>
          </p:cNvPr>
          <p:cNvCxnSpPr>
            <a:cxnSpLocks/>
          </p:cNvCxnSpPr>
          <p:nvPr userDrawn="1"/>
        </p:nvCxnSpPr>
        <p:spPr>
          <a:xfrm>
            <a:off x="838200" y="452507"/>
            <a:ext cx="10959548" cy="0"/>
          </a:xfrm>
          <a:prstGeom prst="line">
            <a:avLst/>
          </a:prstGeom>
          <a:ln w="12700">
            <a:solidFill>
              <a:srgbClr val="434343"/>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5E746EAC-3BE4-6726-298A-E7D20BE700A2}"/>
              </a:ext>
            </a:extLst>
          </p:cNvPr>
          <p:cNvPicPr>
            <a:picLocks noChangeAspect="1"/>
          </p:cNvPicPr>
          <p:nvPr userDrawn="1"/>
        </p:nvPicPr>
        <p:blipFill>
          <a:blip r:embed="rId2"/>
          <a:stretch>
            <a:fillRect/>
          </a:stretch>
        </p:blipFill>
        <p:spPr>
          <a:xfrm>
            <a:off x="139425" y="137906"/>
            <a:ext cx="629202" cy="629202"/>
          </a:xfrm>
          <a:prstGeom prst="rect">
            <a:avLst/>
          </a:prstGeom>
        </p:spPr>
      </p:pic>
    </p:spTree>
    <p:extLst>
      <p:ext uri="{BB962C8B-B14F-4D97-AF65-F5344CB8AC3E}">
        <p14:creationId xmlns:p14="http://schemas.microsoft.com/office/powerpoint/2010/main" val="19863675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C2033FE8-B005-010B-8534-43642902BD0F}"/>
              </a:ext>
            </a:extLst>
          </p:cNvPr>
          <p:cNvPicPr>
            <a:picLocks noChangeAspect="1"/>
          </p:cNvPicPr>
          <p:nvPr userDrawn="1"/>
        </p:nvPicPr>
        <p:blipFill>
          <a:blip r:embed="rId2" cstate="hqprint">
            <a:extLst>
              <a:ext uri="{28A0092B-C50C-407E-A947-70E740481C1C}">
                <a14:useLocalDpi xmlns:a14="http://schemas.microsoft.com/office/drawing/2010/main"/>
              </a:ext>
            </a:extLst>
          </a:blip>
          <a:stretch>
            <a:fillRect/>
          </a:stretch>
        </p:blipFill>
        <p:spPr>
          <a:xfrm>
            <a:off x="5870165" y="6159500"/>
            <a:ext cx="451670" cy="457026"/>
          </a:xfrm>
          <a:prstGeom prst="rect">
            <a:avLst/>
          </a:prstGeom>
        </p:spPr>
      </p:pic>
      <p:sp>
        <p:nvSpPr>
          <p:cNvPr id="12" name="Title 1">
            <a:extLst>
              <a:ext uri="{FF2B5EF4-FFF2-40B4-BE49-F238E27FC236}">
                <a16:creationId xmlns:a16="http://schemas.microsoft.com/office/drawing/2014/main" id="{3E1DF7E2-2F61-3958-2574-0739A14D6A2C}"/>
              </a:ext>
            </a:extLst>
          </p:cNvPr>
          <p:cNvSpPr>
            <a:spLocks noGrp="1"/>
          </p:cNvSpPr>
          <p:nvPr>
            <p:ph type="title" hasCustomPrompt="1"/>
          </p:nvPr>
        </p:nvSpPr>
        <p:spPr>
          <a:xfrm>
            <a:off x="320484" y="747060"/>
            <a:ext cx="11551024" cy="712694"/>
          </a:xfrm>
          <a:prstGeom prst="rect">
            <a:avLst/>
          </a:prstGeom>
        </p:spPr>
        <p:txBody>
          <a:bodyPr anchor="ctr"/>
          <a:lstStyle>
            <a:lvl1pPr algn="l">
              <a:defRPr sz="3200"/>
            </a:lvl1pPr>
          </a:lstStyle>
          <a:p>
            <a:r>
              <a:rPr lang="en-US"/>
              <a:t>Agenda</a:t>
            </a:r>
          </a:p>
        </p:txBody>
      </p:sp>
      <p:sp>
        <p:nvSpPr>
          <p:cNvPr id="15" name="Text Placeholder 14">
            <a:extLst>
              <a:ext uri="{FF2B5EF4-FFF2-40B4-BE49-F238E27FC236}">
                <a16:creationId xmlns:a16="http://schemas.microsoft.com/office/drawing/2014/main" id="{35A9CA1B-FE41-E3AE-E3CF-B2AFDB11F962}"/>
              </a:ext>
            </a:extLst>
          </p:cNvPr>
          <p:cNvSpPr>
            <a:spLocks noGrp="1"/>
          </p:cNvSpPr>
          <p:nvPr>
            <p:ph type="body" sz="quarter" idx="10" hasCustomPrompt="1"/>
          </p:nvPr>
        </p:nvSpPr>
        <p:spPr>
          <a:xfrm>
            <a:off x="320675" y="1701800"/>
            <a:ext cx="5549900" cy="4597400"/>
          </a:xfrm>
          <a:prstGeom prst="rect">
            <a:avLst/>
          </a:prstGeom>
        </p:spPr>
        <p:txBody>
          <a:bodyPr/>
          <a:lstStyle>
            <a:lvl1pPr>
              <a:defRPr>
                <a:latin typeface="Replica-Regular" panose="02000503030000020004" pitchFamily="2" charset="77"/>
              </a:defRPr>
            </a:lvl1pPr>
            <a:lvl2pPr>
              <a:defRPr>
                <a:latin typeface="Replica-Regular" panose="02000503030000020004" pitchFamily="2" charset="77"/>
              </a:defRPr>
            </a:lvl2pPr>
            <a:lvl3pPr>
              <a:defRPr>
                <a:latin typeface="Replica-Regular" panose="02000503030000020004" pitchFamily="2" charset="77"/>
              </a:defRPr>
            </a:lvl3pPr>
            <a:lvl4pPr>
              <a:defRPr>
                <a:latin typeface="Replica-Regular" panose="02000503030000020004" pitchFamily="2" charset="77"/>
              </a:defRPr>
            </a:lvl4pPr>
            <a:lvl5pPr>
              <a:defRPr>
                <a:latin typeface="Replica-Regular" panose="02000503030000020004" pitchFamily="2" charset="77"/>
              </a:defRPr>
            </a:lvl5pPr>
          </a:lstStyle>
          <a:p>
            <a:pPr lvl="0"/>
            <a:r>
              <a:rPr lang="en-US"/>
              <a:t>Agenda Item</a:t>
            </a:r>
          </a:p>
          <a:p>
            <a:pPr lvl="0"/>
            <a:r>
              <a:rPr lang="en-US"/>
              <a:t>Agenda Item</a:t>
            </a:r>
          </a:p>
          <a:p>
            <a:pPr lvl="0"/>
            <a:r>
              <a:rPr lang="en-US"/>
              <a:t>Agenda Item</a:t>
            </a:r>
          </a:p>
          <a:p>
            <a:pPr lvl="0"/>
            <a:r>
              <a:rPr lang="en-US"/>
              <a:t>Agenda Item</a:t>
            </a:r>
          </a:p>
        </p:txBody>
      </p:sp>
      <p:pic>
        <p:nvPicPr>
          <p:cNvPr id="3" name="Picture 2" descr="A circular pattern of letters&#10;&#10;AI-generated content may be incorrect.">
            <a:extLst>
              <a:ext uri="{FF2B5EF4-FFF2-40B4-BE49-F238E27FC236}">
                <a16:creationId xmlns:a16="http://schemas.microsoft.com/office/drawing/2014/main" id="{36870F1C-E77B-33F4-A5F6-FE7C2D04D6E3}"/>
              </a:ext>
            </a:extLst>
          </p:cNvPr>
          <p:cNvPicPr>
            <a:picLocks noChangeAspect="1"/>
          </p:cNvPicPr>
          <p:nvPr userDrawn="1"/>
        </p:nvPicPr>
        <p:blipFill>
          <a:blip r:embed="rId3" cstate="email">
            <a:extLst>
              <a:ext uri="{28A0092B-C50C-407E-A947-70E740481C1C}">
                <a14:useLocalDpi xmlns:a14="http://schemas.microsoft.com/office/drawing/2010/main"/>
              </a:ext>
            </a:extLst>
          </a:blip>
          <a:srcRect/>
          <a:stretch>
            <a:fillRect/>
          </a:stretch>
        </p:blipFill>
        <p:spPr>
          <a:xfrm>
            <a:off x="7284720" y="0"/>
            <a:ext cx="4907280" cy="6858000"/>
          </a:xfrm>
          <a:prstGeom prst="rect">
            <a:avLst/>
          </a:prstGeom>
        </p:spPr>
      </p:pic>
    </p:spTree>
    <p:extLst>
      <p:ext uri="{BB962C8B-B14F-4D97-AF65-F5344CB8AC3E}">
        <p14:creationId xmlns:p14="http://schemas.microsoft.com/office/powerpoint/2010/main" val="427149519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2">
    <p:spTree>
      <p:nvGrpSpPr>
        <p:cNvPr id="1" name=""/>
        <p:cNvGrpSpPr/>
        <p:nvPr/>
      </p:nvGrpSpPr>
      <p:grpSpPr>
        <a:xfrm>
          <a:off x="0" y="0"/>
          <a:ext cx="0" cy="0"/>
          <a:chOff x="0" y="0"/>
          <a:chExt cx="0" cy="0"/>
        </a:xfrm>
      </p:grpSpPr>
    </p:spTree>
    <p:extLst>
      <p:ext uri="{BB962C8B-B14F-4D97-AF65-F5344CB8AC3E}">
        <p14:creationId xmlns:p14="http://schemas.microsoft.com/office/powerpoint/2010/main" val="232285352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End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A3E6CEE0-8967-BB2D-820D-12E727F76F12}"/>
              </a:ext>
            </a:extLst>
          </p:cNvPr>
          <p:cNvSpPr txBox="1"/>
          <p:nvPr userDrawn="1"/>
        </p:nvSpPr>
        <p:spPr>
          <a:xfrm>
            <a:off x="5051481" y="6424566"/>
            <a:ext cx="2089033" cy="215444"/>
          </a:xfrm>
          <a:prstGeom prst="rect">
            <a:avLst/>
          </a:prstGeom>
          <a:noFill/>
        </p:spPr>
        <p:txBody>
          <a:bodyPr wrap="none" rtlCol="0">
            <a:spAutoFit/>
          </a:bodyPr>
          <a:lstStyle/>
          <a:p>
            <a:pPr algn="ctr"/>
            <a:r>
              <a:rPr lang="en-US" sz="800" spc="200" baseline="0" dirty="0">
                <a:solidFill>
                  <a:srgbClr val="434343"/>
                </a:solidFill>
                <a:latin typeface="IBM Plex Mono" panose="020B0509050203000203" pitchFamily="49" charset="77"/>
              </a:rPr>
              <a:t>PRIVATE &amp; CONFIDENTIAL</a:t>
            </a:r>
          </a:p>
        </p:txBody>
      </p:sp>
      <p:pic>
        <p:nvPicPr>
          <p:cNvPr id="4" name="Picture 3">
            <a:extLst>
              <a:ext uri="{FF2B5EF4-FFF2-40B4-BE49-F238E27FC236}">
                <a16:creationId xmlns:a16="http://schemas.microsoft.com/office/drawing/2014/main" id="{494E2C1F-948C-4E4C-A767-69704A8BEE72}"/>
              </a:ext>
            </a:extLst>
          </p:cNvPr>
          <p:cNvPicPr>
            <a:picLocks noChangeAspect="1"/>
          </p:cNvPicPr>
          <p:nvPr userDrawn="1"/>
        </p:nvPicPr>
        <p:blipFill>
          <a:blip r:embed="rId3"/>
          <a:stretch>
            <a:fillRect/>
          </a:stretch>
        </p:blipFill>
        <p:spPr>
          <a:xfrm>
            <a:off x="5369292" y="933651"/>
            <a:ext cx="1453415" cy="1453415"/>
          </a:xfrm>
          <a:prstGeom prst="rect">
            <a:avLst/>
          </a:prstGeom>
        </p:spPr>
      </p:pic>
      <p:sp>
        <p:nvSpPr>
          <p:cNvPr id="6" name="Text Placeholder 5">
            <a:extLst>
              <a:ext uri="{FF2B5EF4-FFF2-40B4-BE49-F238E27FC236}">
                <a16:creationId xmlns:a16="http://schemas.microsoft.com/office/drawing/2014/main" id="{C2439B93-860B-3168-D48E-E7559A6288FA}"/>
              </a:ext>
            </a:extLst>
          </p:cNvPr>
          <p:cNvSpPr>
            <a:spLocks noGrp="1"/>
          </p:cNvSpPr>
          <p:nvPr>
            <p:ph type="body" sz="quarter" idx="10" hasCustomPrompt="1"/>
          </p:nvPr>
        </p:nvSpPr>
        <p:spPr>
          <a:xfrm>
            <a:off x="3126580" y="2677461"/>
            <a:ext cx="5938837" cy="751539"/>
          </a:xfrm>
        </p:spPr>
        <p:txBody>
          <a:bodyPr>
            <a:normAutofit/>
          </a:bodyPr>
          <a:lstStyle>
            <a:lvl1pPr marL="0" indent="0" algn="ctr">
              <a:buNone/>
              <a:defRPr sz="5400">
                <a:latin typeface="Replica LL" panose="020B0504010101010104" pitchFamily="34" charset="77"/>
                <a:cs typeface="Replica LL" panose="020B0504010101010104" pitchFamily="34" charset="77"/>
              </a:defRPr>
            </a:lvl1pPr>
          </a:lstStyle>
          <a:p>
            <a:pPr lvl="0"/>
            <a:r>
              <a:rPr lang="en-US" dirty="0"/>
              <a:t>Thank You.</a:t>
            </a:r>
          </a:p>
        </p:txBody>
      </p:sp>
    </p:spTree>
    <p:extLst>
      <p:ext uri="{BB962C8B-B14F-4D97-AF65-F5344CB8AC3E}">
        <p14:creationId xmlns:p14="http://schemas.microsoft.com/office/powerpoint/2010/main" val="40584239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BA84732E-11FA-7061-7C01-6E8278D5175B}"/>
              </a:ext>
            </a:extLst>
          </p:cNvPr>
          <p:cNvSpPr>
            <a:spLocks noGrp="1"/>
          </p:cNvSpPr>
          <p:nvPr>
            <p:ph type="title" hasCustomPrompt="1"/>
          </p:nvPr>
        </p:nvSpPr>
        <p:spPr>
          <a:xfrm>
            <a:off x="320484" y="747060"/>
            <a:ext cx="11551024" cy="712694"/>
          </a:xfrm>
          <a:prstGeom prst="rect">
            <a:avLst/>
          </a:prstGeom>
        </p:spPr>
        <p:txBody>
          <a:bodyPr anchor="ctr"/>
          <a:lstStyle>
            <a:lvl1pPr algn="l">
              <a:defRPr sz="3200"/>
            </a:lvl1pPr>
          </a:lstStyle>
          <a:p>
            <a:r>
              <a:rPr lang="en-US"/>
              <a:t>Title </a:t>
            </a:r>
          </a:p>
        </p:txBody>
      </p:sp>
      <p:sp>
        <p:nvSpPr>
          <p:cNvPr id="14" name="Picture Placeholder 13">
            <a:extLst>
              <a:ext uri="{FF2B5EF4-FFF2-40B4-BE49-F238E27FC236}">
                <a16:creationId xmlns:a16="http://schemas.microsoft.com/office/drawing/2014/main" id="{EB5ACB76-314B-6705-52FB-7B8D07EEA5A5}"/>
              </a:ext>
            </a:extLst>
          </p:cNvPr>
          <p:cNvSpPr>
            <a:spLocks noGrp="1"/>
          </p:cNvSpPr>
          <p:nvPr>
            <p:ph type="pic" sz="quarter" idx="11"/>
          </p:nvPr>
        </p:nvSpPr>
        <p:spPr>
          <a:xfrm>
            <a:off x="6321453" y="1701800"/>
            <a:ext cx="5549681" cy="4597400"/>
          </a:xfrm>
          <a:prstGeom prst="rect">
            <a:avLst/>
          </a:prstGeom>
        </p:spPr>
        <p:txBody>
          <a:bodyPr/>
          <a:lstStyle/>
          <a:p>
            <a:endParaRPr lang="en-US"/>
          </a:p>
        </p:txBody>
      </p:sp>
      <p:pic>
        <p:nvPicPr>
          <p:cNvPr id="16" name="Picture 15">
            <a:extLst>
              <a:ext uri="{FF2B5EF4-FFF2-40B4-BE49-F238E27FC236}">
                <a16:creationId xmlns:a16="http://schemas.microsoft.com/office/drawing/2014/main" id="{D3CA3762-5CF8-B819-888F-07C9D4C0B502}"/>
              </a:ext>
            </a:extLst>
          </p:cNvPr>
          <p:cNvPicPr>
            <a:picLocks noChangeAspect="1"/>
          </p:cNvPicPr>
          <p:nvPr userDrawn="1"/>
        </p:nvPicPr>
        <p:blipFill>
          <a:blip r:embed="rId2"/>
          <a:stretch>
            <a:fillRect/>
          </a:stretch>
        </p:blipFill>
        <p:spPr>
          <a:xfrm>
            <a:off x="5870165" y="6159500"/>
            <a:ext cx="451670" cy="457026"/>
          </a:xfrm>
          <a:prstGeom prst="rect">
            <a:avLst/>
          </a:prstGeom>
        </p:spPr>
      </p:pic>
      <p:sp>
        <p:nvSpPr>
          <p:cNvPr id="17" name="Text Placeholder 14">
            <a:extLst>
              <a:ext uri="{FF2B5EF4-FFF2-40B4-BE49-F238E27FC236}">
                <a16:creationId xmlns:a16="http://schemas.microsoft.com/office/drawing/2014/main" id="{E53743E5-4022-6C34-E83E-5FCA2CE20B94}"/>
              </a:ext>
            </a:extLst>
          </p:cNvPr>
          <p:cNvSpPr>
            <a:spLocks noGrp="1"/>
          </p:cNvSpPr>
          <p:nvPr>
            <p:ph type="body" sz="quarter" idx="10" hasCustomPrompt="1"/>
          </p:nvPr>
        </p:nvSpPr>
        <p:spPr>
          <a:xfrm>
            <a:off x="320675" y="1701800"/>
            <a:ext cx="5549900" cy="4597400"/>
          </a:xfrm>
          <a:prstGeom prst="rect">
            <a:avLst/>
          </a:prstGeom>
        </p:spPr>
        <p:txBody>
          <a:bodyPr/>
          <a:lstStyle>
            <a:lvl1pPr>
              <a:defRPr>
                <a:latin typeface="Replica-Regular" panose="02000503030000020004" pitchFamily="2" charset="77"/>
              </a:defRPr>
            </a:lvl1pPr>
            <a:lvl2pPr>
              <a:defRPr>
                <a:latin typeface="Replica-Regular" panose="02000503030000020004" pitchFamily="2" charset="77"/>
              </a:defRPr>
            </a:lvl2pPr>
            <a:lvl3pPr>
              <a:defRPr>
                <a:latin typeface="Replica-Regular" panose="02000503030000020004" pitchFamily="2" charset="77"/>
              </a:defRPr>
            </a:lvl3pPr>
            <a:lvl4pPr>
              <a:defRPr>
                <a:latin typeface="Replica-Regular" panose="02000503030000020004" pitchFamily="2" charset="77"/>
              </a:defRPr>
            </a:lvl4pPr>
            <a:lvl5pPr>
              <a:defRPr>
                <a:latin typeface="Replica-Regular" panose="02000503030000020004" pitchFamily="2" charset="77"/>
              </a:defRPr>
            </a:lvl5pPr>
          </a:lstStyle>
          <a:p>
            <a:pPr lvl="0"/>
            <a:r>
              <a:rPr lang="en-US"/>
              <a:t>Bullet Slide</a:t>
            </a:r>
          </a:p>
          <a:p>
            <a:pPr lvl="0"/>
            <a:r>
              <a:rPr lang="en-US"/>
              <a:t>With image</a:t>
            </a:r>
          </a:p>
        </p:txBody>
      </p:sp>
      <p:sp>
        <p:nvSpPr>
          <p:cNvPr id="19" name="Text Placeholder 18">
            <a:extLst>
              <a:ext uri="{FF2B5EF4-FFF2-40B4-BE49-F238E27FC236}">
                <a16:creationId xmlns:a16="http://schemas.microsoft.com/office/drawing/2014/main" id="{8DBBEDF9-F32E-AA44-57A4-337910987106}"/>
              </a:ext>
            </a:extLst>
          </p:cNvPr>
          <p:cNvSpPr>
            <a:spLocks noGrp="1"/>
          </p:cNvSpPr>
          <p:nvPr>
            <p:ph type="body" sz="quarter" idx="12" hasCustomPrompt="1"/>
          </p:nvPr>
        </p:nvSpPr>
        <p:spPr>
          <a:xfrm>
            <a:off x="320484" y="159588"/>
            <a:ext cx="11550650" cy="444500"/>
          </a:xfrm>
          <a:prstGeom prst="rect">
            <a:avLst/>
          </a:prstGeom>
        </p:spPr>
        <p:txBody>
          <a:bodyPr anchor="ctr"/>
          <a:lstStyle>
            <a:lvl1pPr marL="0" indent="0">
              <a:buNone/>
              <a:defRPr sz="1800">
                <a:solidFill>
                  <a:srgbClr val="FFE5A7"/>
                </a:solidFill>
                <a:latin typeface="IBM Plex Mono" panose="020B0509050203000203" pitchFamily="49" charset="77"/>
              </a:defRPr>
            </a:lvl1pPr>
          </a:lstStyle>
          <a:p>
            <a:pPr lvl="0"/>
            <a:r>
              <a:rPr lang="en-US"/>
              <a:t>EYEBROW HEADER | DELETE IF NOT NEEDED</a:t>
            </a:r>
          </a:p>
        </p:txBody>
      </p:sp>
      <p:pic>
        <p:nvPicPr>
          <p:cNvPr id="2" name="Picture 1">
            <a:extLst>
              <a:ext uri="{FF2B5EF4-FFF2-40B4-BE49-F238E27FC236}">
                <a16:creationId xmlns:a16="http://schemas.microsoft.com/office/drawing/2014/main" id="{2DCBDFDB-1460-4F8E-3D8F-A518B1C84BE4}"/>
              </a:ext>
            </a:extLst>
          </p:cNvPr>
          <p:cNvPicPr>
            <a:picLocks noChangeAspect="1"/>
          </p:cNvPicPr>
          <p:nvPr userDrawn="1"/>
        </p:nvPicPr>
        <p:blipFill>
          <a:blip r:embed="rId3"/>
          <a:stretch>
            <a:fillRect/>
          </a:stretch>
        </p:blipFill>
        <p:spPr>
          <a:xfrm>
            <a:off x="4667250" y="922019"/>
            <a:ext cx="2857500" cy="6462149"/>
          </a:xfrm>
          <a:prstGeom prst="rect">
            <a:avLst/>
          </a:prstGeom>
        </p:spPr>
      </p:pic>
    </p:spTree>
    <p:extLst>
      <p:ext uri="{BB962C8B-B14F-4D97-AF65-F5344CB8AC3E}">
        <p14:creationId xmlns:p14="http://schemas.microsoft.com/office/powerpoint/2010/main" val="29161523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CF7E4CD3-8182-AE08-8990-59A836D6D3F5}"/>
              </a:ext>
            </a:extLst>
          </p:cNvPr>
          <p:cNvSpPr>
            <a:spLocks noGrp="1"/>
          </p:cNvSpPr>
          <p:nvPr>
            <p:ph type="title" hasCustomPrompt="1"/>
          </p:nvPr>
        </p:nvSpPr>
        <p:spPr>
          <a:xfrm>
            <a:off x="555286" y="2749550"/>
            <a:ext cx="5143500" cy="1358900"/>
          </a:xfrm>
          <a:prstGeom prst="rect">
            <a:avLst/>
          </a:prstGeom>
        </p:spPr>
        <p:txBody>
          <a:bodyPr/>
          <a:lstStyle>
            <a:lvl1pPr algn="l">
              <a:defRPr sz="4400">
                <a:latin typeface="Replica LL TT Light" panose="020B0404010101010104" pitchFamily="34" charset="0"/>
                <a:cs typeface="Replica LL TT Light" panose="020B0404010101010104" pitchFamily="34" charset="0"/>
              </a:defRPr>
            </a:lvl1pPr>
          </a:lstStyle>
          <a:p>
            <a:r>
              <a:rPr lang="en-US"/>
              <a:t>Section Transition Slide</a:t>
            </a:r>
          </a:p>
        </p:txBody>
      </p:sp>
      <p:sp>
        <p:nvSpPr>
          <p:cNvPr id="11" name="Text Placeholder 10">
            <a:extLst>
              <a:ext uri="{FF2B5EF4-FFF2-40B4-BE49-F238E27FC236}">
                <a16:creationId xmlns:a16="http://schemas.microsoft.com/office/drawing/2014/main" id="{553A19DF-B947-7FCA-F1D5-B51E835B6C76}"/>
              </a:ext>
            </a:extLst>
          </p:cNvPr>
          <p:cNvSpPr>
            <a:spLocks noGrp="1"/>
          </p:cNvSpPr>
          <p:nvPr>
            <p:ph type="body" sz="quarter" idx="10" hasCustomPrompt="1"/>
          </p:nvPr>
        </p:nvSpPr>
        <p:spPr>
          <a:xfrm>
            <a:off x="555625" y="4318000"/>
            <a:ext cx="5143500" cy="584200"/>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solidFill>
                  <a:srgbClr val="FFE5A7"/>
                </a:solidFill>
                <a:latin typeface="IBM Plex Mono" panose="020B0509050203000203" pitchFamily="49" charset="77"/>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Subtitle</a:t>
            </a:r>
          </a:p>
        </p:txBody>
      </p:sp>
    </p:spTree>
    <p:extLst>
      <p:ext uri="{BB962C8B-B14F-4D97-AF65-F5344CB8AC3E}">
        <p14:creationId xmlns:p14="http://schemas.microsoft.com/office/powerpoint/2010/main" val="15325893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B8ABDA82-5D56-F8CE-7D5B-FA5C49B8C5F4}"/>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a:fillRect/>
          </a:stretch>
        </p:blipFill>
        <p:spPr>
          <a:xfrm>
            <a:off x="1637203" y="0"/>
            <a:ext cx="8917594" cy="6858000"/>
          </a:xfrm>
          <a:prstGeom prst="rect">
            <a:avLst/>
          </a:prstGeom>
        </p:spPr>
      </p:pic>
      <p:sp>
        <p:nvSpPr>
          <p:cNvPr id="11" name="TextBox 10">
            <a:extLst>
              <a:ext uri="{FF2B5EF4-FFF2-40B4-BE49-F238E27FC236}">
                <a16:creationId xmlns:a16="http://schemas.microsoft.com/office/drawing/2014/main" id="{2F0DAAED-E9D5-C99A-C83A-E90462171818}"/>
              </a:ext>
            </a:extLst>
          </p:cNvPr>
          <p:cNvSpPr txBox="1"/>
          <p:nvPr userDrawn="1"/>
        </p:nvSpPr>
        <p:spPr>
          <a:xfrm>
            <a:off x="3574761" y="1009281"/>
            <a:ext cx="1562100" cy="2246769"/>
          </a:xfrm>
          <a:prstGeom prst="rect">
            <a:avLst/>
          </a:prstGeom>
          <a:noFill/>
        </p:spPr>
        <p:txBody>
          <a:bodyPr wrap="square" rtlCol="0">
            <a:spAutoFit/>
          </a:bodyPr>
          <a:lstStyle/>
          <a:p>
            <a:r>
              <a:rPr lang="en-US" sz="14000">
                <a:solidFill>
                  <a:schemeClr val="bg1"/>
                </a:solidFill>
                <a:latin typeface="Replica-Regular" panose="02000503030000020004" pitchFamily="2" charset="77"/>
              </a:rPr>
              <a:t>“</a:t>
            </a:r>
          </a:p>
        </p:txBody>
      </p:sp>
      <p:sp>
        <p:nvSpPr>
          <p:cNvPr id="13" name="Text Placeholder 12">
            <a:extLst>
              <a:ext uri="{FF2B5EF4-FFF2-40B4-BE49-F238E27FC236}">
                <a16:creationId xmlns:a16="http://schemas.microsoft.com/office/drawing/2014/main" id="{8199420C-A649-DE9F-3589-033491BAF052}"/>
              </a:ext>
            </a:extLst>
          </p:cNvPr>
          <p:cNvSpPr>
            <a:spLocks noGrp="1"/>
          </p:cNvSpPr>
          <p:nvPr>
            <p:ph type="body" sz="quarter" idx="10" hasCustomPrompt="1"/>
          </p:nvPr>
        </p:nvSpPr>
        <p:spPr>
          <a:xfrm>
            <a:off x="4006705" y="1747094"/>
            <a:ext cx="4178589" cy="3792839"/>
          </a:xfrm>
          <a:prstGeom prst="rect">
            <a:avLst/>
          </a:prstGeom>
        </p:spPr>
        <p:txBody>
          <a:bodyPr/>
          <a:lstStyle>
            <a:lvl1pPr marL="0" indent="0" algn="ctr">
              <a:buNone/>
              <a:defRPr/>
            </a:lvl1pPr>
          </a:lstStyle>
          <a:p>
            <a:pPr lvl="0"/>
            <a:r>
              <a:rPr lang="en-US"/>
              <a:t>Lorem ipsum dolor sit </a:t>
            </a:r>
            <a:r>
              <a:rPr lang="en-US" err="1"/>
              <a:t>amet</a:t>
            </a:r>
            <a:r>
              <a:rPr lang="en-US"/>
              <a:t>, </a:t>
            </a:r>
            <a:r>
              <a:rPr lang="en-US" err="1"/>
              <a:t>consectetur</a:t>
            </a:r>
            <a:r>
              <a:rPr lang="en-US"/>
              <a:t> </a:t>
            </a:r>
            <a:r>
              <a:rPr lang="en-US" err="1"/>
              <a:t>adipiscing</a:t>
            </a:r>
            <a:r>
              <a:rPr lang="en-US"/>
              <a:t> </a:t>
            </a:r>
            <a:r>
              <a:rPr lang="en-US" err="1"/>
              <a:t>elit</a:t>
            </a:r>
            <a:r>
              <a:rPr lang="en-US"/>
              <a:t>, sed do </a:t>
            </a:r>
            <a:r>
              <a:rPr lang="en-US" err="1"/>
              <a:t>eiusmod</a:t>
            </a:r>
            <a:r>
              <a:rPr lang="en-US"/>
              <a:t> </a:t>
            </a:r>
            <a:r>
              <a:rPr lang="en-US" err="1"/>
              <a:t>tempor</a:t>
            </a:r>
            <a:r>
              <a:rPr lang="en-US"/>
              <a:t> </a:t>
            </a:r>
            <a:r>
              <a:rPr lang="en-US" err="1"/>
              <a:t>incididunt</a:t>
            </a:r>
            <a:r>
              <a:rPr lang="en-US"/>
              <a:t> </a:t>
            </a:r>
            <a:r>
              <a:rPr lang="en-US" err="1"/>
              <a:t>ut</a:t>
            </a:r>
            <a:r>
              <a:rPr lang="en-US"/>
              <a:t> labore et dolore magna </a:t>
            </a:r>
            <a:r>
              <a:rPr lang="en-US" err="1"/>
              <a:t>aliqua</a:t>
            </a:r>
            <a:r>
              <a:rPr lang="en-US"/>
              <a:t>. Ut </a:t>
            </a:r>
            <a:r>
              <a:rPr lang="en-US" err="1"/>
              <a:t>enim</a:t>
            </a:r>
            <a:r>
              <a:rPr lang="en-US"/>
              <a:t> ad minim </a:t>
            </a:r>
            <a:r>
              <a:rPr lang="en-US" err="1"/>
              <a:t>veniam</a:t>
            </a:r>
            <a:r>
              <a:rPr lang="en-US"/>
              <a:t>, </a:t>
            </a:r>
            <a:r>
              <a:rPr lang="en-US" err="1"/>
              <a:t>quis</a:t>
            </a:r>
            <a:r>
              <a:rPr lang="en-US"/>
              <a:t> </a:t>
            </a:r>
            <a:r>
              <a:rPr lang="en-US" err="1"/>
              <a:t>nostrud</a:t>
            </a:r>
            <a:r>
              <a:rPr lang="en-US"/>
              <a:t>”</a:t>
            </a:r>
          </a:p>
          <a:p>
            <a:pPr lvl="0"/>
            <a:r>
              <a:rPr lang="en-US"/>
              <a:t>~Name, Title</a:t>
            </a:r>
          </a:p>
        </p:txBody>
      </p:sp>
      <p:pic>
        <p:nvPicPr>
          <p:cNvPr id="8" name="Picture 7">
            <a:extLst>
              <a:ext uri="{FF2B5EF4-FFF2-40B4-BE49-F238E27FC236}">
                <a16:creationId xmlns:a16="http://schemas.microsoft.com/office/drawing/2014/main" id="{B35047B2-1D11-6494-9E63-02029EE51A5C}"/>
              </a:ext>
            </a:extLst>
          </p:cNvPr>
          <p:cNvPicPr>
            <a:picLocks noChangeAspect="1"/>
          </p:cNvPicPr>
          <p:nvPr userDrawn="1"/>
        </p:nvPicPr>
        <p:blipFill>
          <a:blip r:embed="rId3" cstate="hqprint">
            <a:extLst>
              <a:ext uri="{28A0092B-C50C-407E-A947-70E740481C1C}">
                <a14:useLocalDpi xmlns:a14="http://schemas.microsoft.com/office/drawing/2010/main"/>
              </a:ext>
            </a:extLst>
          </a:blip>
          <a:stretch>
            <a:fillRect/>
          </a:stretch>
        </p:blipFill>
        <p:spPr>
          <a:xfrm>
            <a:off x="5870165" y="6159500"/>
            <a:ext cx="451670" cy="457026"/>
          </a:xfrm>
          <a:prstGeom prst="rect">
            <a:avLst/>
          </a:prstGeom>
        </p:spPr>
      </p:pic>
    </p:spTree>
    <p:extLst>
      <p:ext uri="{BB962C8B-B14F-4D97-AF65-F5344CB8AC3E}">
        <p14:creationId xmlns:p14="http://schemas.microsoft.com/office/powerpoint/2010/main" val="241129124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Content with Caption">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B35047B2-1D11-6494-9E63-02029EE51A5C}"/>
              </a:ext>
            </a:extLst>
          </p:cNvPr>
          <p:cNvPicPr>
            <a:picLocks noChangeAspect="1"/>
          </p:cNvPicPr>
          <p:nvPr userDrawn="1"/>
        </p:nvPicPr>
        <p:blipFill>
          <a:blip r:embed="rId2" cstate="hqprint">
            <a:extLst>
              <a:ext uri="{28A0092B-C50C-407E-A947-70E740481C1C}">
                <a14:useLocalDpi xmlns:a14="http://schemas.microsoft.com/office/drawing/2010/main"/>
              </a:ext>
            </a:extLst>
          </a:blip>
          <a:stretch>
            <a:fillRect/>
          </a:stretch>
        </p:blipFill>
        <p:spPr>
          <a:xfrm>
            <a:off x="5870165" y="6187209"/>
            <a:ext cx="451670" cy="457026"/>
          </a:xfrm>
          <a:prstGeom prst="rect">
            <a:avLst/>
          </a:prstGeom>
        </p:spPr>
      </p:pic>
      <p:pic>
        <p:nvPicPr>
          <p:cNvPr id="5" name="Picture 4">
            <a:extLst>
              <a:ext uri="{FF2B5EF4-FFF2-40B4-BE49-F238E27FC236}">
                <a16:creationId xmlns:a16="http://schemas.microsoft.com/office/drawing/2014/main" id="{3FC84D3E-3800-A54F-7CBF-9B94A5FE7007}"/>
              </a:ext>
            </a:extLst>
          </p:cNvPr>
          <p:cNvPicPr>
            <a:picLocks noChangeAspect="1"/>
          </p:cNvPicPr>
          <p:nvPr userDrawn="1"/>
        </p:nvPicPr>
        <p:blipFill>
          <a:blip r:embed="rId3"/>
          <a:stretch>
            <a:fillRect/>
          </a:stretch>
        </p:blipFill>
        <p:spPr>
          <a:xfrm rot="5400000">
            <a:off x="3791435" y="-1884578"/>
            <a:ext cx="4157461" cy="11167486"/>
          </a:xfrm>
          <a:prstGeom prst="rect">
            <a:avLst/>
          </a:prstGeom>
        </p:spPr>
      </p:pic>
      <p:sp>
        <p:nvSpPr>
          <p:cNvPr id="3" name="Title 1">
            <a:extLst>
              <a:ext uri="{FF2B5EF4-FFF2-40B4-BE49-F238E27FC236}">
                <a16:creationId xmlns:a16="http://schemas.microsoft.com/office/drawing/2014/main" id="{2B4A49A5-6399-E79E-B29A-829B0C7F04C0}"/>
              </a:ext>
            </a:extLst>
          </p:cNvPr>
          <p:cNvSpPr>
            <a:spLocks noGrp="1"/>
          </p:cNvSpPr>
          <p:nvPr>
            <p:ph type="title" hasCustomPrompt="1"/>
          </p:nvPr>
        </p:nvSpPr>
        <p:spPr>
          <a:xfrm>
            <a:off x="320484" y="747060"/>
            <a:ext cx="11551024" cy="712694"/>
          </a:xfrm>
          <a:prstGeom prst="rect">
            <a:avLst/>
          </a:prstGeom>
        </p:spPr>
        <p:txBody>
          <a:bodyPr anchor="ctr"/>
          <a:lstStyle>
            <a:lvl1pPr algn="l">
              <a:defRPr sz="3200"/>
            </a:lvl1pPr>
          </a:lstStyle>
          <a:p>
            <a:r>
              <a:rPr lang="en-US"/>
              <a:t>Stat Slide </a:t>
            </a:r>
          </a:p>
        </p:txBody>
      </p:sp>
      <p:sp>
        <p:nvSpPr>
          <p:cNvPr id="4" name="Text Placeholder 18">
            <a:extLst>
              <a:ext uri="{FF2B5EF4-FFF2-40B4-BE49-F238E27FC236}">
                <a16:creationId xmlns:a16="http://schemas.microsoft.com/office/drawing/2014/main" id="{060C4E71-C266-A914-236B-71793E907136}"/>
              </a:ext>
            </a:extLst>
          </p:cNvPr>
          <p:cNvSpPr>
            <a:spLocks noGrp="1"/>
          </p:cNvSpPr>
          <p:nvPr>
            <p:ph type="body" sz="quarter" idx="12" hasCustomPrompt="1"/>
          </p:nvPr>
        </p:nvSpPr>
        <p:spPr>
          <a:xfrm>
            <a:off x="320484" y="159588"/>
            <a:ext cx="11550650" cy="444500"/>
          </a:xfrm>
          <a:prstGeom prst="rect">
            <a:avLst/>
          </a:prstGeom>
        </p:spPr>
        <p:txBody>
          <a:bodyPr anchor="ctr"/>
          <a:lstStyle>
            <a:lvl1pPr marL="0" indent="0">
              <a:buNone/>
              <a:defRPr sz="1800">
                <a:solidFill>
                  <a:srgbClr val="FFE5A7"/>
                </a:solidFill>
                <a:latin typeface="IBM Plex Mono" panose="020B0509050203000203" pitchFamily="49" charset="77"/>
              </a:defRPr>
            </a:lvl1pPr>
          </a:lstStyle>
          <a:p>
            <a:pPr lvl="0"/>
            <a:r>
              <a:rPr lang="en-US"/>
              <a:t>EYEBROW HEADER | DELETE IF NOT NEEDED</a:t>
            </a:r>
          </a:p>
        </p:txBody>
      </p:sp>
      <p:sp>
        <p:nvSpPr>
          <p:cNvPr id="12" name="Text Placeholder 11">
            <a:extLst>
              <a:ext uri="{FF2B5EF4-FFF2-40B4-BE49-F238E27FC236}">
                <a16:creationId xmlns:a16="http://schemas.microsoft.com/office/drawing/2014/main" id="{147DC755-BAB8-0C55-1795-A862D90EDF2D}"/>
              </a:ext>
            </a:extLst>
          </p:cNvPr>
          <p:cNvSpPr>
            <a:spLocks noGrp="1"/>
          </p:cNvSpPr>
          <p:nvPr>
            <p:ph type="body" sz="quarter" idx="13" hasCustomPrompt="1"/>
          </p:nvPr>
        </p:nvSpPr>
        <p:spPr>
          <a:xfrm>
            <a:off x="637309" y="2598407"/>
            <a:ext cx="2930753" cy="1100758"/>
          </a:xfrm>
          <a:prstGeom prst="rect">
            <a:avLst/>
          </a:prstGeom>
        </p:spPr>
        <p:txBody>
          <a:bodyPr/>
          <a:lstStyle>
            <a:lvl1pPr marL="0" indent="0" algn="ctr">
              <a:buNone/>
              <a:defRPr sz="8400">
                <a:latin typeface="Replica-Regular" panose="02000503030000020004" pitchFamily="2" charset="77"/>
              </a:defRPr>
            </a:lvl1pPr>
            <a:lvl2pPr algn="ctr">
              <a:defRPr>
                <a:latin typeface="Replica-Regular" panose="02000503030000020004" pitchFamily="2" charset="77"/>
              </a:defRPr>
            </a:lvl2pPr>
            <a:lvl3pPr algn="ctr">
              <a:defRPr>
                <a:latin typeface="Replica-Regular" panose="02000503030000020004" pitchFamily="2" charset="77"/>
              </a:defRPr>
            </a:lvl3pPr>
            <a:lvl4pPr algn="ctr">
              <a:defRPr>
                <a:latin typeface="Replica-Regular" panose="02000503030000020004" pitchFamily="2" charset="77"/>
              </a:defRPr>
            </a:lvl4pPr>
            <a:lvl5pPr algn="ctr">
              <a:defRPr>
                <a:latin typeface="Replica-Regular" panose="02000503030000020004" pitchFamily="2" charset="77"/>
              </a:defRPr>
            </a:lvl5pPr>
          </a:lstStyle>
          <a:p>
            <a:pPr lvl="0"/>
            <a:r>
              <a:rPr lang="en-US"/>
              <a:t>101</a:t>
            </a:r>
          </a:p>
        </p:txBody>
      </p:sp>
      <p:sp>
        <p:nvSpPr>
          <p:cNvPr id="14" name="Text Placeholder 11">
            <a:extLst>
              <a:ext uri="{FF2B5EF4-FFF2-40B4-BE49-F238E27FC236}">
                <a16:creationId xmlns:a16="http://schemas.microsoft.com/office/drawing/2014/main" id="{544E619B-51B9-2A4D-0990-5702F2361C89}"/>
              </a:ext>
            </a:extLst>
          </p:cNvPr>
          <p:cNvSpPr>
            <a:spLocks noGrp="1"/>
          </p:cNvSpPr>
          <p:nvPr>
            <p:ph type="body" sz="quarter" idx="14" hasCustomPrompt="1"/>
          </p:nvPr>
        </p:nvSpPr>
        <p:spPr>
          <a:xfrm>
            <a:off x="4630432" y="2598407"/>
            <a:ext cx="2930753" cy="1100758"/>
          </a:xfrm>
          <a:prstGeom prst="rect">
            <a:avLst/>
          </a:prstGeom>
        </p:spPr>
        <p:txBody>
          <a:bodyPr/>
          <a:lstStyle>
            <a:lvl1pPr marL="0" indent="0" algn="ctr">
              <a:buNone/>
              <a:defRPr sz="8400">
                <a:latin typeface="Replica-Regular" panose="02000503030000020004" pitchFamily="2" charset="77"/>
              </a:defRPr>
            </a:lvl1pPr>
            <a:lvl2pPr algn="ctr">
              <a:defRPr>
                <a:latin typeface="Replica-Regular" panose="02000503030000020004" pitchFamily="2" charset="77"/>
              </a:defRPr>
            </a:lvl2pPr>
            <a:lvl3pPr algn="ctr">
              <a:defRPr>
                <a:latin typeface="Replica-Regular" panose="02000503030000020004" pitchFamily="2" charset="77"/>
              </a:defRPr>
            </a:lvl3pPr>
            <a:lvl4pPr algn="ctr">
              <a:defRPr>
                <a:latin typeface="Replica-Regular" panose="02000503030000020004" pitchFamily="2" charset="77"/>
              </a:defRPr>
            </a:lvl4pPr>
            <a:lvl5pPr algn="ctr">
              <a:defRPr>
                <a:latin typeface="Replica-Regular" panose="02000503030000020004" pitchFamily="2" charset="77"/>
              </a:defRPr>
            </a:lvl5pPr>
          </a:lstStyle>
          <a:p>
            <a:pPr lvl="0"/>
            <a:r>
              <a:rPr lang="en-US"/>
              <a:t>78.4</a:t>
            </a:r>
          </a:p>
        </p:txBody>
      </p:sp>
      <p:sp>
        <p:nvSpPr>
          <p:cNvPr id="15" name="Text Placeholder 11">
            <a:extLst>
              <a:ext uri="{FF2B5EF4-FFF2-40B4-BE49-F238E27FC236}">
                <a16:creationId xmlns:a16="http://schemas.microsoft.com/office/drawing/2014/main" id="{C95F10A7-487B-709E-7CDC-B8B1DD45F4AF}"/>
              </a:ext>
            </a:extLst>
          </p:cNvPr>
          <p:cNvSpPr>
            <a:spLocks noGrp="1"/>
          </p:cNvSpPr>
          <p:nvPr>
            <p:ph type="body" sz="quarter" idx="15" hasCustomPrompt="1"/>
          </p:nvPr>
        </p:nvSpPr>
        <p:spPr>
          <a:xfrm>
            <a:off x="8623555" y="2598407"/>
            <a:ext cx="2930753" cy="1100758"/>
          </a:xfrm>
          <a:prstGeom prst="rect">
            <a:avLst/>
          </a:prstGeom>
        </p:spPr>
        <p:txBody>
          <a:bodyPr/>
          <a:lstStyle>
            <a:lvl1pPr marL="0" indent="0" algn="ctr">
              <a:buNone/>
              <a:defRPr sz="8400">
                <a:latin typeface="Replica-Regular" panose="02000503030000020004" pitchFamily="2" charset="77"/>
              </a:defRPr>
            </a:lvl1pPr>
            <a:lvl2pPr algn="ctr">
              <a:defRPr>
                <a:latin typeface="Replica-Regular" panose="02000503030000020004" pitchFamily="2" charset="77"/>
              </a:defRPr>
            </a:lvl2pPr>
            <a:lvl3pPr algn="ctr">
              <a:defRPr>
                <a:latin typeface="Replica-Regular" panose="02000503030000020004" pitchFamily="2" charset="77"/>
              </a:defRPr>
            </a:lvl3pPr>
            <a:lvl4pPr algn="ctr">
              <a:defRPr>
                <a:latin typeface="Replica-Regular" panose="02000503030000020004" pitchFamily="2" charset="77"/>
              </a:defRPr>
            </a:lvl4pPr>
            <a:lvl5pPr algn="ctr">
              <a:defRPr>
                <a:latin typeface="Replica-Regular" panose="02000503030000020004" pitchFamily="2" charset="77"/>
              </a:defRPr>
            </a:lvl5pPr>
          </a:lstStyle>
          <a:p>
            <a:pPr lvl="0"/>
            <a:r>
              <a:rPr lang="en-US"/>
              <a:t>99%</a:t>
            </a:r>
          </a:p>
        </p:txBody>
      </p:sp>
      <p:sp>
        <p:nvSpPr>
          <p:cNvPr id="16" name="Text Placeholder 18">
            <a:extLst>
              <a:ext uri="{FF2B5EF4-FFF2-40B4-BE49-F238E27FC236}">
                <a16:creationId xmlns:a16="http://schemas.microsoft.com/office/drawing/2014/main" id="{430852D1-4FD0-E8F4-DF90-B49DF58B1876}"/>
              </a:ext>
            </a:extLst>
          </p:cNvPr>
          <p:cNvSpPr>
            <a:spLocks noGrp="1"/>
          </p:cNvSpPr>
          <p:nvPr>
            <p:ph type="body" sz="quarter" idx="16" hasCustomPrompt="1"/>
          </p:nvPr>
        </p:nvSpPr>
        <p:spPr>
          <a:xfrm>
            <a:off x="641350" y="4010271"/>
            <a:ext cx="2926712" cy="444500"/>
          </a:xfrm>
          <a:prstGeom prst="rect">
            <a:avLst/>
          </a:prstGeom>
        </p:spPr>
        <p:txBody>
          <a:bodyPr anchor="ctr"/>
          <a:lstStyle>
            <a:lvl1pPr marL="0" indent="0" algn="ctr">
              <a:buNone/>
              <a:defRPr sz="1800">
                <a:solidFill>
                  <a:srgbClr val="FFE5A7"/>
                </a:solidFill>
                <a:latin typeface="IBM Plex Mono" panose="020B0509050203000203" pitchFamily="49" charset="77"/>
              </a:defRPr>
            </a:lvl1pPr>
          </a:lstStyle>
          <a:p>
            <a:pPr lvl="0"/>
            <a:r>
              <a:rPr lang="en-US"/>
              <a:t>Description of stat</a:t>
            </a:r>
          </a:p>
        </p:txBody>
      </p:sp>
      <p:sp>
        <p:nvSpPr>
          <p:cNvPr id="17" name="Text Placeholder 18">
            <a:extLst>
              <a:ext uri="{FF2B5EF4-FFF2-40B4-BE49-F238E27FC236}">
                <a16:creationId xmlns:a16="http://schemas.microsoft.com/office/drawing/2014/main" id="{2F7F73F3-93AD-D6D5-C989-E4A965C2CC69}"/>
              </a:ext>
            </a:extLst>
          </p:cNvPr>
          <p:cNvSpPr>
            <a:spLocks noGrp="1"/>
          </p:cNvSpPr>
          <p:nvPr>
            <p:ph type="body" sz="quarter" idx="17" hasCustomPrompt="1"/>
          </p:nvPr>
        </p:nvSpPr>
        <p:spPr>
          <a:xfrm>
            <a:off x="4630432" y="4010271"/>
            <a:ext cx="2926712" cy="444500"/>
          </a:xfrm>
          <a:prstGeom prst="rect">
            <a:avLst/>
          </a:prstGeom>
        </p:spPr>
        <p:txBody>
          <a:bodyPr anchor="ctr"/>
          <a:lstStyle>
            <a:lvl1pPr marL="0" indent="0" algn="ctr">
              <a:buNone/>
              <a:defRPr sz="1800">
                <a:solidFill>
                  <a:srgbClr val="FFE5A7"/>
                </a:solidFill>
                <a:latin typeface="IBM Plex Mono" panose="020B0509050203000203" pitchFamily="49" charset="77"/>
              </a:defRPr>
            </a:lvl1pPr>
          </a:lstStyle>
          <a:p>
            <a:pPr lvl="0"/>
            <a:r>
              <a:rPr lang="en-US"/>
              <a:t>Description of stat</a:t>
            </a:r>
          </a:p>
        </p:txBody>
      </p:sp>
      <p:sp>
        <p:nvSpPr>
          <p:cNvPr id="18" name="Text Placeholder 18">
            <a:extLst>
              <a:ext uri="{FF2B5EF4-FFF2-40B4-BE49-F238E27FC236}">
                <a16:creationId xmlns:a16="http://schemas.microsoft.com/office/drawing/2014/main" id="{A6E7B048-9B58-714C-F3A2-C1246AFC95E5}"/>
              </a:ext>
            </a:extLst>
          </p:cNvPr>
          <p:cNvSpPr>
            <a:spLocks noGrp="1"/>
          </p:cNvSpPr>
          <p:nvPr>
            <p:ph type="body" sz="quarter" idx="18" hasCustomPrompt="1"/>
          </p:nvPr>
        </p:nvSpPr>
        <p:spPr>
          <a:xfrm>
            <a:off x="8619514" y="4010271"/>
            <a:ext cx="2926712" cy="444500"/>
          </a:xfrm>
          <a:prstGeom prst="rect">
            <a:avLst/>
          </a:prstGeom>
        </p:spPr>
        <p:txBody>
          <a:bodyPr anchor="ctr"/>
          <a:lstStyle>
            <a:lvl1pPr marL="0" indent="0" algn="ctr">
              <a:buNone/>
              <a:defRPr sz="1800">
                <a:solidFill>
                  <a:srgbClr val="FFE5A7"/>
                </a:solidFill>
                <a:latin typeface="IBM Plex Mono" panose="020B0509050203000203" pitchFamily="49" charset="77"/>
              </a:defRPr>
            </a:lvl1pPr>
          </a:lstStyle>
          <a:p>
            <a:pPr lvl="0"/>
            <a:r>
              <a:rPr lang="en-US"/>
              <a:t>Description of stat</a:t>
            </a:r>
          </a:p>
        </p:txBody>
      </p:sp>
    </p:spTree>
    <p:extLst>
      <p:ext uri="{BB962C8B-B14F-4D97-AF65-F5344CB8AC3E}">
        <p14:creationId xmlns:p14="http://schemas.microsoft.com/office/powerpoint/2010/main" val="27181666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_Content with Caption">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B35047B2-1D11-6494-9E63-02029EE51A5C}"/>
              </a:ext>
            </a:extLst>
          </p:cNvPr>
          <p:cNvPicPr>
            <a:picLocks noChangeAspect="1"/>
          </p:cNvPicPr>
          <p:nvPr userDrawn="1"/>
        </p:nvPicPr>
        <p:blipFill>
          <a:blip r:embed="rId2" cstate="hqprint">
            <a:extLst>
              <a:ext uri="{28A0092B-C50C-407E-A947-70E740481C1C}">
                <a14:useLocalDpi xmlns:a14="http://schemas.microsoft.com/office/drawing/2010/main"/>
              </a:ext>
            </a:extLst>
          </a:blip>
          <a:stretch>
            <a:fillRect/>
          </a:stretch>
        </p:blipFill>
        <p:spPr>
          <a:xfrm>
            <a:off x="5870165" y="6187209"/>
            <a:ext cx="451670" cy="457026"/>
          </a:xfrm>
          <a:prstGeom prst="rect">
            <a:avLst/>
          </a:prstGeom>
        </p:spPr>
      </p:pic>
      <p:sp>
        <p:nvSpPr>
          <p:cNvPr id="3" name="Title 1">
            <a:extLst>
              <a:ext uri="{FF2B5EF4-FFF2-40B4-BE49-F238E27FC236}">
                <a16:creationId xmlns:a16="http://schemas.microsoft.com/office/drawing/2014/main" id="{2B4A49A5-6399-E79E-B29A-829B0C7F04C0}"/>
              </a:ext>
            </a:extLst>
          </p:cNvPr>
          <p:cNvSpPr>
            <a:spLocks noGrp="1"/>
          </p:cNvSpPr>
          <p:nvPr>
            <p:ph type="title" hasCustomPrompt="1"/>
          </p:nvPr>
        </p:nvSpPr>
        <p:spPr>
          <a:xfrm>
            <a:off x="318276" y="329714"/>
            <a:ext cx="11551024" cy="712694"/>
          </a:xfrm>
          <a:prstGeom prst="rect">
            <a:avLst/>
          </a:prstGeom>
        </p:spPr>
        <p:txBody>
          <a:bodyPr anchor="ctr"/>
          <a:lstStyle>
            <a:lvl1pPr algn="l">
              <a:defRPr sz="3200">
                <a:latin typeface="Replica LL TT Light" panose="020B0404010101010104" pitchFamily="34" charset="0"/>
                <a:cs typeface="Replica LL TT Light" panose="020B0404010101010104" pitchFamily="34" charset="0"/>
              </a:defRPr>
            </a:lvl1pPr>
          </a:lstStyle>
          <a:p>
            <a:r>
              <a:rPr lang="en-US" dirty="0"/>
              <a:t>Chart Slide </a:t>
            </a:r>
          </a:p>
        </p:txBody>
      </p:sp>
      <p:sp>
        <p:nvSpPr>
          <p:cNvPr id="16" name="Text Placeholder 18">
            <a:extLst>
              <a:ext uri="{FF2B5EF4-FFF2-40B4-BE49-F238E27FC236}">
                <a16:creationId xmlns:a16="http://schemas.microsoft.com/office/drawing/2014/main" id="{430852D1-4FD0-E8F4-DF90-B49DF58B1876}"/>
              </a:ext>
            </a:extLst>
          </p:cNvPr>
          <p:cNvSpPr>
            <a:spLocks noGrp="1"/>
          </p:cNvSpPr>
          <p:nvPr>
            <p:ph type="body" sz="quarter" idx="16" hasCustomPrompt="1"/>
          </p:nvPr>
        </p:nvSpPr>
        <p:spPr>
          <a:xfrm>
            <a:off x="318275" y="1457010"/>
            <a:ext cx="11551023" cy="603437"/>
          </a:xfrm>
          <a:prstGeom prst="rect">
            <a:avLst/>
          </a:prstGeom>
        </p:spPr>
        <p:txBody>
          <a:bodyPr anchor="ctr"/>
          <a:lstStyle>
            <a:lvl1pPr marL="0" indent="0" algn="l">
              <a:buNone/>
              <a:defRPr sz="1800">
                <a:solidFill>
                  <a:srgbClr val="FFE5A7"/>
                </a:solidFill>
                <a:latin typeface="IBM Plex Mono" panose="020B0509050203000203" pitchFamily="49" charset="77"/>
              </a:defRPr>
            </a:lvl1pPr>
          </a:lstStyle>
          <a:p>
            <a:pPr lvl="0"/>
            <a:r>
              <a:rPr lang="en-US" dirty="0"/>
              <a:t>Main copy</a:t>
            </a:r>
          </a:p>
        </p:txBody>
      </p:sp>
    </p:spTree>
    <p:extLst>
      <p:ext uri="{BB962C8B-B14F-4D97-AF65-F5344CB8AC3E}">
        <p14:creationId xmlns:p14="http://schemas.microsoft.com/office/powerpoint/2010/main" val="199075903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Title Slide Left Aligne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907857" y="2361045"/>
            <a:ext cx="7445943" cy="1726165"/>
          </a:xfrm>
        </p:spPr>
        <p:txBody>
          <a:bodyPr anchor="ctr">
            <a:noAutofit/>
          </a:bodyPr>
          <a:lstStyle>
            <a:lvl1pPr algn="l">
              <a:lnSpc>
                <a:spcPct val="80000"/>
              </a:lnSpc>
              <a:defRPr sz="7200" b="0" i="0">
                <a:latin typeface="Replica LL" panose="020B0504010101010104" pitchFamily="34" charset="77"/>
                <a:cs typeface="Replica LL" panose="020B0504010101010104" pitchFamily="34" charset="77"/>
              </a:defRPr>
            </a:lvl1pPr>
          </a:lstStyle>
          <a:p>
            <a:r>
              <a:rPr lang="en-US" dirty="0"/>
              <a:t>Click to edit Master title style</a:t>
            </a:r>
          </a:p>
        </p:txBody>
      </p:sp>
      <p:sp>
        <p:nvSpPr>
          <p:cNvPr id="3" name="Subtitle 2"/>
          <p:cNvSpPr>
            <a:spLocks noGrp="1"/>
          </p:cNvSpPr>
          <p:nvPr>
            <p:ph type="subTitle" idx="1"/>
          </p:nvPr>
        </p:nvSpPr>
        <p:spPr>
          <a:xfrm>
            <a:off x="3907856" y="4333324"/>
            <a:ext cx="6760143" cy="441680"/>
          </a:xfrm>
        </p:spPr>
        <p:txBody>
          <a:bodyPr/>
          <a:lstStyle>
            <a:lvl1pPr marL="0" indent="0" algn="l">
              <a:buNone/>
              <a:defRPr sz="2400" b="0" i="0">
                <a:solidFill>
                  <a:srgbClr val="9E9E9E"/>
                </a:solidFill>
                <a:latin typeface="IBM Plex Sans Light" panose="020B0403050203000203"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cxnSp>
        <p:nvCxnSpPr>
          <p:cNvPr id="10" name="Straight Connector 9">
            <a:extLst>
              <a:ext uri="{FF2B5EF4-FFF2-40B4-BE49-F238E27FC236}">
                <a16:creationId xmlns:a16="http://schemas.microsoft.com/office/drawing/2014/main" id="{353B791E-ED38-C139-EC12-6B76C1AC63E6}"/>
              </a:ext>
            </a:extLst>
          </p:cNvPr>
          <p:cNvCxnSpPr>
            <a:cxnSpLocks/>
          </p:cNvCxnSpPr>
          <p:nvPr userDrawn="1"/>
        </p:nvCxnSpPr>
        <p:spPr>
          <a:xfrm>
            <a:off x="3907856" y="6376227"/>
            <a:ext cx="7445944" cy="0"/>
          </a:xfrm>
          <a:prstGeom prst="line">
            <a:avLst/>
          </a:prstGeom>
          <a:ln w="12700">
            <a:solidFill>
              <a:srgbClr val="434343"/>
            </a:solidFill>
          </a:ln>
        </p:spPr>
        <p:style>
          <a:lnRef idx="1">
            <a:schemeClr val="accent1"/>
          </a:lnRef>
          <a:fillRef idx="0">
            <a:schemeClr val="accent1"/>
          </a:fillRef>
          <a:effectRef idx="0">
            <a:schemeClr val="accent1"/>
          </a:effectRef>
          <a:fontRef idx="minor">
            <a:schemeClr val="tx1"/>
          </a:fontRef>
        </p:style>
      </p:cxnSp>
      <p:sp>
        <p:nvSpPr>
          <p:cNvPr id="16" name="TextBox 15">
            <a:extLst>
              <a:ext uri="{FF2B5EF4-FFF2-40B4-BE49-F238E27FC236}">
                <a16:creationId xmlns:a16="http://schemas.microsoft.com/office/drawing/2014/main" id="{280BCDD9-D3DF-3EBA-51EE-DD568001E7A5}"/>
              </a:ext>
            </a:extLst>
          </p:cNvPr>
          <p:cNvSpPr txBox="1"/>
          <p:nvPr userDrawn="1"/>
        </p:nvSpPr>
        <p:spPr>
          <a:xfrm>
            <a:off x="3819208" y="6424566"/>
            <a:ext cx="2089033" cy="215444"/>
          </a:xfrm>
          <a:prstGeom prst="rect">
            <a:avLst/>
          </a:prstGeom>
          <a:noFill/>
        </p:spPr>
        <p:txBody>
          <a:bodyPr wrap="none" rtlCol="0">
            <a:spAutoFit/>
          </a:bodyPr>
          <a:lstStyle/>
          <a:p>
            <a:r>
              <a:rPr lang="en-US" sz="800" spc="200" baseline="0" dirty="0">
                <a:solidFill>
                  <a:srgbClr val="434343"/>
                </a:solidFill>
                <a:latin typeface="IBM Plex Mono" panose="020B0509050203000203" pitchFamily="49" charset="77"/>
              </a:rPr>
              <a:t>PRIVATE &amp; CONFIDENTIAL</a:t>
            </a:r>
          </a:p>
        </p:txBody>
      </p:sp>
      <p:pic>
        <p:nvPicPr>
          <p:cNvPr id="8" name="Picture 7">
            <a:extLst>
              <a:ext uri="{FF2B5EF4-FFF2-40B4-BE49-F238E27FC236}">
                <a16:creationId xmlns:a16="http://schemas.microsoft.com/office/drawing/2014/main" id="{71D3925D-F3A5-F856-E0E0-39FC06EF72B6}"/>
              </a:ext>
            </a:extLst>
          </p:cNvPr>
          <p:cNvPicPr>
            <a:picLocks noChangeAspect="1"/>
          </p:cNvPicPr>
          <p:nvPr userDrawn="1"/>
        </p:nvPicPr>
        <p:blipFill>
          <a:blip r:embed="rId3"/>
          <a:stretch>
            <a:fillRect/>
          </a:stretch>
        </p:blipFill>
        <p:spPr>
          <a:xfrm>
            <a:off x="876755" y="2702292"/>
            <a:ext cx="1453415" cy="1453415"/>
          </a:xfrm>
          <a:prstGeom prst="rect">
            <a:avLst/>
          </a:prstGeom>
        </p:spPr>
      </p:pic>
    </p:spTree>
    <p:extLst>
      <p:ext uri="{BB962C8B-B14F-4D97-AF65-F5344CB8AC3E}">
        <p14:creationId xmlns:p14="http://schemas.microsoft.com/office/powerpoint/2010/main" val="406727468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Title Slide Centere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838200" y="2963987"/>
            <a:ext cx="10515600" cy="1726165"/>
          </a:xfrm>
        </p:spPr>
        <p:txBody>
          <a:bodyPr anchor="ctr">
            <a:noAutofit/>
          </a:bodyPr>
          <a:lstStyle>
            <a:lvl1pPr algn="ctr">
              <a:lnSpc>
                <a:spcPct val="80000"/>
              </a:lnSpc>
              <a:defRPr sz="7200" b="0" i="0">
                <a:latin typeface="Replica LL" panose="020B0504010101010104" pitchFamily="34" charset="77"/>
                <a:cs typeface="Replica LL" panose="020B0504010101010104" pitchFamily="34" charset="77"/>
              </a:defRPr>
            </a:lvl1pPr>
          </a:lstStyle>
          <a:p>
            <a:r>
              <a:rPr lang="en-US" dirty="0"/>
              <a:t>Click to edit Master title style</a:t>
            </a:r>
          </a:p>
        </p:txBody>
      </p:sp>
      <p:sp>
        <p:nvSpPr>
          <p:cNvPr id="3" name="Subtitle 2"/>
          <p:cNvSpPr>
            <a:spLocks noGrp="1"/>
          </p:cNvSpPr>
          <p:nvPr>
            <p:ph type="subTitle" idx="1"/>
          </p:nvPr>
        </p:nvSpPr>
        <p:spPr>
          <a:xfrm>
            <a:off x="1524000" y="4862714"/>
            <a:ext cx="9144000" cy="441680"/>
          </a:xfrm>
        </p:spPr>
        <p:txBody>
          <a:bodyPr/>
          <a:lstStyle>
            <a:lvl1pPr marL="0" indent="0" algn="ctr">
              <a:buNone/>
              <a:defRPr sz="2400" b="0" i="0">
                <a:solidFill>
                  <a:srgbClr val="9E9E9E"/>
                </a:solidFill>
                <a:latin typeface="IBM Plex Sans Light" panose="020B0403050203000203"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cxnSp>
        <p:nvCxnSpPr>
          <p:cNvPr id="10" name="Straight Connector 9">
            <a:extLst>
              <a:ext uri="{FF2B5EF4-FFF2-40B4-BE49-F238E27FC236}">
                <a16:creationId xmlns:a16="http://schemas.microsoft.com/office/drawing/2014/main" id="{353B791E-ED38-C139-EC12-6B76C1AC63E6}"/>
              </a:ext>
            </a:extLst>
          </p:cNvPr>
          <p:cNvCxnSpPr>
            <a:cxnSpLocks/>
          </p:cNvCxnSpPr>
          <p:nvPr userDrawn="1"/>
        </p:nvCxnSpPr>
        <p:spPr>
          <a:xfrm>
            <a:off x="838200" y="6376227"/>
            <a:ext cx="10515600" cy="0"/>
          </a:xfrm>
          <a:prstGeom prst="line">
            <a:avLst/>
          </a:prstGeom>
          <a:ln w="12700">
            <a:solidFill>
              <a:srgbClr val="434343"/>
            </a:solidFill>
          </a:ln>
        </p:spPr>
        <p:style>
          <a:lnRef idx="1">
            <a:schemeClr val="accent1"/>
          </a:lnRef>
          <a:fillRef idx="0">
            <a:schemeClr val="accent1"/>
          </a:fillRef>
          <a:effectRef idx="0">
            <a:schemeClr val="accent1"/>
          </a:effectRef>
          <a:fontRef idx="minor">
            <a:schemeClr val="tx1"/>
          </a:fontRef>
        </p:style>
      </p:cxnSp>
      <p:sp>
        <p:nvSpPr>
          <p:cNvPr id="16" name="TextBox 15">
            <a:extLst>
              <a:ext uri="{FF2B5EF4-FFF2-40B4-BE49-F238E27FC236}">
                <a16:creationId xmlns:a16="http://schemas.microsoft.com/office/drawing/2014/main" id="{280BCDD9-D3DF-3EBA-51EE-DD568001E7A5}"/>
              </a:ext>
            </a:extLst>
          </p:cNvPr>
          <p:cNvSpPr txBox="1"/>
          <p:nvPr userDrawn="1"/>
        </p:nvSpPr>
        <p:spPr>
          <a:xfrm>
            <a:off x="748749" y="6424566"/>
            <a:ext cx="2089033" cy="215444"/>
          </a:xfrm>
          <a:prstGeom prst="rect">
            <a:avLst/>
          </a:prstGeom>
          <a:noFill/>
        </p:spPr>
        <p:txBody>
          <a:bodyPr wrap="none" rtlCol="0">
            <a:spAutoFit/>
          </a:bodyPr>
          <a:lstStyle/>
          <a:p>
            <a:r>
              <a:rPr lang="en-US" sz="800" spc="200" baseline="0" dirty="0">
                <a:solidFill>
                  <a:srgbClr val="434343"/>
                </a:solidFill>
                <a:latin typeface="IBM Plex Mono" panose="020B0509050203000203" pitchFamily="49" charset="77"/>
              </a:rPr>
              <a:t>PRIVATE &amp; CONFIDENTIAL</a:t>
            </a:r>
          </a:p>
        </p:txBody>
      </p:sp>
      <p:pic>
        <p:nvPicPr>
          <p:cNvPr id="5" name="Picture 4">
            <a:extLst>
              <a:ext uri="{FF2B5EF4-FFF2-40B4-BE49-F238E27FC236}">
                <a16:creationId xmlns:a16="http://schemas.microsoft.com/office/drawing/2014/main" id="{37D605FB-C9B9-9430-8C51-AFC267D44300}"/>
              </a:ext>
            </a:extLst>
          </p:cNvPr>
          <p:cNvPicPr>
            <a:picLocks noChangeAspect="1"/>
          </p:cNvPicPr>
          <p:nvPr userDrawn="1"/>
        </p:nvPicPr>
        <p:blipFill>
          <a:blip r:embed="rId3"/>
          <a:stretch>
            <a:fillRect/>
          </a:stretch>
        </p:blipFill>
        <p:spPr>
          <a:xfrm>
            <a:off x="5369292" y="578051"/>
            <a:ext cx="1453415" cy="1453415"/>
          </a:xfrm>
          <a:prstGeom prst="rect">
            <a:avLst/>
          </a:prstGeom>
        </p:spPr>
      </p:pic>
    </p:spTree>
    <p:extLst>
      <p:ext uri="{BB962C8B-B14F-4D97-AF65-F5344CB8AC3E}">
        <p14:creationId xmlns:p14="http://schemas.microsoft.com/office/powerpoint/2010/main" val="319189814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theme" Target="../theme/theme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000000">
            <a:alpha val="95294"/>
          </a:srgbClr>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94348372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bg1"/>
          </a:solidFill>
          <a:latin typeface="Replica-Regular" panose="02000503030000020004" pitchFamily="2" charset="77"/>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bg1">
              <a:lumMod val="95000"/>
            </a:schemeClr>
          </a:solidFill>
          <a:latin typeface=""/>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1">
              <a:lumMod val="95000"/>
            </a:schemeClr>
          </a:solidFill>
          <a:latin typeface=""/>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lumMod val="95000"/>
            </a:schemeClr>
          </a:solidFill>
          <a:latin typeface=""/>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1">
              <a:lumMod val="95000"/>
            </a:schemeClr>
          </a:solidFill>
          <a:latin typeface=""/>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1">
              <a:lumMod val="95000"/>
            </a:schemeClr>
          </a:solidFill>
          <a:latin typeface=""/>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0F0F0F"/>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340127326"/>
      </p:ext>
    </p:extLst>
  </p:cSld>
  <p:clrMap bg1="dk1" tx1="lt1" bg2="dk2"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Lst>
  <p:txStyles>
    <p:titleStyle>
      <a:lvl1pPr algn="l" defTabSz="914400" rtl="0" eaLnBrk="1" latinLnBrk="0" hangingPunct="1">
        <a:lnSpc>
          <a:spcPct val="90000"/>
        </a:lnSpc>
        <a:spcBef>
          <a:spcPct val="0"/>
        </a:spcBef>
        <a:buNone/>
        <a:defRPr sz="4400" kern="1200">
          <a:solidFill>
            <a:schemeClr val="tx1"/>
          </a:solidFill>
          <a:latin typeface="Replica LL" panose="020B0504010101010104" pitchFamily="34" charset="77"/>
          <a:ea typeface="+mj-ea"/>
          <a:cs typeface="Replica LL" panose="020B0504010101010104" pitchFamily="34" charset="77"/>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IBM Plex Sans Light" panose="020B0403050203000203"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IBM Plex Sans Light" panose="020B0403050203000203"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IBM Plex Sans Light" panose="020B0403050203000203"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IBM Plex Sans Light" panose="020B0403050203000203"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IBM Plex Sans Light" panose="020B04030502030002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9.xml"/></Relationships>
</file>

<file path=ppt/slides/_rels/slide10.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1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4.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1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1.xml"/></Relationships>
</file>

<file path=ppt/slides/_rels/slide6.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1.xml"/></Relationships>
</file>

<file path=ppt/slides/_rels/slide9.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96DA6ED3-9168-5451-3025-EA9FEF22123C}"/>
              </a:ext>
            </a:extLst>
          </p:cNvPr>
          <p:cNvSpPr txBox="1"/>
          <p:nvPr/>
        </p:nvSpPr>
        <p:spPr>
          <a:xfrm>
            <a:off x="4621086" y="4312920"/>
            <a:ext cx="2949846" cy="1384995"/>
          </a:xfrm>
          <a:prstGeom prst="rect">
            <a:avLst/>
          </a:prstGeom>
          <a:noFill/>
        </p:spPr>
        <p:txBody>
          <a:bodyPr wrap="none" rtlCol="0">
            <a:spAutoFit/>
          </a:bodyPr>
          <a:lstStyle/>
          <a:p>
            <a:pPr algn="ctr"/>
            <a:r>
              <a:rPr lang="en-US" sz="2800" b="1" dirty="0">
                <a:solidFill>
                  <a:schemeClr val="bg1"/>
                </a:solidFill>
                <a:latin typeface="Replica LL TT Light" panose="020B0404010101010104" pitchFamily="34" charset="0"/>
                <a:cs typeface="Replica LL TT Light" panose="020B0404010101010104" pitchFamily="34" charset="0"/>
              </a:rPr>
              <a:t>Perscient</a:t>
            </a:r>
          </a:p>
          <a:p>
            <a:pPr algn="ctr"/>
            <a:r>
              <a:rPr lang="en-US" sz="2800" dirty="0">
                <a:solidFill>
                  <a:schemeClr val="bg1"/>
                </a:solidFill>
                <a:latin typeface="Replica LL TT Light" panose="020B0404010101010104" pitchFamily="34" charset="0"/>
                <a:cs typeface="Replica LL TT Light" panose="020B0404010101010104" pitchFamily="34" charset="0"/>
              </a:rPr>
              <a:t>AI Pulse Chartbook</a:t>
            </a:r>
          </a:p>
          <a:p>
            <a:pPr algn="ctr"/>
            <a:r>
              <a:rPr lang="en-US" sz="2800" dirty="0">
                <a:solidFill>
                  <a:schemeClr val="bg1"/>
                </a:solidFill>
                <a:latin typeface="Replica LL TT Light" panose="020B0404010101010104" pitchFamily="34" charset="0"/>
                <a:cs typeface="Replica LL TT Light" panose="020B0404010101010104" pitchFamily="34" charset="0"/>
              </a:rPr>
              <a:t>August 25, 2026</a:t>
            </a:r>
          </a:p>
        </p:txBody>
      </p:sp>
    </p:spTree>
    <p:extLst>
      <p:ext uri="{BB962C8B-B14F-4D97-AF65-F5344CB8AC3E}">
        <p14:creationId xmlns:p14="http://schemas.microsoft.com/office/powerpoint/2010/main" val="238530781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Replica LL TT Light" panose="020B0404010101010104" pitchFamily="34" charset="0"/>
                <a:cs typeface="Replica LL TT Light" panose="020B0404010101010104" pitchFamily="34" charset="0"/>
              </a:rPr>
              <a:t>The corporate ROI rebuttal is missing and long-horizon defenses are fading.</a:t>
            </a:r>
          </a:p>
        </p:txBody>
      </p:sp>
      <p:sp>
        <p:nvSpPr>
          <p:cNvPr id="3" name="Subtitle"/>
          <p:cNvSpPr>
            <a:spLocks noGrp="1"/>
          </p:cNvSpPr>
          <p:nvPr>
            <p:ph type="body" sz="quarter" idx="16"/>
          </p:nvPr>
        </p:nvSpPr>
        <p:spPr>
          <a:xfrm>
            <a:off x="318275" y="1180000"/>
            <a:ext cx="11551023" cy="320040"/>
          </a:xfrm>
        </p:spPr>
        <p:txBody>
          <a:bodyPr anchor="ctr"/>
          <a:lstStyle/>
          <a:p>
            <a:pPr>
              <a:buNone/>
            </a:pPr>
            <a:r>
              <a:rPr lang="en-US" sz="1400" dirty="0">
                <a:solidFill>
                  <a:srgbClr val="FFE5A7"/>
                </a:solidFill>
                <a:latin typeface="IBM Plex Mono" panose="020B0509050203000203" pitchFamily="49" charset="77"/>
                <a:cs typeface="IBM Plex Mono" panose="020B0509050203000203" pitchFamily="49" charset="77"/>
              </a:rPr>
              <a:t>PAYOFF CASE — ABSENT AND DECLINING</a:t>
            </a:r>
          </a:p>
        </p:txBody>
      </p:sp>
      <p:cxnSp>
        <p:nvCxnSpPr>
          <p:cNvPr id="20" name="Line 20"/>
          <p:cNvCxnSpPr/>
          <p:nvPr/>
        </p:nvCxnSpPr>
        <p:spPr>
          <a:xfrm>
            <a:off x="318275" y="1560000"/>
            <a:ext cx="11551023" cy="0"/>
          </a:xfrm>
          <a:prstGeom prst="line">
            <a:avLst/>
          </a:prstGeom>
          <a:ln w="9525">
            <a:solidFill>
              <a:srgbClr val="3DFFB9"/>
            </a:solidFill>
          </a:ln>
        </p:spPr>
      </p:cxnSp>
      <p:sp>
        <p:nvSpPr>
          <p:cNvPr id="30" name="Stat 30"/>
          <p:cNvSpPr txBox="1"/>
          <p:nvPr/>
        </p:nvSpPr>
        <p:spPr>
          <a:xfrm>
            <a:off x="318275" y="1750000"/>
            <a:ext cx="5675511" cy="900000"/>
          </a:xfrm>
          <a:prstGeom prst="rect">
            <a:avLst/>
          </a:prstGeom>
          <a:noFill/>
        </p:spPr>
        <p:txBody>
          <a:bodyPr wrap="square" lIns="0" tIns="0" rIns="0" bIns="0"/>
          <a:lstStyle/>
          <a:p>
            <a:pPr>
              <a:buNone/>
            </a:pPr>
            <a:r>
              <a:rPr lang="en-US" sz="3200" b="1" dirty="0">
                <a:solidFill>
                  <a:srgbClr val="FF2E63"/>
                </a:solidFill>
                <a:latin typeface="IBM Plex Mono" panose="020B0509050203000203" pitchFamily="49" charset="77"/>
                <a:cs typeface="IBM Plex Mono" panose="020B0509050203000203" pitchFamily="49" charset="77"/>
              </a:rPr>
              <a:t>100.2</a:t>
            </a:r>
          </a:p>
          <a:p>
            <a:pPr>
              <a:buNone/>
            </a:pPr>
            <a:r>
              <a:rPr lang="en-US" sz="1000" dirty="0">
                <a:solidFill>
                  <a:srgbClr val="FFFFFF">
                    <a:alpha val="70000"/>
                  </a:srgbClr>
                </a:solidFill>
                <a:latin typeface="IBM Plex Sans" panose="020B0503050203000203" pitchFamily="34" charset="77"/>
                <a:cs typeface="IBM Plex Sans" panose="020B0503050203000203" pitchFamily="34" charset="77"/>
              </a:rPr>
              <a:t>Language asserting businesses increasingly doubt large AI spending — about twice its average</a:t>
            </a:r>
          </a:p>
        </p:txBody>
      </p:sp>
      <p:sp>
        <p:nvSpPr>
          <p:cNvPr id="31" name="Stat 31"/>
          <p:cNvSpPr txBox="1"/>
          <p:nvPr/>
        </p:nvSpPr>
        <p:spPr>
          <a:xfrm>
            <a:off x="6193786" y="1750000"/>
            <a:ext cx="5675511" cy="900000"/>
          </a:xfrm>
          <a:prstGeom prst="rect">
            <a:avLst/>
          </a:prstGeom>
          <a:noFill/>
        </p:spPr>
        <p:txBody>
          <a:bodyPr wrap="square" lIns="0" tIns="0" rIns="0" bIns="0"/>
          <a:lstStyle/>
          <a:p>
            <a:pPr>
              <a:buNone/>
            </a:pPr>
            <a:r>
              <a:rPr lang="en-US" sz="3200" b="1" dirty="0">
                <a:solidFill>
                  <a:srgbClr val="FF2E63"/>
                </a:solidFill>
                <a:latin typeface="IBM Plex Mono" panose="020B0509050203000203" pitchFamily="49" charset="77"/>
                <a:cs typeface="IBM Plex Mono" panose="020B0509050203000203" pitchFamily="49" charset="77"/>
              </a:rPr>
              <a:t>-47.0</a:t>
            </a:r>
          </a:p>
          <a:p>
            <a:pPr>
              <a:buNone/>
            </a:pPr>
            <a:r>
              <a:rPr lang="en-US" sz="1000" dirty="0">
                <a:solidFill>
                  <a:srgbClr val="FFFFFF">
                    <a:alpha val="70000"/>
                  </a:srgbClr>
                </a:solidFill>
                <a:latin typeface="IBM Plex Sans" panose="020B0503050203000203" pitchFamily="34" charset="77"/>
                <a:cs typeface="IBM Plex Sans" panose="020B0503050203000203" pitchFamily="34" charset="77"/>
              </a:rPr>
              <a:t>Language connecting AI to productivity gains and potential UBI — well below average</a:t>
            </a:r>
          </a:p>
        </p:txBody>
      </p:sp>
      <p:sp>
        <p:nvSpPr>
          <p:cNvPr id="32" name="Body 32"/>
          <p:cNvSpPr txBox="1"/>
          <p:nvPr/>
        </p:nvSpPr>
        <p:spPr>
          <a:xfrm>
            <a:off x="318275" y="2800000"/>
            <a:ext cx="5669280" cy="5400000"/>
          </a:xfrm>
          <a:prstGeom prst="rect">
            <a:avLst/>
          </a:prstGeom>
          <a:noFill/>
        </p:spPr>
        <p:txBody>
          <a:bodyPr wrap="square" lIns="0" tIns="0" rIns="0" bIns="0"/>
          <a:lstStyle/>
          <a:p>
            <a:pPr marL="0" indent="0">
              <a:spcAft>
                <a:spcPts val="1400"/>
              </a:spcAft>
              <a:buNone/>
            </a:pPr>
            <a:r>
              <a:rPr lang="en-US" sz="1300" dirty="0">
                <a:solidFill>
                  <a:srgbClr val="FFFFFF"/>
                </a:solidFill>
                <a:latin typeface="IBM Plex Sans" panose="020B0503050203000203" pitchFamily="34" charset="77"/>
                <a:cs typeface="IBM Plex Sans" panose="020B0503050203000203" pitchFamily="34" charset="77"/>
              </a:rPr>
              <a:t>MIT Project NANDA found that 95% of enterprise generative AI pilots delivered no measurable P&amp;L impact against $30 to $40 billion in spending. S&amp;P Global found that 42% of companies abandoned most AI projects in 2025. Language asserting that AI advances are hitting corporate bottom lines and that non-adopters will be left behind both sit below their means.</a:t>
            </a:r>
          </a:p>
          <a:p>
            <a:pPr marL="0" indent="0">
              <a:spcAft>
                <a:spcPts val="1400"/>
              </a:spcAft>
              <a:buNone/>
            </a:pPr>
            <a:r>
              <a:rPr lang="en-US" sz="1300" i="1" dirty="0">
                <a:solidFill>
                  <a:srgbClr val="FFE5A7"/>
                </a:solidFill>
                <a:latin typeface="IBM Plex Sans" panose="020B0503050203000203" pitchFamily="34" charset="77"/>
                <a:cs typeface="IBM Plex Sans" panose="020B0503050203000203" pitchFamily="34" charset="77"/>
              </a:rPr>
              <a:t>The long-horizon defenses are receding fastest — language connecting AI to a multi-decade investment supercycle sits at a similar depth, and the capex case is being defended on near-term demand, not secular-cycle logic.</a:t>
            </a:r>
          </a:p>
        </p:txBody>
      </p:sp>
      <p:pic>
        <p:nvPicPr>
          <p:cNvPr id="33" name="Chart 33"/>
          <p:cNvPicPr>
            <a:picLocks noChangeAspect="1"/>
          </p:cNvPicPr>
          <p:nvPr/>
        </p:nvPicPr>
        <p:blipFill>
          <a:blip r:embed="rId2"/>
          <a:stretch>
            <a:fillRect/>
          </a:stretch>
        </p:blipFill>
        <p:spPr>
          <a:xfrm>
            <a:off x="6204345" y="2800000"/>
            <a:ext cx="5669280" cy="2834640"/>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yebrow"/>
          <p:cNvSpPr txBox="1"/>
          <p:nvPr/>
        </p:nvSpPr>
        <p:spPr>
          <a:xfrm>
            <a:off x="685800" y="2200000"/>
            <a:ext cx="6500000" cy="300000"/>
          </a:xfrm>
          <a:prstGeom prst="rect">
            <a:avLst/>
          </a:prstGeom>
          <a:noFill/>
        </p:spPr>
        <p:txBody>
          <a:bodyPr lIns="0" tIns="0" rIns="0" bIns="0"/>
          <a:lstStyle/>
          <a:p>
            <a:pPr>
              <a:buNone/>
            </a:pPr>
            <a:r>
              <a:rPr lang="en-US" sz="1400" dirty="0">
                <a:solidFill>
                  <a:srgbClr val="3DFFB9"/>
                </a:solidFill>
                <a:latin typeface="IBM Plex Mono" panose="020B0509050203000203" pitchFamily="49" charset="77"/>
                <a:cs typeface="IBM Plex Mono" panose="020B0509050203000203" pitchFamily="49" charset="77"/>
              </a:rPr>
              <a:t>STORY THREE</a:t>
            </a:r>
          </a:p>
        </p:txBody>
      </p:sp>
      <p:sp>
        <p:nvSpPr>
          <p:cNvPr id="3" name="Title"/>
          <p:cNvSpPr txBox="1"/>
          <p:nvPr/>
        </p:nvSpPr>
        <p:spPr>
          <a:xfrm>
            <a:off x="685800" y="2530000"/>
            <a:ext cx="8800000" cy="1900000"/>
          </a:xfrm>
          <a:prstGeom prst="rect">
            <a:avLst/>
          </a:prstGeom>
          <a:noFill/>
        </p:spPr>
        <p:txBody>
          <a:bodyPr wrap="square" lIns="0" tIns="0" rIns="0" bIns="0"/>
          <a:lstStyle/>
          <a:p>
            <a:pPr>
              <a:lnSpc>
                <a:spcPct val="100000"/>
              </a:lnSpc>
              <a:buNone/>
            </a:pPr>
            <a:r>
              <a:rPr lang="en-US" sz="4400" dirty="0">
                <a:solidFill>
                  <a:srgbClr val="FFFFFF"/>
                </a:solidFill>
                <a:latin typeface="Replica LL TT Light" panose="020B0404010101010104" pitchFamily="34" charset="0"/>
                <a:cs typeface="Replica LL TT Light" panose="020B0404010101010104" pitchFamily="34" charset="0"/>
              </a:rPr>
              <a:t>Consent, Legitimacy, and Brand</a:t>
            </a:r>
          </a:p>
        </p:txBody>
      </p:sp>
      <p:cxnSp>
        <p:nvCxnSpPr>
          <p:cNvPr id="4" name="Sep"/>
          <p:cNvCxnSpPr/>
          <p:nvPr/>
        </p:nvCxnSpPr>
        <p:spPr>
          <a:xfrm>
            <a:off x="685800" y="4500000"/>
            <a:ext cx="3600000" cy="0"/>
          </a:xfrm>
          <a:prstGeom prst="line">
            <a:avLst/>
          </a:prstGeom>
          <a:ln w="12700">
            <a:solidFill>
              <a:srgbClr val="3DFFB9"/>
            </a:solidFill>
          </a:ln>
        </p:spPr>
      </p:cxnSp>
      <p:sp>
        <p:nvSpPr>
          <p:cNvPr id="5" name="Sub"/>
          <p:cNvSpPr txBox="1"/>
          <p:nvPr/>
        </p:nvSpPr>
        <p:spPr>
          <a:xfrm>
            <a:off x="685800" y="4640000"/>
            <a:ext cx="7200000" cy="500000"/>
          </a:xfrm>
          <a:prstGeom prst="rect">
            <a:avLst/>
          </a:prstGeom>
          <a:noFill/>
        </p:spPr>
        <p:txBody>
          <a:bodyPr lIns="0" tIns="0" rIns="0" bIns="0"/>
          <a:lstStyle/>
          <a:p>
            <a:pPr>
              <a:buNone/>
            </a:pPr>
            <a:r>
              <a:rPr lang="en-US" sz="1800" i="1" dirty="0">
                <a:solidFill>
                  <a:srgbClr val="FFE5A7"/>
                </a:solidFill>
                <a:latin typeface="IBM Plex Sans" panose="020B0503050203000203" pitchFamily="34" charset="77"/>
                <a:cs typeface="IBM Plex Sans" panose="020B0503050203000203" pitchFamily="34" charset="77"/>
              </a:rPr>
              <a:t>Local opposition surges, the public-benefit case goes quiet, and narrative attention concentrates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Replica LL TT Light" panose="020B0404010101010104" pitchFamily="34" charset="0"/>
                <a:cs typeface="Replica LL TT Light" panose="020B0404010101010104" pitchFamily="34" charset="0"/>
              </a:rPr>
              <a:t>More than 530 communities have restricted data center construction.</a:t>
            </a:r>
          </a:p>
        </p:txBody>
      </p:sp>
      <p:sp>
        <p:nvSpPr>
          <p:cNvPr id="3" name="Subtitle"/>
          <p:cNvSpPr>
            <a:spLocks noGrp="1"/>
          </p:cNvSpPr>
          <p:nvPr>
            <p:ph type="body" sz="quarter" idx="16"/>
          </p:nvPr>
        </p:nvSpPr>
        <p:spPr>
          <a:xfrm>
            <a:off x="318275" y="1180000"/>
            <a:ext cx="11551023" cy="320040"/>
          </a:xfrm>
        </p:spPr>
        <p:txBody>
          <a:bodyPr anchor="ctr"/>
          <a:lstStyle/>
          <a:p>
            <a:pPr>
              <a:buNone/>
            </a:pPr>
            <a:r>
              <a:rPr lang="en-US" sz="1400" dirty="0">
                <a:solidFill>
                  <a:srgbClr val="FFE5A7"/>
                </a:solidFill>
                <a:latin typeface="IBM Plex Mono" panose="020B0509050203000203" pitchFamily="49" charset="77"/>
                <a:cs typeface="IBM Plex Mono" panose="020B0509050203000203" pitchFamily="49" charset="77"/>
              </a:rPr>
              <a:t>LOCAL OPPOSITION — THE BACKLASH ACCELERATES</a:t>
            </a:r>
          </a:p>
        </p:txBody>
      </p:sp>
      <p:cxnSp>
        <p:nvCxnSpPr>
          <p:cNvPr id="20" name="Line 20"/>
          <p:cNvCxnSpPr/>
          <p:nvPr/>
        </p:nvCxnSpPr>
        <p:spPr>
          <a:xfrm>
            <a:off x="318275" y="1560000"/>
            <a:ext cx="11551023" cy="0"/>
          </a:xfrm>
          <a:prstGeom prst="line">
            <a:avLst/>
          </a:prstGeom>
          <a:ln w="9525">
            <a:solidFill>
              <a:srgbClr val="3DFFB9"/>
            </a:solidFill>
          </a:ln>
        </p:spPr>
      </p:cxnSp>
      <p:sp>
        <p:nvSpPr>
          <p:cNvPr id="30" name="Stat 30"/>
          <p:cNvSpPr txBox="1"/>
          <p:nvPr/>
        </p:nvSpPr>
        <p:spPr>
          <a:xfrm>
            <a:off x="318275" y="1750000"/>
            <a:ext cx="3717007" cy="900000"/>
          </a:xfrm>
          <a:prstGeom prst="rect">
            <a:avLst/>
          </a:prstGeom>
          <a:noFill/>
        </p:spPr>
        <p:txBody>
          <a:bodyPr wrap="square" lIns="0" tIns="0" rIns="0" bIns="0"/>
          <a:lstStyle/>
          <a:p>
            <a:pPr>
              <a:buNone/>
            </a:pPr>
            <a:r>
              <a:rPr lang="en-US" sz="3200" b="1" dirty="0">
                <a:solidFill>
                  <a:srgbClr val="FF2E63"/>
                </a:solidFill>
                <a:latin typeface="IBM Plex Mono" panose="020B0509050203000203" pitchFamily="49" charset="77"/>
                <a:cs typeface="IBM Plex Mono" panose="020B0509050203000203" pitchFamily="49" charset="77"/>
              </a:rPr>
              <a:t>75.7</a:t>
            </a:r>
          </a:p>
          <a:p>
            <a:pPr>
              <a:buNone/>
            </a:pPr>
            <a:r>
              <a:rPr lang="en-US" sz="1000" dirty="0">
                <a:solidFill>
                  <a:srgbClr val="FFFFFF">
                    <a:alpha val="70000"/>
                  </a:srgbClr>
                </a:solidFill>
                <a:latin typeface="IBM Plex Sans" panose="020B0503050203000203" pitchFamily="34" charset="77"/>
                <a:cs typeface="IBM Plex Sans" panose="020B0503050203000203" pitchFamily="34" charset="77"/>
              </a:rPr>
              <a:t>Language claiming opposition to large AI investments is increasing</a:t>
            </a:r>
          </a:p>
        </p:txBody>
      </p:sp>
      <p:sp>
        <p:nvSpPr>
          <p:cNvPr id="31" name="Stat 31"/>
          <p:cNvSpPr txBox="1"/>
          <p:nvPr/>
        </p:nvSpPr>
        <p:spPr>
          <a:xfrm>
            <a:off x="4235282" y="1750000"/>
            <a:ext cx="3717007" cy="900000"/>
          </a:xfrm>
          <a:prstGeom prst="rect">
            <a:avLst/>
          </a:prstGeom>
          <a:noFill/>
        </p:spPr>
        <p:txBody>
          <a:bodyPr wrap="square" lIns="0" tIns="0" rIns="0" bIns="0"/>
          <a:lstStyle/>
          <a:p>
            <a:pPr>
              <a:buNone/>
            </a:pPr>
            <a:r>
              <a:rPr lang="en-US" sz="3200" b="1" dirty="0">
                <a:solidFill>
                  <a:srgbClr val="FF2E63"/>
                </a:solidFill>
                <a:latin typeface="IBM Plex Mono" panose="020B0509050203000203" pitchFamily="49" charset="77"/>
                <a:cs typeface="IBM Plex Mono" panose="020B0509050203000203" pitchFamily="49" charset="77"/>
              </a:rPr>
              <a:t>+12.0</a:t>
            </a:r>
          </a:p>
          <a:p>
            <a:pPr>
              <a:buNone/>
            </a:pPr>
            <a:r>
              <a:rPr lang="en-US" sz="1000" dirty="0">
                <a:solidFill>
                  <a:srgbClr val="FFFFFF">
                    <a:alpha val="70000"/>
                  </a:srgbClr>
                </a:solidFill>
                <a:latin typeface="IBM Plex Sans" panose="020B0503050203000203" pitchFamily="34" charset="77"/>
                <a:cs typeface="IBM Plex Sans" panose="020B0503050203000203" pitchFamily="34" charset="77"/>
              </a:rPr>
              <a:t>Weekly point rise — among the largest weekly increases in the set</a:t>
            </a:r>
          </a:p>
        </p:txBody>
      </p:sp>
      <p:sp>
        <p:nvSpPr>
          <p:cNvPr id="32" name="Stat 32"/>
          <p:cNvSpPr txBox="1"/>
          <p:nvPr/>
        </p:nvSpPr>
        <p:spPr>
          <a:xfrm>
            <a:off x="8152289" y="1750000"/>
            <a:ext cx="3717007" cy="900000"/>
          </a:xfrm>
          <a:prstGeom prst="rect">
            <a:avLst/>
          </a:prstGeom>
          <a:noFill/>
        </p:spPr>
        <p:txBody>
          <a:bodyPr wrap="square" lIns="0" tIns="0" rIns="0" bIns="0"/>
          <a:lstStyle/>
          <a:p>
            <a:pPr>
              <a:buNone/>
            </a:pPr>
            <a:r>
              <a:rPr lang="en-US" sz="3200" b="1" dirty="0">
                <a:solidFill>
                  <a:srgbClr val="FF2E63"/>
                </a:solidFill>
                <a:latin typeface="IBM Plex Mono" panose="020B0509050203000203" pitchFamily="49" charset="77"/>
                <a:cs typeface="IBM Plex Mono" panose="020B0509050203000203" pitchFamily="49" charset="77"/>
              </a:rPr>
              <a:t>75%</a:t>
            </a:r>
          </a:p>
          <a:p>
            <a:pPr>
              <a:buNone/>
            </a:pPr>
            <a:r>
              <a:rPr lang="en-US" sz="1000" dirty="0">
                <a:solidFill>
                  <a:srgbClr val="FFFFFF">
                    <a:alpha val="70000"/>
                  </a:srgbClr>
                </a:solidFill>
                <a:latin typeface="IBM Plex Sans" panose="020B0503050203000203" pitchFamily="34" charset="77"/>
                <a:cs typeface="IBM Plex Sans" panose="020B0503050203000203" pitchFamily="34" charset="77"/>
              </a:rPr>
              <a:t>Share of Americans opposing a new data center near where they live per Heatmap/Embold</a:t>
            </a:r>
          </a:p>
        </p:txBody>
      </p:sp>
      <p:sp>
        <p:nvSpPr>
          <p:cNvPr id="33" name="Body 33"/>
          <p:cNvSpPr txBox="1"/>
          <p:nvPr/>
        </p:nvSpPr>
        <p:spPr>
          <a:xfrm>
            <a:off x="318275" y="2800000"/>
            <a:ext cx="5669280" cy="5400000"/>
          </a:xfrm>
          <a:prstGeom prst="rect">
            <a:avLst/>
          </a:prstGeom>
          <a:noFill/>
        </p:spPr>
        <p:txBody>
          <a:bodyPr wrap="square" lIns="0" tIns="0" rIns="0" bIns="0"/>
          <a:lstStyle/>
          <a:p>
            <a:pPr marL="0" indent="0">
              <a:spcAft>
                <a:spcPts val="1400"/>
              </a:spcAft>
              <a:buNone/>
            </a:pPr>
            <a:r>
              <a:rPr lang="en-US" sz="1300" dirty="0">
                <a:solidFill>
                  <a:srgbClr val="FFFFFF"/>
                </a:solidFill>
                <a:latin typeface="IBM Plex Sans" panose="020B0503050203000203" pitchFamily="34" charset="77"/>
                <a:cs typeface="IBM Plex Sans" panose="020B0503050203000203" pitchFamily="34" charset="77"/>
              </a:rPr>
              <a:t>Politico described the late-summer backlash as inspiring panic in parts of the tech sector. Politicians across the spectrum — from Governor Abbott to Josh Shapiro to Michigan Senate nominee Mike Rogers — are embracing curbs on construction. Opposition spans age, income, partisanship, and the rural-urban divide.</a:t>
            </a:r>
          </a:p>
          <a:p>
            <a:pPr marL="0" indent="0">
              <a:spcAft>
                <a:spcPts val="1400"/>
              </a:spcAft>
              <a:buNone/>
            </a:pPr>
            <a:r>
              <a:rPr lang="en-US" sz="1300" dirty="0">
                <a:solidFill>
                  <a:srgbClr val="FFFFFF"/>
                </a:solidFill>
                <a:latin typeface="IBM Plex Sans" panose="020B0503050203000203" pitchFamily="34" charset="77"/>
                <a:cs typeface="IBM Plex Sans" panose="020B0503050203000203" pitchFamily="34" charset="77"/>
              </a:rPr>
              <a:t>Indianapolis finalized a moratorium through end-2027, Louisville adopted a six-month pause, and the Cherokee Nation barred hyperscale facilities from tribal and trust lands after 64% of surveyed citizens opposed them. </a:t>
            </a:r>
            <a:r>
              <a:rPr lang="en-US" sz="1300" i="1" dirty="0">
                <a:solidFill>
                  <a:srgbClr val="FFE5A7"/>
                </a:solidFill>
                <a:latin typeface="IBM Plex Sans" panose="020B0503050203000203" pitchFamily="34" charset="77"/>
                <a:cs typeface="IBM Plex Sans" panose="020B0503050203000203" pitchFamily="34" charset="77"/>
              </a:rPr>
              <a:t>Counterpressure is real but uneven: Hill County, Texas rescinded its moratorium after a developer sued for over $100 million.</a:t>
            </a:r>
          </a:p>
        </p:txBody>
      </p:sp>
      <p:pic>
        <p:nvPicPr>
          <p:cNvPr id="34" name="Chart 34"/>
          <p:cNvPicPr>
            <a:picLocks noChangeAspect="1"/>
          </p:cNvPicPr>
          <p:nvPr/>
        </p:nvPicPr>
        <p:blipFill>
          <a:blip r:embed="rId2"/>
          <a:stretch>
            <a:fillRect/>
          </a:stretch>
        </p:blipFill>
        <p:spPr>
          <a:xfrm>
            <a:off x="6204345" y="2800000"/>
            <a:ext cx="5669280" cy="2834640"/>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Replica LL TT Light" panose="020B0404010101010104" pitchFamily="34" charset="0"/>
                <a:cs typeface="Replica LL TT Light" panose="020B0404010101010104" pitchFamily="34" charset="0"/>
              </a:rPr>
              <a:t>Every public-benefit narrative sits below its long-term mean.</a:t>
            </a:r>
          </a:p>
        </p:txBody>
      </p:sp>
      <p:sp>
        <p:nvSpPr>
          <p:cNvPr id="3" name="Subtitle"/>
          <p:cNvSpPr>
            <a:spLocks noGrp="1"/>
          </p:cNvSpPr>
          <p:nvPr>
            <p:ph type="body" sz="quarter" idx="16"/>
          </p:nvPr>
        </p:nvSpPr>
        <p:spPr>
          <a:xfrm>
            <a:off x="318275" y="1180000"/>
            <a:ext cx="11551023" cy="320040"/>
          </a:xfrm>
        </p:spPr>
        <p:txBody>
          <a:bodyPr anchor="ctr"/>
          <a:lstStyle/>
          <a:p>
            <a:pPr>
              <a:buNone/>
            </a:pPr>
            <a:r>
              <a:rPr lang="en-US" sz="1400" dirty="0">
                <a:solidFill>
                  <a:srgbClr val="FFE5A7"/>
                </a:solidFill>
                <a:latin typeface="IBM Plex Mono" panose="020B0509050203000203" pitchFamily="49" charset="77"/>
                <a:cs typeface="IBM Plex Mono" panose="020B0509050203000203" pitchFamily="49" charset="77"/>
              </a:rPr>
              <a:t>BENEFIT FRAMING — CONSPICUOUSLY ABSENT</a:t>
            </a:r>
          </a:p>
        </p:txBody>
      </p:sp>
      <p:cxnSp>
        <p:nvCxnSpPr>
          <p:cNvPr id="20" name="Line 20"/>
          <p:cNvCxnSpPr/>
          <p:nvPr/>
        </p:nvCxnSpPr>
        <p:spPr>
          <a:xfrm>
            <a:off x="318275" y="1560000"/>
            <a:ext cx="11551023" cy="0"/>
          </a:xfrm>
          <a:prstGeom prst="line">
            <a:avLst/>
          </a:prstGeom>
          <a:ln w="9525">
            <a:solidFill>
              <a:srgbClr val="3DFFB9"/>
            </a:solidFill>
          </a:ln>
        </p:spPr>
      </p:cxnSp>
      <p:sp>
        <p:nvSpPr>
          <p:cNvPr id="30" name="Stat 30"/>
          <p:cNvSpPr txBox="1"/>
          <p:nvPr/>
        </p:nvSpPr>
        <p:spPr>
          <a:xfrm>
            <a:off x="318275" y="1750000"/>
            <a:ext cx="5675511" cy="900000"/>
          </a:xfrm>
          <a:prstGeom prst="rect">
            <a:avLst/>
          </a:prstGeom>
          <a:noFill/>
        </p:spPr>
        <p:txBody>
          <a:bodyPr wrap="square" lIns="0" tIns="0" rIns="0" bIns="0"/>
          <a:lstStyle/>
          <a:p>
            <a:pPr>
              <a:buNone/>
            </a:pPr>
            <a:r>
              <a:rPr lang="en-US" sz="3200" b="1" dirty="0">
                <a:solidFill>
                  <a:srgbClr val="FF2E63"/>
                </a:solidFill>
                <a:latin typeface="IBM Plex Mono" panose="020B0509050203000203" pitchFamily="49" charset="77"/>
                <a:cs typeface="IBM Plex Mono" panose="020B0509050203000203" pitchFamily="49" charset="77"/>
              </a:rPr>
              <a:t>-60.5</a:t>
            </a:r>
          </a:p>
          <a:p>
            <a:pPr>
              <a:buNone/>
            </a:pPr>
            <a:r>
              <a:rPr lang="en-US" sz="1000" dirty="0">
                <a:solidFill>
                  <a:srgbClr val="FFFFFF">
                    <a:alpha val="70000"/>
                  </a:srgbClr>
                </a:solidFill>
                <a:latin typeface="IBM Plex Sans" panose="020B0503050203000203" pitchFamily="34" charset="77"/>
                <a:cs typeface="IBM Plex Sans" panose="020B0503050203000203" pitchFamily="34" charset="77"/>
              </a:rPr>
              <a:t>Language claiming AI will fundamentally change healthcare — well below average</a:t>
            </a:r>
          </a:p>
        </p:txBody>
      </p:sp>
      <p:sp>
        <p:nvSpPr>
          <p:cNvPr id="31" name="Stat 31"/>
          <p:cNvSpPr txBox="1"/>
          <p:nvPr/>
        </p:nvSpPr>
        <p:spPr>
          <a:xfrm>
            <a:off x="6193786" y="1750000"/>
            <a:ext cx="5675511" cy="900000"/>
          </a:xfrm>
          <a:prstGeom prst="rect">
            <a:avLst/>
          </a:prstGeom>
          <a:noFill/>
        </p:spPr>
        <p:txBody>
          <a:bodyPr wrap="square" lIns="0" tIns="0" rIns="0" bIns="0"/>
          <a:lstStyle/>
          <a:p>
            <a:pPr>
              <a:buNone/>
            </a:pPr>
            <a:r>
              <a:rPr lang="en-US" sz="3200" b="1" dirty="0">
                <a:solidFill>
                  <a:srgbClr val="FFE5A7"/>
                </a:solidFill>
                <a:latin typeface="IBM Plex Mono" panose="020B0509050203000203" pitchFamily="49" charset="77"/>
                <a:cs typeface="IBM Plex Mono" panose="020B0509050203000203" pitchFamily="49" charset="77"/>
              </a:rPr>
              <a:t>Below</a:t>
            </a:r>
          </a:p>
          <a:p>
            <a:pPr>
              <a:buNone/>
            </a:pPr>
            <a:r>
              <a:rPr lang="en-US" sz="1000" dirty="0">
                <a:solidFill>
                  <a:srgbClr val="FFFFFF">
                    <a:alpha val="70000"/>
                  </a:srgbClr>
                </a:solidFill>
                <a:latin typeface="IBM Plex Sans" panose="020B0503050203000203" pitchFamily="34" charset="77"/>
                <a:cs typeface="IBM Plex Sans" panose="020B0503050203000203" pitchFamily="34" charset="77"/>
              </a:rPr>
              <a:t>Education and science benefit frames — similarly depressed</a:t>
            </a:r>
          </a:p>
        </p:txBody>
      </p:sp>
      <p:sp>
        <p:nvSpPr>
          <p:cNvPr id="32" name="Body 32"/>
          <p:cNvSpPr txBox="1"/>
          <p:nvPr/>
        </p:nvSpPr>
        <p:spPr>
          <a:xfrm>
            <a:off x="318275" y="2800000"/>
            <a:ext cx="11551023" cy="5400000"/>
          </a:xfrm>
          <a:prstGeom prst="rect">
            <a:avLst/>
          </a:prstGeom>
          <a:noFill/>
        </p:spPr>
        <p:txBody>
          <a:bodyPr wrap="square" lIns="0" tIns="0" rIns="0" bIns="0"/>
          <a:lstStyle/>
          <a:p>
            <a:pPr marL="0" indent="0">
              <a:spcAft>
                <a:spcPts val="2200"/>
              </a:spcAft>
              <a:buNone/>
            </a:pPr>
            <a:r>
              <a:rPr lang="en-US" sz="1700" dirty="0">
                <a:solidFill>
                  <a:srgbClr val="FFFFFF"/>
                </a:solidFill>
                <a:latin typeface="IBM Plex Sans" panose="020B0503050203000203" pitchFamily="34" charset="77"/>
                <a:cs typeface="IBM Plex Sans" panose="020B0503050203000203" pitchFamily="34" charset="77"/>
              </a:rPr>
              <a:t>Language claiming AI will transform healthcare sits at -60.5, meaning the theme is running at roughly 60% below its long-term average. The education and science equivalents are similarly depressed. Labor framing is quiet on both the job-destruction and job-creation sides, and incumbent-disruption frames around search and news have receded deeply below their averages.</a:t>
            </a:r>
          </a:p>
          <a:p>
            <a:pPr marL="0" indent="0">
              <a:spcAft>
                <a:spcPts val="2200"/>
              </a:spcAft>
              <a:buNone/>
            </a:pPr>
            <a:r>
              <a:rPr lang="en-US" sz="1700" i="1" dirty="0">
                <a:solidFill>
                  <a:srgbClr val="FFE5A7"/>
                </a:solidFill>
                <a:latin typeface="IBM Plex Sans" panose="020B0503050203000203" pitchFamily="34" charset="77"/>
                <a:cs typeface="IBM Plex Sans" panose="020B0503050203000203" pitchFamily="34" charset="77"/>
              </a:rPr>
              <a:t>The industry faces organized local opposition without a persuasive answer about what AI is actually for beyond enterprise compute. A handful of firms command narrative share, but no one is supplying the legitimacy story that continued physical build-out would require.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Replica LL TT Light" panose="020B0404010101010104" pitchFamily="34" charset="0"/>
                <a:cs typeface="Replica LL TT Light" panose="020B0404010101010104" pitchFamily="34" charset="0"/>
              </a:rPr>
              <a:t>Anthropic commands narrative leadership far above every rival frame.</a:t>
            </a:r>
          </a:p>
        </p:txBody>
      </p:sp>
      <p:sp>
        <p:nvSpPr>
          <p:cNvPr id="3" name="Subtitle"/>
          <p:cNvSpPr>
            <a:spLocks noGrp="1"/>
          </p:cNvSpPr>
          <p:nvPr>
            <p:ph type="body" sz="quarter" idx="16"/>
          </p:nvPr>
        </p:nvSpPr>
        <p:spPr>
          <a:xfrm>
            <a:off x="318275" y="1180000"/>
            <a:ext cx="11551023" cy="320040"/>
          </a:xfrm>
        </p:spPr>
        <p:txBody>
          <a:bodyPr anchor="ctr"/>
          <a:lstStyle/>
          <a:p>
            <a:pPr>
              <a:buNone/>
            </a:pPr>
            <a:r>
              <a:rPr lang="en-US" sz="1400" dirty="0">
                <a:solidFill>
                  <a:srgbClr val="FFE5A7"/>
                </a:solidFill>
                <a:latin typeface="IBM Plex Mono" panose="020B0509050203000203" pitchFamily="49" charset="77"/>
                <a:cs typeface="IBM Plex Mono" panose="020B0509050203000203" pitchFamily="49" charset="77"/>
              </a:rPr>
              <a:t>BRAND ATTENTION — CONCENTRATED AND FRAGILE</a:t>
            </a:r>
          </a:p>
        </p:txBody>
      </p:sp>
      <p:cxnSp>
        <p:nvCxnSpPr>
          <p:cNvPr id="20" name="Line 20"/>
          <p:cNvCxnSpPr/>
          <p:nvPr/>
        </p:nvCxnSpPr>
        <p:spPr>
          <a:xfrm>
            <a:off x="318275" y="1560000"/>
            <a:ext cx="11551023" cy="0"/>
          </a:xfrm>
          <a:prstGeom prst="line">
            <a:avLst/>
          </a:prstGeom>
          <a:ln w="9525">
            <a:solidFill>
              <a:srgbClr val="3DFFB9"/>
            </a:solidFill>
          </a:ln>
        </p:spPr>
      </p:cxnSp>
      <p:sp>
        <p:nvSpPr>
          <p:cNvPr id="30" name="Stat 30"/>
          <p:cNvSpPr txBox="1"/>
          <p:nvPr/>
        </p:nvSpPr>
        <p:spPr>
          <a:xfrm>
            <a:off x="318275" y="1750000"/>
            <a:ext cx="3717007" cy="900000"/>
          </a:xfrm>
          <a:prstGeom prst="rect">
            <a:avLst/>
          </a:prstGeom>
          <a:noFill/>
        </p:spPr>
        <p:txBody>
          <a:bodyPr wrap="square" lIns="0" tIns="0" rIns="0" bIns="0"/>
          <a:lstStyle/>
          <a:p>
            <a:pPr>
              <a:buNone/>
            </a:pPr>
            <a:r>
              <a:rPr lang="en-US" sz="3200" b="1" dirty="0">
                <a:solidFill>
                  <a:srgbClr val="3DFFB9"/>
                </a:solidFill>
                <a:latin typeface="IBM Plex Mono" panose="020B0509050203000203" pitchFamily="49" charset="77"/>
                <a:cs typeface="IBM Plex Mono" panose="020B0509050203000203" pitchFamily="49" charset="77"/>
              </a:rPr>
              <a:t>173.4</a:t>
            </a:r>
          </a:p>
          <a:p>
            <a:pPr>
              <a:buNone/>
            </a:pPr>
            <a:r>
              <a:rPr lang="en-US" sz="1000" dirty="0">
                <a:solidFill>
                  <a:srgbClr val="FFFFFF">
                    <a:alpha val="70000"/>
                  </a:srgbClr>
                </a:solidFill>
                <a:latin typeface="IBM Plex Sans" panose="020B0503050203000203" pitchFamily="34" charset="77"/>
                <a:cs typeface="IBM Plex Sans" panose="020B0503050203000203" pitchFamily="34" charset="77"/>
              </a:rPr>
              <a:t>Language asserting Anthropic or Claude leads the AI race — far above rivals</a:t>
            </a:r>
          </a:p>
        </p:txBody>
      </p:sp>
      <p:sp>
        <p:nvSpPr>
          <p:cNvPr id="31" name="Stat 31"/>
          <p:cNvSpPr txBox="1"/>
          <p:nvPr/>
        </p:nvSpPr>
        <p:spPr>
          <a:xfrm>
            <a:off x="4235282" y="1750000"/>
            <a:ext cx="3717007" cy="900000"/>
          </a:xfrm>
          <a:prstGeom prst="rect">
            <a:avLst/>
          </a:prstGeom>
          <a:noFill/>
        </p:spPr>
        <p:txBody>
          <a:bodyPr wrap="square" lIns="0" tIns="0" rIns="0" bIns="0"/>
          <a:lstStyle/>
          <a:p>
            <a:pPr>
              <a:buNone/>
            </a:pPr>
            <a:r>
              <a:rPr lang="en-US" sz="3200" b="1" dirty="0">
                <a:solidFill>
                  <a:srgbClr val="FF2E63"/>
                </a:solidFill>
                <a:latin typeface="IBM Plex Mono" panose="020B0509050203000203" pitchFamily="49" charset="77"/>
                <a:cs typeface="IBM Plex Mono" panose="020B0509050203000203" pitchFamily="49" charset="77"/>
              </a:rPr>
              <a:t>-37.7</a:t>
            </a:r>
          </a:p>
          <a:p>
            <a:pPr>
              <a:buNone/>
            </a:pPr>
            <a:r>
              <a:rPr lang="en-US" sz="1000" dirty="0">
                <a:solidFill>
                  <a:srgbClr val="FFFFFF">
                    <a:alpha val="70000"/>
                  </a:srgbClr>
                </a:solidFill>
                <a:latin typeface="IBM Plex Sans" panose="020B0503050203000203" pitchFamily="34" charset="77"/>
                <a:cs typeface="IBM Plex Sans" panose="020B0503050203000203" pitchFamily="34" charset="77"/>
              </a:rPr>
              <a:t>Weekly decline in language asserting Grok or xAI leads — the steepest drop in the file</a:t>
            </a:r>
          </a:p>
        </p:txBody>
      </p:sp>
      <p:sp>
        <p:nvSpPr>
          <p:cNvPr id="32" name="Stat 32"/>
          <p:cNvSpPr txBox="1"/>
          <p:nvPr/>
        </p:nvSpPr>
        <p:spPr>
          <a:xfrm>
            <a:off x="8152289" y="1750000"/>
            <a:ext cx="3717007" cy="900000"/>
          </a:xfrm>
          <a:prstGeom prst="rect">
            <a:avLst/>
          </a:prstGeom>
          <a:noFill/>
        </p:spPr>
        <p:txBody>
          <a:bodyPr wrap="square" lIns="0" tIns="0" rIns="0" bIns="0"/>
          <a:lstStyle/>
          <a:p>
            <a:pPr>
              <a:buNone/>
            </a:pPr>
            <a:r>
              <a:rPr lang="en-US" sz="3200" b="1" dirty="0">
                <a:solidFill>
                  <a:srgbClr val="3DFFB9"/>
                </a:solidFill>
                <a:latin typeface="IBM Plex Mono" panose="020B0509050203000203" pitchFamily="49" charset="77"/>
                <a:cs typeface="IBM Plex Mono" panose="020B0509050203000203" pitchFamily="49" charset="77"/>
              </a:rPr>
              <a:t>40%</a:t>
            </a:r>
          </a:p>
          <a:p>
            <a:pPr>
              <a:buNone/>
            </a:pPr>
            <a:r>
              <a:rPr lang="en-US" sz="1000" dirty="0">
                <a:solidFill>
                  <a:srgbClr val="FFFFFF">
                    <a:alpha val="70000"/>
                  </a:srgbClr>
                </a:solidFill>
                <a:latin typeface="IBM Plex Sans" panose="020B0503050203000203" pitchFamily="34" charset="77"/>
                <a:cs typeface="IBM Plex Sans" panose="020B0503050203000203" pitchFamily="34" charset="77"/>
              </a:rPr>
              <a:t>Anthropic's share of enterprise LLM spending per Menlo Ventures vs. OpenAI's 27%</a:t>
            </a:r>
          </a:p>
        </p:txBody>
      </p:sp>
      <p:sp>
        <p:nvSpPr>
          <p:cNvPr id="33" name="Body 33"/>
          <p:cNvSpPr txBox="1"/>
          <p:nvPr/>
        </p:nvSpPr>
        <p:spPr>
          <a:xfrm>
            <a:off x="318275" y="2800000"/>
            <a:ext cx="5669280" cy="5400000"/>
          </a:xfrm>
          <a:prstGeom prst="rect">
            <a:avLst/>
          </a:prstGeom>
          <a:noFill/>
        </p:spPr>
        <p:txBody>
          <a:bodyPr wrap="square" lIns="0" tIns="0" rIns="0" bIns="0"/>
          <a:lstStyle/>
          <a:p>
            <a:pPr marL="0" indent="0">
              <a:spcAft>
                <a:spcPts val="1400"/>
              </a:spcAft>
              <a:buNone/>
            </a:pPr>
            <a:r>
              <a:rPr lang="en-US" sz="1300" dirty="0">
                <a:solidFill>
                  <a:srgbClr val="FFFFFF"/>
                </a:solidFill>
                <a:latin typeface="IBM Plex Sans" panose="020B0503050203000203" pitchFamily="34" charset="77"/>
                <a:cs typeface="IBM Plex Sans" panose="020B0503050203000203" pitchFamily="34" charset="77"/>
              </a:rPr>
              <a:t>Language asserting Anthropic's leadership holds far above equivalent frames for Google, OpenAI, and China. Menlo Ventures data shows Anthropic at 40% of enterprise LLM spending versus OpenAI's 27%, giving the narrative density a commercial anchor.</a:t>
            </a:r>
          </a:p>
          <a:p>
            <a:pPr marL="0" indent="0">
              <a:spcAft>
                <a:spcPts val="1400"/>
              </a:spcAft>
              <a:buNone/>
            </a:pPr>
            <a:r>
              <a:rPr lang="en-US" sz="1300" dirty="0">
                <a:solidFill>
                  <a:srgbClr val="FFFFFF"/>
                </a:solidFill>
                <a:latin typeface="IBM Plex Sans" panose="020B0503050203000203" pitchFamily="34" charset="77"/>
                <a:cs typeface="IBM Plex Sans" panose="020B0503050203000203" pitchFamily="34" charset="77"/>
              </a:rPr>
              <a:t>Grok-leadership language posted a steep weekly drop to roughly its long-term mean despite Grok 4.6 shipping on 12 August and scoring fourth on the Artificial Analysis Intelligence Index. </a:t>
            </a:r>
            <a:r>
              <a:rPr lang="en-US" sz="1300" i="1" dirty="0">
                <a:solidFill>
                  <a:srgbClr val="FFE5A7"/>
                </a:solidFill>
                <a:latin typeface="IBM Plex Sans" panose="020B0503050203000203" pitchFamily="34" charset="77"/>
                <a:cs typeface="IBM Plex Sans" panose="020B0503050203000203" pitchFamily="34" charset="77"/>
              </a:rPr>
              <a:t>As Nate Silver noted, the opposition is less about model risk than about distrust of large tech firms themselves.</a:t>
            </a:r>
          </a:p>
        </p:txBody>
      </p:sp>
      <p:pic>
        <p:nvPicPr>
          <p:cNvPr id="34" name="Chart 34"/>
          <p:cNvPicPr>
            <a:picLocks noChangeAspect="1"/>
          </p:cNvPicPr>
          <p:nvPr/>
        </p:nvPicPr>
        <p:blipFill>
          <a:blip r:embed="rId2"/>
          <a:stretch>
            <a:fillRect/>
          </a:stretch>
        </p:blipFill>
        <p:spPr>
          <a:xfrm>
            <a:off x="6204345" y="2800000"/>
            <a:ext cx="5669280" cy="2834640"/>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Replica LL TT Light" panose="020B0404010101010104" pitchFamily="34" charset="0"/>
                <a:cs typeface="Replica LL TT Light" panose="020B0404010101010104" pitchFamily="34" charset="0"/>
              </a:rPr>
              <a:t>The AI narrative is splitting into a spending story with no payoff story to match.</a:t>
            </a:r>
          </a:p>
        </p:txBody>
      </p:sp>
      <p:sp>
        <p:nvSpPr>
          <p:cNvPr id="3" name="Subtitle"/>
          <p:cNvSpPr>
            <a:spLocks noGrp="1"/>
          </p:cNvSpPr>
          <p:nvPr>
            <p:ph type="body" sz="quarter" idx="16"/>
          </p:nvPr>
        </p:nvSpPr>
        <p:spPr>
          <a:xfrm>
            <a:off x="318275" y="1180000"/>
            <a:ext cx="11551023" cy="320040"/>
          </a:xfrm>
        </p:spPr>
        <p:txBody>
          <a:bodyPr anchor="ctr"/>
          <a:lstStyle/>
          <a:p>
            <a:pPr>
              <a:buNone/>
            </a:pPr>
            <a:r>
              <a:rPr lang="en-US" sz="1400" dirty="0">
                <a:solidFill>
                  <a:srgbClr val="FFE5A7"/>
                </a:solidFill>
                <a:latin typeface="IBM Plex Mono" panose="020B0509050203000203" pitchFamily="49" charset="77"/>
                <a:cs typeface="IBM Plex Mono" panose="020B0509050203000203" pitchFamily="49" charset="77"/>
              </a:rPr>
              <a:t>SYNTHESIS</a:t>
            </a:r>
          </a:p>
        </p:txBody>
      </p:sp>
      <p:cxnSp>
        <p:nvCxnSpPr>
          <p:cNvPr id="20" name="Line 20"/>
          <p:cNvCxnSpPr/>
          <p:nvPr/>
        </p:nvCxnSpPr>
        <p:spPr>
          <a:xfrm>
            <a:off x="318275" y="1560000"/>
            <a:ext cx="11551023" cy="0"/>
          </a:xfrm>
          <a:prstGeom prst="line">
            <a:avLst/>
          </a:prstGeom>
          <a:ln w="9525">
            <a:solidFill>
              <a:srgbClr val="3DFFB9"/>
            </a:solidFill>
          </a:ln>
        </p:spPr>
      </p:cxnSp>
      <p:sp>
        <p:nvSpPr>
          <p:cNvPr id="30" name="Body 30"/>
          <p:cNvSpPr txBox="1"/>
          <p:nvPr/>
        </p:nvSpPr>
        <p:spPr>
          <a:xfrm>
            <a:off x="318275" y="1750000"/>
            <a:ext cx="11551023" cy="6450000"/>
          </a:xfrm>
          <a:prstGeom prst="rect">
            <a:avLst/>
          </a:prstGeom>
          <a:noFill/>
        </p:spPr>
        <p:txBody>
          <a:bodyPr wrap="square" lIns="0" tIns="0" rIns="0" bIns="0"/>
          <a:lstStyle/>
          <a:p>
            <a:pPr marL="0" indent="0">
              <a:spcAft>
                <a:spcPts val="2200"/>
              </a:spcAft>
              <a:buNone/>
            </a:pPr>
            <a:r>
              <a:rPr lang="en-US" sz="1700" dirty="0">
                <a:solidFill>
                  <a:srgbClr val="FFFFFF"/>
                </a:solidFill>
                <a:latin typeface="IBM Plex Sans" panose="020B0503050203000203" pitchFamily="34" charset="77"/>
                <a:cs typeface="IBM Plex Sans" panose="020B0503050203000203" pitchFamily="34" charset="77"/>
              </a:rPr>
              <a:t>Three fractures define this week's language landscape. First, the constraint conversation has moved downstream from chips to memory, power, and physical space — problems that money alone cannot solve on the timeline markets are pricing. Second, the spending narrative keeps climbing while every frame that would justify it — corporate ROI, productivity transformation, a multi-decade supercycle — is receding. Third, local resistance is organized and bipartisan while the public-benefit narratives that could counter it sit at their quietest levels.</a:t>
            </a:r>
          </a:p>
          <a:p>
            <a:pPr marL="0" indent="0">
              <a:spcAft>
                <a:spcPts val="2200"/>
              </a:spcAft>
              <a:buNone/>
            </a:pPr>
            <a:r>
              <a:rPr lang="en-US" sz="1700" dirty="0">
                <a:solidFill>
                  <a:srgbClr val="FFFFFF"/>
                </a:solidFill>
                <a:latin typeface="IBM Plex Sans" panose="020B0503050203000203" pitchFamily="34" charset="77"/>
                <a:cs typeface="IBM Plex Sans" panose="020B0503050203000203" pitchFamily="34" charset="77"/>
              </a:rPr>
              <a:t>The result is a narrative environment in which capital is flowing faster than legitimacy is being built. Coverage describes an industry that can explain what it needs but not what it delivers, and a political system that has found a popular target before the industry has found a popular defense.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Replica LL TT Light" panose="020B0404010101010104" pitchFamily="34" charset="0"/>
                <a:cs typeface="Replica LL TT Light" panose="020B0404010101010104" pitchFamily="34" charset="0"/>
              </a:rPr>
              <a:t>Memory economics, the Texas queue, and Q3 earnings will set the next chapter.</a:t>
            </a:r>
          </a:p>
        </p:txBody>
      </p:sp>
      <p:sp>
        <p:nvSpPr>
          <p:cNvPr id="3" name="Subtitle"/>
          <p:cNvSpPr>
            <a:spLocks noGrp="1"/>
          </p:cNvSpPr>
          <p:nvPr>
            <p:ph type="body" sz="quarter" idx="16"/>
          </p:nvPr>
        </p:nvSpPr>
        <p:spPr>
          <a:xfrm>
            <a:off x="318275" y="1180000"/>
            <a:ext cx="11551023" cy="320040"/>
          </a:xfrm>
        </p:spPr>
        <p:txBody>
          <a:bodyPr anchor="ctr"/>
          <a:lstStyle/>
          <a:p>
            <a:pPr>
              <a:buNone/>
            </a:pPr>
            <a:r>
              <a:rPr lang="en-US" sz="1400" dirty="0">
                <a:solidFill>
                  <a:srgbClr val="FFE5A7"/>
                </a:solidFill>
                <a:latin typeface="IBM Plex Mono" panose="020B0509050203000203" pitchFamily="49" charset="77"/>
                <a:cs typeface="IBM Plex Mono" panose="020B0509050203000203" pitchFamily="49" charset="77"/>
              </a:rPr>
              <a:t>WHAT TO WATCH</a:t>
            </a:r>
          </a:p>
        </p:txBody>
      </p:sp>
      <p:cxnSp>
        <p:nvCxnSpPr>
          <p:cNvPr id="20" name="Line 20"/>
          <p:cNvCxnSpPr/>
          <p:nvPr/>
        </p:nvCxnSpPr>
        <p:spPr>
          <a:xfrm>
            <a:off x="318275" y="1560000"/>
            <a:ext cx="11551023" cy="0"/>
          </a:xfrm>
          <a:prstGeom prst="line">
            <a:avLst/>
          </a:prstGeom>
          <a:ln w="9525">
            <a:solidFill>
              <a:srgbClr val="3DFFB9"/>
            </a:solidFill>
          </a:ln>
        </p:spPr>
      </p:cxnSp>
      <p:sp>
        <p:nvSpPr>
          <p:cNvPr id="30" name="Stat 30"/>
          <p:cNvSpPr txBox="1"/>
          <p:nvPr/>
        </p:nvSpPr>
        <p:spPr>
          <a:xfrm>
            <a:off x="318275" y="1750000"/>
            <a:ext cx="3717007" cy="900000"/>
          </a:xfrm>
          <a:prstGeom prst="rect">
            <a:avLst/>
          </a:prstGeom>
          <a:noFill/>
        </p:spPr>
        <p:txBody>
          <a:bodyPr wrap="square" lIns="0" tIns="0" rIns="0" bIns="0"/>
          <a:lstStyle/>
          <a:p>
            <a:pPr>
              <a:buNone/>
            </a:pPr>
            <a:r>
              <a:rPr lang="en-US" sz="3200" b="1" dirty="0">
                <a:solidFill>
                  <a:srgbClr val="3DFFB9"/>
                </a:solidFill>
                <a:latin typeface="IBM Plex Mono" panose="020B0509050203000203" pitchFamily="49" charset="77"/>
                <a:cs typeface="IBM Plex Mono" panose="020B0509050203000203" pitchFamily="49" charset="77"/>
              </a:rPr>
              <a:t>Dec</a:t>
            </a:r>
          </a:p>
          <a:p>
            <a:pPr>
              <a:buNone/>
            </a:pPr>
            <a:r>
              <a:rPr lang="en-US" sz="1000" dirty="0">
                <a:solidFill>
                  <a:srgbClr val="FFFFFF">
                    <a:alpha val="70000"/>
                  </a:srgbClr>
                </a:solidFill>
                <a:latin typeface="IBM Plex Sans" panose="020B0503050203000203" pitchFamily="34" charset="77"/>
                <a:cs typeface="IBM Plex Sans" panose="020B0503050203000203" pitchFamily="34" charset="77"/>
              </a:rPr>
              <a:t>Expected conclusion of ERCOT's Batch Zero review for ~300 queued projects</a:t>
            </a:r>
          </a:p>
        </p:txBody>
      </p:sp>
      <p:sp>
        <p:nvSpPr>
          <p:cNvPr id="31" name="Stat 31"/>
          <p:cNvSpPr txBox="1"/>
          <p:nvPr/>
        </p:nvSpPr>
        <p:spPr>
          <a:xfrm>
            <a:off x="4235282" y="1750000"/>
            <a:ext cx="3717007" cy="900000"/>
          </a:xfrm>
          <a:prstGeom prst="rect">
            <a:avLst/>
          </a:prstGeom>
          <a:noFill/>
        </p:spPr>
        <p:txBody>
          <a:bodyPr wrap="square" lIns="0" tIns="0" rIns="0" bIns="0"/>
          <a:lstStyle/>
          <a:p>
            <a:pPr>
              <a:buNone/>
            </a:pPr>
            <a:r>
              <a:rPr lang="en-US" sz="3200" b="1" dirty="0">
                <a:solidFill>
                  <a:srgbClr val="FFE5A7"/>
                </a:solidFill>
                <a:latin typeface="IBM Plex Mono" panose="020B0509050203000203" pitchFamily="49" charset="77"/>
                <a:cs typeface="IBM Plex Mono" panose="020B0509050203000203" pitchFamily="49" charset="77"/>
              </a:rPr>
              <a:t>2028</a:t>
            </a:r>
          </a:p>
          <a:p>
            <a:pPr>
              <a:buNone/>
            </a:pPr>
            <a:r>
              <a:rPr lang="en-US" sz="1000" dirty="0">
                <a:solidFill>
                  <a:srgbClr val="FFFFFF">
                    <a:alpha val="70000"/>
                  </a:srgbClr>
                </a:solidFill>
                <a:latin typeface="IBM Plex Sans" panose="020B0503050203000203" pitchFamily="34" charset="77"/>
                <a:cs typeface="IBM Plex Sans" panose="020B0503050203000203" pitchFamily="34" charset="77"/>
              </a:rPr>
              <a:t>Samsung's timeline for persistent memory crunch</a:t>
            </a:r>
          </a:p>
        </p:txBody>
      </p:sp>
      <p:sp>
        <p:nvSpPr>
          <p:cNvPr id="32" name="Stat 32"/>
          <p:cNvSpPr txBox="1"/>
          <p:nvPr/>
        </p:nvSpPr>
        <p:spPr>
          <a:xfrm>
            <a:off x="8152289" y="1750000"/>
            <a:ext cx="3717007" cy="900000"/>
          </a:xfrm>
          <a:prstGeom prst="rect">
            <a:avLst/>
          </a:prstGeom>
          <a:noFill/>
        </p:spPr>
        <p:txBody>
          <a:bodyPr wrap="square" lIns="0" tIns="0" rIns="0" bIns="0"/>
          <a:lstStyle/>
          <a:p>
            <a:pPr>
              <a:buNone/>
            </a:pPr>
            <a:r>
              <a:rPr lang="en-US" sz="3200" b="1" dirty="0">
                <a:solidFill>
                  <a:srgbClr val="3DFFB9"/>
                </a:solidFill>
                <a:latin typeface="IBM Plex Mono" panose="020B0509050203000203" pitchFamily="49" charset="77"/>
                <a:cs typeface="IBM Plex Mono" panose="020B0509050203000203" pitchFamily="49" charset="77"/>
              </a:rPr>
              <a:t>Q3</a:t>
            </a:r>
          </a:p>
          <a:p>
            <a:pPr>
              <a:buNone/>
            </a:pPr>
            <a:r>
              <a:rPr lang="en-US" sz="1000" dirty="0">
                <a:solidFill>
                  <a:srgbClr val="FFFFFF">
                    <a:alpha val="70000"/>
                  </a:srgbClr>
                </a:solidFill>
                <a:latin typeface="IBM Plex Sans" panose="020B0503050203000203" pitchFamily="34" charset="77"/>
                <a:cs typeface="IBM Plex Sans" panose="020B0503050203000203" pitchFamily="34" charset="77"/>
              </a:rPr>
              <a:t>Next earnings cycle — will hyperscalers shift from demand defense to benefit arguments?</a:t>
            </a:r>
          </a:p>
        </p:txBody>
      </p:sp>
      <p:sp>
        <p:nvSpPr>
          <p:cNvPr id="33" name="Body 33"/>
          <p:cNvSpPr txBox="1"/>
          <p:nvPr/>
        </p:nvSpPr>
        <p:spPr>
          <a:xfrm>
            <a:off x="318275" y="2800000"/>
            <a:ext cx="11551023" cy="5400000"/>
          </a:xfrm>
          <a:prstGeom prst="rect">
            <a:avLst/>
          </a:prstGeom>
          <a:noFill/>
        </p:spPr>
        <p:txBody>
          <a:bodyPr wrap="square" lIns="0" tIns="0" rIns="0" bIns="0"/>
          <a:lstStyle/>
          <a:p>
            <a:pPr marL="0" indent="0">
              <a:spcAft>
                <a:spcPts val="2200"/>
              </a:spcAft>
              <a:buNone/>
            </a:pPr>
            <a:r>
              <a:rPr lang="en-US" sz="1700" b="1" dirty="0">
                <a:solidFill>
                  <a:srgbClr val="FFFFFF"/>
                </a:solidFill>
                <a:latin typeface="IBM Plex Sans" panose="020B0503050203000203" pitchFamily="34" charset="77"/>
                <a:cs typeface="IBM Plex Sans" panose="020B0503050203000203" pitchFamily="34" charset="77"/>
              </a:rPr>
              <a:t>ERCOT's Batch Zero conclusion</a:t>
            </a:r>
            <a:r>
              <a:rPr lang="en-US" sz="1700" dirty="0">
                <a:solidFill>
                  <a:srgbClr val="FFFFFF"/>
                </a:solidFill>
                <a:latin typeface="IBM Plex Sans" panose="020B0503050203000203" pitchFamily="34" charset="77"/>
                <a:cs typeface="IBM Plex Sans" panose="020B0503050203000203" pitchFamily="34" charset="77"/>
              </a:rPr>
              <a:t> is now expected in mid-December. If the review clears a material share of the roughly 300 queued projects, construction-delay and interconnect-delay language should ease; if it stalls or shrinks the pipeline further, the Texas narrative could spread to other grid operators.</a:t>
            </a:r>
          </a:p>
          <a:p>
            <a:pPr marL="0" indent="0">
              <a:spcAft>
                <a:spcPts val="2200"/>
              </a:spcAft>
              <a:buNone/>
            </a:pPr>
            <a:r>
              <a:rPr lang="en-US" sz="1700" b="1" dirty="0">
                <a:solidFill>
                  <a:srgbClr val="FFFFFF"/>
                </a:solidFill>
                <a:latin typeface="IBM Plex Sans" panose="020B0503050203000203" pitchFamily="34" charset="77"/>
                <a:cs typeface="IBM Plex Sans" panose="020B0503050203000203" pitchFamily="34" charset="77"/>
              </a:rPr>
              <a:t>DRAM and NAND pricing through Q3</a:t>
            </a:r>
            <a:r>
              <a:rPr lang="en-US" sz="1700" dirty="0">
                <a:solidFill>
                  <a:srgbClr val="FFFFFF"/>
                </a:solidFill>
                <a:latin typeface="IBM Plex Sans" panose="020B0503050203000203" pitchFamily="34" charset="77"/>
                <a:cs typeface="IBM Plex Sans" panose="020B0503050203000203" pitchFamily="34" charset="77"/>
              </a:rPr>
              <a:t> will test whether the memory constraint frame stays elevated. Samsung's warning of a deepening crunch through 2028 and IDC's structural-shortage framing give the narrative momentum that a single quarter of loosening supply may not reverse.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Replica LL TT Light" panose="020B0404010101010104" pitchFamily="34" charset="0"/>
                <a:cs typeface="Replica LL TT Light" panose="020B0404010101010104" pitchFamily="34" charset="0"/>
              </a:rPr>
              <a:t>Executive Summary</a:t>
            </a:r>
          </a:p>
        </p:txBody>
      </p:sp>
      <p:sp>
        <p:nvSpPr>
          <p:cNvPr id="3" name="Subtitle"/>
          <p:cNvSpPr>
            <a:spLocks noGrp="1"/>
          </p:cNvSpPr>
          <p:nvPr>
            <p:ph type="body" sz="quarter" idx="16"/>
          </p:nvPr>
        </p:nvSpPr>
        <p:spPr>
          <a:xfrm>
            <a:off x="318275" y="1180000"/>
            <a:ext cx="11551023" cy="320040"/>
          </a:xfrm>
        </p:spPr>
        <p:txBody>
          <a:bodyPr anchor="ctr"/>
          <a:lstStyle/>
          <a:p>
            <a:pPr>
              <a:buNone/>
            </a:pPr>
            <a:r>
              <a:rPr lang="en-US" sz="1400" dirty="0">
                <a:solidFill>
                  <a:srgbClr val="FFE5A7"/>
                </a:solidFill>
                <a:latin typeface="IBM Plex Mono" panose="020B0509050203000203" pitchFamily="49" charset="77"/>
                <a:cs typeface="IBM Plex Mono" panose="020B0509050203000203" pitchFamily="49" charset="77"/>
              </a:rPr>
              <a:t>FIVE THINGS TO REMEMBER FROM THIS WEEK'S NARRATIVE LANDSCAPE</a:t>
            </a:r>
          </a:p>
        </p:txBody>
      </p:sp>
      <p:cxnSp>
        <p:nvCxnSpPr>
          <p:cNvPr id="20" name="Line 20"/>
          <p:cNvCxnSpPr/>
          <p:nvPr/>
        </p:nvCxnSpPr>
        <p:spPr>
          <a:xfrm>
            <a:off x="318275" y="1560000"/>
            <a:ext cx="11551023" cy="0"/>
          </a:xfrm>
          <a:prstGeom prst="line">
            <a:avLst/>
          </a:prstGeom>
          <a:ln w="9525">
            <a:solidFill>
              <a:srgbClr val="3DFFB9"/>
            </a:solidFill>
          </a:ln>
        </p:spPr>
      </p:cxnSp>
      <p:sp>
        <p:nvSpPr>
          <p:cNvPr id="30" name="N30"/>
          <p:cNvSpPr txBox="1"/>
          <p:nvPr/>
        </p:nvSpPr>
        <p:spPr>
          <a:xfrm>
            <a:off x="318275" y="1750000"/>
            <a:ext cx="600000" cy="500000"/>
          </a:xfrm>
          <a:prstGeom prst="rect">
            <a:avLst/>
          </a:prstGeom>
          <a:noFill/>
        </p:spPr>
        <p:txBody>
          <a:bodyPr lIns="0" tIns="0" rIns="0" bIns="0"/>
          <a:lstStyle/>
          <a:p>
            <a:pPr>
              <a:buNone/>
            </a:pPr>
            <a:r>
              <a:rPr lang="en-US" sz="1800" b="1" dirty="0">
                <a:solidFill>
                  <a:srgbClr val="3DFFB9"/>
                </a:solidFill>
                <a:latin typeface="IBM Plex Mono" panose="020B0509050203000203" pitchFamily="49" charset="77"/>
                <a:cs typeface="IBM Plex Mono" panose="020B0509050203000203" pitchFamily="49" charset="77"/>
              </a:rPr>
              <a:t>01</a:t>
            </a:r>
          </a:p>
        </p:txBody>
      </p:sp>
      <p:sp>
        <p:nvSpPr>
          <p:cNvPr id="31" name="Body 31"/>
          <p:cNvSpPr txBox="1"/>
          <p:nvPr/>
        </p:nvSpPr>
        <p:spPr>
          <a:xfrm>
            <a:off x="968275" y="1750000"/>
            <a:ext cx="3067007" cy="2200000"/>
          </a:xfrm>
          <a:prstGeom prst="rect">
            <a:avLst/>
          </a:prstGeom>
          <a:noFill/>
        </p:spPr>
        <p:txBody>
          <a:bodyPr wrap="square" lIns="0" tIns="0" rIns="0" bIns="0"/>
          <a:lstStyle/>
          <a:p>
            <a:pPr marL="0" indent="0">
              <a:spcAft>
                <a:spcPts val="1400"/>
              </a:spcAft>
              <a:buNone/>
            </a:pPr>
            <a:r>
              <a:rPr lang="en-US" sz="1000" b="1" dirty="0">
                <a:solidFill>
                  <a:srgbClr val="FFFFFF"/>
                </a:solidFill>
                <a:latin typeface="IBM Plex Sans" panose="020B0503050203000203" pitchFamily="34" charset="77"/>
                <a:cs typeface="IBM Plex Sans" panose="020B0503050203000203" pitchFamily="34" charset="77"/>
              </a:rPr>
              <a:t>The bottleneck story has migrated from silicon to everything around it.</a:t>
            </a:r>
          </a:p>
          <a:p>
            <a:pPr marL="0" indent="0">
              <a:spcAft>
                <a:spcPts val="1400"/>
              </a:spcAft>
              <a:buNone/>
            </a:pPr>
            <a:r>
              <a:rPr lang="en-US" sz="1000" dirty="0">
                <a:solidFill>
                  <a:srgbClr val="FFFFFF"/>
                </a:solidFill>
                <a:latin typeface="IBM Plex Sans" panose="020B0503050203000203" pitchFamily="34" charset="77"/>
                <a:cs typeface="IBM Plex Sans" panose="020B0503050203000203" pitchFamily="34" charset="77"/>
              </a:rPr>
              <a:t>Language asserting that memory chip shortages are slowing AI growth remains the densest reading in the set at 409.8. GPU-scarcity language has receded to ordinary levels. Reporters now reach for DRAM pricing, interconnect queues, and construction schedules — not model capability — to explain delayed AI timelines.</a:t>
            </a:r>
          </a:p>
        </p:txBody>
      </p:sp>
      <p:sp>
        <p:nvSpPr>
          <p:cNvPr id="32" name="N32"/>
          <p:cNvSpPr txBox="1"/>
          <p:nvPr/>
        </p:nvSpPr>
        <p:spPr>
          <a:xfrm>
            <a:off x="4235282" y="1750000"/>
            <a:ext cx="600000" cy="500000"/>
          </a:xfrm>
          <a:prstGeom prst="rect">
            <a:avLst/>
          </a:prstGeom>
          <a:noFill/>
        </p:spPr>
        <p:txBody>
          <a:bodyPr lIns="0" tIns="0" rIns="0" bIns="0"/>
          <a:lstStyle/>
          <a:p>
            <a:pPr>
              <a:buNone/>
            </a:pPr>
            <a:r>
              <a:rPr lang="en-US" sz="1800" b="1" dirty="0">
                <a:solidFill>
                  <a:srgbClr val="3DFFB9"/>
                </a:solidFill>
                <a:latin typeface="IBM Plex Mono" panose="020B0509050203000203" pitchFamily="49" charset="77"/>
                <a:cs typeface="IBM Plex Mono" panose="020B0509050203000203" pitchFamily="49" charset="77"/>
              </a:rPr>
              <a:t>02</a:t>
            </a:r>
          </a:p>
        </p:txBody>
      </p:sp>
      <p:sp>
        <p:nvSpPr>
          <p:cNvPr id="33" name="Body 33"/>
          <p:cNvSpPr txBox="1"/>
          <p:nvPr/>
        </p:nvSpPr>
        <p:spPr>
          <a:xfrm>
            <a:off x="4885282" y="1750000"/>
            <a:ext cx="3067007" cy="2200000"/>
          </a:xfrm>
          <a:prstGeom prst="rect">
            <a:avLst/>
          </a:prstGeom>
          <a:noFill/>
        </p:spPr>
        <p:txBody>
          <a:bodyPr wrap="square" lIns="0" tIns="0" rIns="0" bIns="0"/>
          <a:lstStyle/>
          <a:p>
            <a:pPr marL="0" indent="0">
              <a:spcAft>
                <a:spcPts val="1400"/>
              </a:spcAft>
              <a:buNone/>
            </a:pPr>
            <a:r>
              <a:rPr lang="en-US" sz="1000" b="1" dirty="0">
                <a:solidFill>
                  <a:srgbClr val="FFFFFF"/>
                </a:solidFill>
                <a:latin typeface="IBM Plex Sans" panose="020B0503050203000203" pitchFamily="34" charset="77"/>
                <a:cs typeface="IBM Plex Sans" panose="020B0503050203000203" pitchFamily="34" charset="77"/>
              </a:rPr>
              <a:t>Texas turned a permitting decision into a national narrative hinge.</a:t>
            </a:r>
          </a:p>
          <a:p>
            <a:pPr marL="0" indent="0">
              <a:spcAft>
                <a:spcPts val="1400"/>
              </a:spcAft>
              <a:buNone/>
            </a:pPr>
            <a:r>
              <a:rPr lang="en-US" sz="1000" dirty="0">
                <a:solidFill>
                  <a:srgbClr val="FFFFFF"/>
                </a:solidFill>
                <a:latin typeface="IBM Plex Sans" panose="020B0503050203000203" pitchFamily="34" charset="77"/>
                <a:cs typeface="IBM Plex Sans" panose="020B0503050203000203" pitchFamily="34" charset="77"/>
              </a:rPr>
              <a:t>Governor Abbott's audit directive and ERCOT's delayed Batch Zero review simultaneously drove up language about grid-interconnect and construction delays alongside language about growing resistance. Physical constraint and political consent are no longer separate storylines; the queue itself has become the venue where local opposition is expressed.</a:t>
            </a:r>
          </a:p>
        </p:txBody>
      </p:sp>
      <p:sp>
        <p:nvSpPr>
          <p:cNvPr id="34" name="N34"/>
          <p:cNvSpPr txBox="1"/>
          <p:nvPr/>
        </p:nvSpPr>
        <p:spPr>
          <a:xfrm>
            <a:off x="8152289" y="1750000"/>
            <a:ext cx="600000" cy="500000"/>
          </a:xfrm>
          <a:prstGeom prst="rect">
            <a:avLst/>
          </a:prstGeom>
          <a:noFill/>
        </p:spPr>
        <p:txBody>
          <a:bodyPr lIns="0" tIns="0" rIns="0" bIns="0"/>
          <a:lstStyle/>
          <a:p>
            <a:pPr>
              <a:buNone/>
            </a:pPr>
            <a:r>
              <a:rPr lang="en-US" sz="1800" b="1" dirty="0">
                <a:solidFill>
                  <a:srgbClr val="3DFFB9"/>
                </a:solidFill>
                <a:latin typeface="IBM Plex Mono" panose="020B0509050203000203" pitchFamily="49" charset="77"/>
                <a:cs typeface="IBM Plex Mono" panose="020B0509050203000203" pitchFamily="49" charset="77"/>
              </a:rPr>
              <a:t>03</a:t>
            </a:r>
          </a:p>
        </p:txBody>
      </p:sp>
      <p:sp>
        <p:nvSpPr>
          <p:cNvPr id="35" name="Body 35"/>
          <p:cNvSpPr txBox="1"/>
          <p:nvPr/>
        </p:nvSpPr>
        <p:spPr>
          <a:xfrm>
            <a:off x="8802289" y="1750000"/>
            <a:ext cx="3067007" cy="2200000"/>
          </a:xfrm>
          <a:prstGeom prst="rect">
            <a:avLst/>
          </a:prstGeom>
          <a:noFill/>
        </p:spPr>
        <p:txBody>
          <a:bodyPr wrap="square" lIns="0" tIns="0" rIns="0" bIns="0"/>
          <a:lstStyle/>
          <a:p>
            <a:pPr marL="0" indent="0">
              <a:spcAft>
                <a:spcPts val="1400"/>
              </a:spcAft>
              <a:buNone/>
            </a:pPr>
            <a:r>
              <a:rPr lang="en-US" sz="1000" b="1" dirty="0">
                <a:solidFill>
                  <a:srgbClr val="FFFFFF"/>
                </a:solidFill>
                <a:latin typeface="IBM Plex Sans" panose="020B0503050203000203" pitchFamily="34" charset="77"/>
                <a:cs typeface="IBM Plex Sans" panose="020B0503050203000203" pitchFamily="34" charset="77"/>
              </a:rPr>
              <a:t>Spending guidance climbs while the justification thins.</a:t>
            </a:r>
          </a:p>
          <a:p>
            <a:pPr marL="0" indent="0">
              <a:spcAft>
                <a:spcPts val="1400"/>
              </a:spcAft>
              <a:buNone/>
            </a:pPr>
            <a:r>
              <a:rPr lang="en-US" sz="1000" dirty="0">
                <a:solidFill>
                  <a:srgbClr val="FFFFFF"/>
                </a:solidFill>
                <a:latin typeface="IBM Plex Sans" panose="020B0503050203000203" pitchFamily="34" charset="77"/>
                <a:cs typeface="IBM Plex Sans" panose="020B0503050203000203" pitchFamily="34" charset="77"/>
              </a:rPr>
              <a:t>Language describing massive infrastructure spending sits well above its mean alongside language predicting an investment collapse that crashes the broader market, now the second-densest frame tracked. Language connecting AI to corporate bottom lines and non-adopter risk both sit below average. Capex is being defended on near-term demand alone.</a:t>
            </a:r>
          </a:p>
        </p:txBody>
      </p:sp>
      <p:sp>
        <p:nvSpPr>
          <p:cNvPr id="36" name="N36"/>
          <p:cNvSpPr txBox="1"/>
          <p:nvPr/>
        </p:nvSpPr>
        <p:spPr>
          <a:xfrm>
            <a:off x="318275" y="4150000"/>
            <a:ext cx="600000" cy="500000"/>
          </a:xfrm>
          <a:prstGeom prst="rect">
            <a:avLst/>
          </a:prstGeom>
          <a:noFill/>
        </p:spPr>
        <p:txBody>
          <a:bodyPr lIns="0" tIns="0" rIns="0" bIns="0"/>
          <a:lstStyle/>
          <a:p>
            <a:pPr>
              <a:buNone/>
            </a:pPr>
            <a:r>
              <a:rPr lang="en-US" sz="1800" b="1" dirty="0">
                <a:solidFill>
                  <a:srgbClr val="3DFFB9"/>
                </a:solidFill>
                <a:latin typeface="IBM Plex Mono" panose="020B0509050203000203" pitchFamily="49" charset="77"/>
                <a:cs typeface="IBM Plex Mono" panose="020B0509050203000203" pitchFamily="49" charset="77"/>
              </a:rPr>
              <a:t>04</a:t>
            </a:r>
          </a:p>
        </p:txBody>
      </p:sp>
      <p:sp>
        <p:nvSpPr>
          <p:cNvPr id="37" name="Body 37"/>
          <p:cNvSpPr txBox="1"/>
          <p:nvPr/>
        </p:nvSpPr>
        <p:spPr>
          <a:xfrm>
            <a:off x="968275" y="4150000"/>
            <a:ext cx="5025511" cy="2200000"/>
          </a:xfrm>
          <a:prstGeom prst="rect">
            <a:avLst/>
          </a:prstGeom>
          <a:noFill/>
        </p:spPr>
        <p:txBody>
          <a:bodyPr wrap="square" lIns="0" tIns="0" rIns="0" bIns="0"/>
          <a:lstStyle/>
          <a:p>
            <a:pPr marL="0" indent="0">
              <a:spcAft>
                <a:spcPts val="1400"/>
              </a:spcAft>
              <a:buNone/>
            </a:pPr>
            <a:r>
              <a:rPr lang="en-US" sz="1000" b="1" dirty="0">
                <a:solidFill>
                  <a:srgbClr val="FFFFFF"/>
                </a:solidFill>
                <a:latin typeface="IBM Plex Sans" panose="020B0503050203000203" pitchFamily="34" charset="77"/>
                <a:cs typeface="IBM Plex Sans" panose="020B0503050203000203" pitchFamily="34" charset="77"/>
              </a:rPr>
              <a:t>The bubble case is being argued in macro terms, not hype-cycle terms.</a:t>
            </a:r>
          </a:p>
          <a:p>
            <a:pPr marL="0" indent="0">
              <a:spcAft>
                <a:spcPts val="1400"/>
              </a:spcAft>
              <a:buNone/>
            </a:pPr>
            <a:r>
              <a:rPr lang="en-US" sz="1000" dirty="0">
                <a:solidFill>
                  <a:srgbClr val="FFFFFF"/>
                </a:solidFill>
                <a:latin typeface="IBM Plex Sans" panose="020B0503050203000203" pitchFamily="34" charset="77"/>
                <a:cs typeface="IBM Plex Sans" panose="020B0503050203000203" pitchFamily="34" charset="77"/>
              </a:rPr>
              <a:t>Comparisons to 1990s telecom overbuild and trough-of-disillusionment language have faded back toward their averages, displaced by valuation and systemic-risk vocabulary drawn from the ECB blog, fund-manager credit-event warnings, and MIT's findings on enterprise pilots.</a:t>
            </a:r>
          </a:p>
        </p:txBody>
      </p:sp>
      <p:sp>
        <p:nvSpPr>
          <p:cNvPr id="38" name="N38"/>
          <p:cNvSpPr txBox="1"/>
          <p:nvPr/>
        </p:nvSpPr>
        <p:spPr>
          <a:xfrm>
            <a:off x="6193786" y="4150000"/>
            <a:ext cx="600000" cy="500000"/>
          </a:xfrm>
          <a:prstGeom prst="rect">
            <a:avLst/>
          </a:prstGeom>
          <a:noFill/>
        </p:spPr>
        <p:txBody>
          <a:bodyPr lIns="0" tIns="0" rIns="0" bIns="0"/>
          <a:lstStyle/>
          <a:p>
            <a:pPr>
              <a:buNone/>
            </a:pPr>
            <a:r>
              <a:rPr lang="en-US" sz="1800" b="1" dirty="0">
                <a:solidFill>
                  <a:srgbClr val="3DFFB9"/>
                </a:solidFill>
                <a:latin typeface="IBM Plex Mono" panose="020B0509050203000203" pitchFamily="49" charset="77"/>
                <a:cs typeface="IBM Plex Mono" panose="020B0509050203000203" pitchFamily="49" charset="77"/>
              </a:rPr>
              <a:t>05</a:t>
            </a:r>
          </a:p>
        </p:txBody>
      </p:sp>
      <p:sp>
        <p:nvSpPr>
          <p:cNvPr id="39" name="Body 39"/>
          <p:cNvSpPr txBox="1"/>
          <p:nvPr/>
        </p:nvSpPr>
        <p:spPr>
          <a:xfrm>
            <a:off x="6843786" y="4150000"/>
            <a:ext cx="5025511" cy="2200000"/>
          </a:xfrm>
          <a:prstGeom prst="rect">
            <a:avLst/>
          </a:prstGeom>
          <a:noFill/>
        </p:spPr>
        <p:txBody>
          <a:bodyPr wrap="square" lIns="0" tIns="0" rIns="0" bIns="0"/>
          <a:lstStyle/>
          <a:p>
            <a:pPr marL="0" indent="0">
              <a:spcAft>
                <a:spcPts val="1400"/>
              </a:spcAft>
              <a:buNone/>
            </a:pPr>
            <a:r>
              <a:rPr lang="en-US" sz="1000" b="1" dirty="0">
                <a:solidFill>
                  <a:srgbClr val="FFFFFF"/>
                </a:solidFill>
                <a:latin typeface="IBM Plex Sans" panose="020B0503050203000203" pitchFamily="34" charset="77"/>
                <a:cs typeface="IBM Plex Sans" panose="020B0503050203000203" pitchFamily="34" charset="77"/>
              </a:rPr>
              <a:t>Brand attention concentrates while the public-benefit case goes silent.</a:t>
            </a:r>
          </a:p>
          <a:p>
            <a:pPr marL="0" indent="0">
              <a:spcAft>
                <a:spcPts val="1400"/>
              </a:spcAft>
              <a:buNone/>
            </a:pPr>
            <a:r>
              <a:rPr lang="en-US" sz="1000" dirty="0">
                <a:solidFill>
                  <a:srgbClr val="FFFFFF"/>
                </a:solidFill>
                <a:latin typeface="IBM Plex Sans" panose="020B0503050203000203" pitchFamily="34" charset="77"/>
                <a:cs typeface="IBM Plex Sans" panose="020B0503050203000203" pitchFamily="34" charset="77"/>
              </a:rPr>
              <a:t>Language asserting Anthropic's leadership holds far above equivalent frames for rivals, and Grok-leadership language posted a steep weekly drop despite a new model release. Every benefit-framing measure — healthcare, education, science — sits below its long-term mean. No one is supplying the legitimacy story that continued build-out would require.</a:t>
            </a:r>
          </a:p>
        </p:txBody>
      </p:sp>
      <p:sp>
        <p:nvSpPr>
          <p:cNvPr id="40" name="IndexKey"/>
          <p:cNvSpPr txBox="1"/>
          <p:nvPr/>
        </p:nvSpPr>
        <p:spPr>
          <a:xfrm>
            <a:off x="318275" y="6350000"/>
            <a:ext cx="5400000" cy="420000"/>
          </a:xfrm>
          <a:prstGeom prst="rect">
            <a:avLst/>
          </a:prstGeom>
          <a:noFill/>
        </p:spPr>
        <p:txBody>
          <a:bodyPr wrap="square" lIns="0" tIns="0" rIns="0" bIns="0"/>
          <a:lstStyle/>
          <a:p>
            <a:pPr>
              <a:buNone/>
            </a:pPr>
            <a:r>
              <a:rPr lang="en-US" sz="900" dirty="0">
                <a:solidFill>
                  <a:srgbClr val="FFFFFF">
                    <a:alpha val="55000"/>
                  </a:srgbClr>
                </a:solidFill>
                <a:latin typeface="IBM Plex Sans" panose="020B0503050203000203" pitchFamily="34" charset="77"/>
                <a:cs typeface="IBM Plex Sans" panose="020B0503050203000203" pitchFamily="34" charset="77"/>
              </a:rPr>
              <a:t>How to read the numbers: each reading shows how far above or below its long-run average a theme is running in the media — 100 means twice the average; −100 is the floor.</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yebrow"/>
          <p:cNvSpPr txBox="1"/>
          <p:nvPr/>
        </p:nvSpPr>
        <p:spPr>
          <a:xfrm>
            <a:off x="685800" y="2200000"/>
            <a:ext cx="6500000" cy="300000"/>
          </a:xfrm>
          <a:prstGeom prst="rect">
            <a:avLst/>
          </a:prstGeom>
          <a:noFill/>
        </p:spPr>
        <p:txBody>
          <a:bodyPr lIns="0" tIns="0" rIns="0" bIns="0"/>
          <a:lstStyle/>
          <a:p>
            <a:pPr>
              <a:buNone/>
            </a:pPr>
            <a:r>
              <a:rPr lang="en-US" sz="1400" dirty="0">
                <a:solidFill>
                  <a:srgbClr val="3DFFB9"/>
                </a:solidFill>
                <a:latin typeface="IBM Plex Mono" panose="020B0509050203000203" pitchFamily="49" charset="77"/>
                <a:cs typeface="IBM Plex Mono" panose="020B0509050203000203" pitchFamily="49" charset="77"/>
              </a:rPr>
              <a:t>STORY ONE</a:t>
            </a:r>
          </a:p>
        </p:txBody>
      </p:sp>
      <p:sp>
        <p:nvSpPr>
          <p:cNvPr id="3" name="Title"/>
          <p:cNvSpPr txBox="1"/>
          <p:nvPr/>
        </p:nvSpPr>
        <p:spPr>
          <a:xfrm>
            <a:off x="685800" y="2530000"/>
            <a:ext cx="8800000" cy="1900000"/>
          </a:xfrm>
          <a:prstGeom prst="rect">
            <a:avLst/>
          </a:prstGeom>
          <a:noFill/>
        </p:spPr>
        <p:txBody>
          <a:bodyPr wrap="square" lIns="0" tIns="0" rIns="0" bIns="0"/>
          <a:lstStyle/>
          <a:p>
            <a:pPr>
              <a:lnSpc>
                <a:spcPct val="100000"/>
              </a:lnSpc>
              <a:buNone/>
            </a:pPr>
            <a:r>
              <a:rPr lang="en-US" sz="4400" dirty="0">
                <a:solidFill>
                  <a:srgbClr val="FFFFFF"/>
                </a:solidFill>
                <a:latin typeface="Replica LL TT Light" panose="020B0404010101010104" pitchFamily="34" charset="0"/>
                <a:cs typeface="Replica LL TT Light" panose="020B0404010101010104" pitchFamily="34" charset="0"/>
              </a:rPr>
              <a:t>Memory, Electrons, and Data</a:t>
            </a:r>
          </a:p>
        </p:txBody>
      </p:sp>
      <p:cxnSp>
        <p:nvCxnSpPr>
          <p:cNvPr id="4" name="Sep"/>
          <p:cNvCxnSpPr/>
          <p:nvPr/>
        </p:nvCxnSpPr>
        <p:spPr>
          <a:xfrm>
            <a:off x="685800" y="4500000"/>
            <a:ext cx="3600000" cy="0"/>
          </a:xfrm>
          <a:prstGeom prst="line">
            <a:avLst/>
          </a:prstGeom>
          <a:ln w="12700">
            <a:solidFill>
              <a:srgbClr val="3DFFB9"/>
            </a:solidFill>
          </a:ln>
        </p:spPr>
      </p:cxnSp>
      <p:sp>
        <p:nvSpPr>
          <p:cNvPr id="5" name="Sub"/>
          <p:cNvSpPr txBox="1"/>
          <p:nvPr/>
        </p:nvSpPr>
        <p:spPr>
          <a:xfrm>
            <a:off x="685800" y="4640000"/>
            <a:ext cx="7200000" cy="500000"/>
          </a:xfrm>
          <a:prstGeom prst="rect">
            <a:avLst/>
          </a:prstGeom>
          <a:noFill/>
        </p:spPr>
        <p:txBody>
          <a:bodyPr lIns="0" tIns="0" rIns="0" bIns="0"/>
          <a:lstStyle/>
          <a:p>
            <a:pPr>
              <a:buNone/>
            </a:pPr>
            <a:r>
              <a:rPr lang="en-US" sz="1800" i="1" dirty="0">
                <a:solidFill>
                  <a:srgbClr val="FFE5A7"/>
                </a:solidFill>
                <a:latin typeface="IBM Plex Sans" panose="020B0503050203000203" pitchFamily="34" charset="77"/>
                <a:cs typeface="IBM Plex Sans" panose="020B0503050203000203" pitchFamily="34" charset="77"/>
              </a:rPr>
              <a:t>The bottleneck narrative shifts from silicon to infrastructure inputs and training scarcity</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Replica LL TT Light" panose="020B0404010101010104" pitchFamily="34" charset="0"/>
                <a:cs typeface="Replica LL TT Light" panose="020B0404010101010104" pitchFamily="34" charset="0"/>
              </a:rPr>
              <a:t>Memory scarcity has become AI's defining supply story.</a:t>
            </a:r>
          </a:p>
        </p:txBody>
      </p:sp>
      <p:sp>
        <p:nvSpPr>
          <p:cNvPr id="3" name="Subtitle"/>
          <p:cNvSpPr>
            <a:spLocks noGrp="1"/>
          </p:cNvSpPr>
          <p:nvPr>
            <p:ph type="body" sz="quarter" idx="16"/>
          </p:nvPr>
        </p:nvSpPr>
        <p:spPr>
          <a:xfrm>
            <a:off x="318275" y="1180000"/>
            <a:ext cx="11551023" cy="320040"/>
          </a:xfrm>
        </p:spPr>
        <p:txBody>
          <a:bodyPr anchor="ctr"/>
          <a:lstStyle/>
          <a:p>
            <a:pPr>
              <a:buNone/>
            </a:pPr>
            <a:r>
              <a:rPr lang="en-US" sz="1400" dirty="0">
                <a:solidFill>
                  <a:srgbClr val="FFE5A7"/>
                </a:solidFill>
                <a:latin typeface="IBM Plex Mono" panose="020B0509050203000203" pitchFamily="49" charset="77"/>
                <a:cs typeface="IBM Plex Mono" panose="020B0509050203000203" pitchFamily="49" charset="77"/>
              </a:rPr>
              <a:t>SUPPLY CONSTRAINTS — MEMORY DOMINATES</a:t>
            </a:r>
          </a:p>
        </p:txBody>
      </p:sp>
      <p:cxnSp>
        <p:nvCxnSpPr>
          <p:cNvPr id="20" name="Line 20"/>
          <p:cNvCxnSpPr/>
          <p:nvPr/>
        </p:nvCxnSpPr>
        <p:spPr>
          <a:xfrm>
            <a:off x="318275" y="1560000"/>
            <a:ext cx="11551023" cy="0"/>
          </a:xfrm>
          <a:prstGeom prst="line">
            <a:avLst/>
          </a:prstGeom>
          <a:ln w="9525">
            <a:solidFill>
              <a:srgbClr val="3DFFB9"/>
            </a:solidFill>
          </a:ln>
        </p:spPr>
      </p:cxnSp>
      <p:sp>
        <p:nvSpPr>
          <p:cNvPr id="30" name="Stat 30"/>
          <p:cNvSpPr txBox="1"/>
          <p:nvPr/>
        </p:nvSpPr>
        <p:spPr>
          <a:xfrm>
            <a:off x="318275" y="1750000"/>
            <a:ext cx="3717007" cy="900000"/>
          </a:xfrm>
          <a:prstGeom prst="rect">
            <a:avLst/>
          </a:prstGeom>
          <a:noFill/>
        </p:spPr>
        <p:txBody>
          <a:bodyPr wrap="square" lIns="0" tIns="0" rIns="0" bIns="0"/>
          <a:lstStyle/>
          <a:p>
            <a:pPr>
              <a:buNone/>
            </a:pPr>
            <a:r>
              <a:rPr lang="en-US" sz="3200" b="1" dirty="0">
                <a:solidFill>
                  <a:srgbClr val="FF2E63"/>
                </a:solidFill>
                <a:latin typeface="IBM Plex Mono" panose="020B0509050203000203" pitchFamily="49" charset="77"/>
                <a:cs typeface="IBM Plex Mono" panose="020B0509050203000203" pitchFamily="49" charset="77"/>
              </a:rPr>
              <a:t>409.8</a:t>
            </a:r>
          </a:p>
          <a:p>
            <a:pPr>
              <a:buNone/>
            </a:pPr>
            <a:r>
              <a:rPr lang="en-US" sz="1000" dirty="0">
                <a:solidFill>
                  <a:srgbClr val="FFFFFF">
                    <a:alpha val="70000"/>
                  </a:srgbClr>
                </a:solidFill>
                <a:latin typeface="IBM Plex Sans" panose="020B0503050203000203" pitchFamily="34" charset="77"/>
                <a:cs typeface="IBM Plex Sans" panose="020B0503050203000203" pitchFamily="34" charset="77"/>
              </a:rPr>
              <a:t>Language asserting memory chip shortages are slowing AI — the densest reading in the set</a:t>
            </a:r>
          </a:p>
        </p:txBody>
      </p:sp>
      <p:sp>
        <p:nvSpPr>
          <p:cNvPr id="31" name="Stat 31"/>
          <p:cNvSpPr txBox="1"/>
          <p:nvPr/>
        </p:nvSpPr>
        <p:spPr>
          <a:xfrm>
            <a:off x="4235282" y="1750000"/>
            <a:ext cx="3717007" cy="900000"/>
          </a:xfrm>
          <a:prstGeom prst="rect">
            <a:avLst/>
          </a:prstGeom>
          <a:noFill/>
        </p:spPr>
        <p:txBody>
          <a:bodyPr wrap="square" lIns="0" tIns="0" rIns="0" bIns="0"/>
          <a:lstStyle/>
          <a:p>
            <a:pPr>
              <a:buNone/>
            </a:pPr>
            <a:r>
              <a:rPr lang="en-US" sz="3200" b="1" dirty="0">
                <a:solidFill>
                  <a:srgbClr val="FFE5A7"/>
                </a:solidFill>
                <a:latin typeface="IBM Plex Mono" panose="020B0509050203000203" pitchFamily="49" charset="77"/>
                <a:cs typeface="IBM Plex Mono" panose="020B0509050203000203" pitchFamily="49" charset="77"/>
              </a:rPr>
              <a:t>-31.6</a:t>
            </a:r>
          </a:p>
          <a:p>
            <a:pPr>
              <a:buNone/>
            </a:pPr>
            <a:r>
              <a:rPr lang="en-US" sz="1000" dirty="0">
                <a:solidFill>
                  <a:srgbClr val="FFFFFF">
                    <a:alpha val="70000"/>
                  </a:srgbClr>
                </a:solidFill>
                <a:latin typeface="IBM Plex Sans" panose="020B0503050203000203" pitchFamily="34" charset="77"/>
                <a:cs typeface="IBM Plex Sans" panose="020B0503050203000203" pitchFamily="34" charset="77"/>
              </a:rPr>
              <a:t>Week-over-week point change — easing but still roughly four times its average</a:t>
            </a:r>
          </a:p>
        </p:txBody>
      </p:sp>
      <p:sp>
        <p:nvSpPr>
          <p:cNvPr id="32" name="Stat 32"/>
          <p:cNvSpPr txBox="1"/>
          <p:nvPr/>
        </p:nvSpPr>
        <p:spPr>
          <a:xfrm>
            <a:off x="8152289" y="1750000"/>
            <a:ext cx="3717007" cy="900000"/>
          </a:xfrm>
          <a:prstGeom prst="rect">
            <a:avLst/>
          </a:prstGeom>
          <a:noFill/>
        </p:spPr>
        <p:txBody>
          <a:bodyPr wrap="square" lIns="0" tIns="0" rIns="0" bIns="0"/>
          <a:lstStyle/>
          <a:p>
            <a:pPr>
              <a:buNone/>
            </a:pPr>
            <a:r>
              <a:rPr lang="en-US" sz="3200" b="1" dirty="0">
                <a:solidFill>
                  <a:srgbClr val="3DFFB9"/>
                </a:solidFill>
                <a:latin typeface="IBM Plex Mono" panose="020B0509050203000203" pitchFamily="49" charset="77"/>
                <a:cs typeface="IBM Plex Mono" panose="020B0509050203000203" pitchFamily="49" charset="77"/>
              </a:rPr>
              <a:t>$1.6T</a:t>
            </a:r>
          </a:p>
          <a:p>
            <a:pPr>
              <a:buNone/>
            </a:pPr>
            <a:r>
              <a:rPr lang="en-US" sz="1000" dirty="0">
                <a:solidFill>
                  <a:srgbClr val="FFFFFF">
                    <a:alpha val="70000"/>
                  </a:srgbClr>
                </a:solidFill>
                <a:latin typeface="IBM Plex Sans" panose="020B0503050203000203" pitchFamily="34" charset="77"/>
                <a:cs typeface="IBM Plex Sans" panose="020B0503050203000203" pitchFamily="34" charset="77"/>
              </a:rPr>
              <a:t>Gartner's projected semiconductor revenue for 2026, up from $809B in 2025</a:t>
            </a:r>
          </a:p>
        </p:txBody>
      </p:sp>
      <p:sp>
        <p:nvSpPr>
          <p:cNvPr id="33" name="Body 33"/>
          <p:cNvSpPr txBox="1"/>
          <p:nvPr/>
        </p:nvSpPr>
        <p:spPr>
          <a:xfrm>
            <a:off x="318275" y="2800000"/>
            <a:ext cx="5669280" cy="5400000"/>
          </a:xfrm>
          <a:prstGeom prst="rect">
            <a:avLst/>
          </a:prstGeom>
          <a:noFill/>
        </p:spPr>
        <p:txBody>
          <a:bodyPr wrap="square" lIns="0" tIns="0" rIns="0" bIns="0"/>
          <a:lstStyle/>
          <a:p>
            <a:pPr marL="0" indent="0">
              <a:spcAft>
                <a:spcPts val="1400"/>
              </a:spcAft>
              <a:buNone/>
            </a:pPr>
            <a:r>
              <a:rPr lang="en-US" sz="1300" dirty="0">
                <a:solidFill>
                  <a:srgbClr val="FFFFFF"/>
                </a:solidFill>
                <a:latin typeface="IBM Plex Sans" panose="020B0503050203000203" pitchFamily="34" charset="77"/>
                <a:cs typeface="IBM Plex Sans" panose="020B0503050203000203" pitchFamily="34" charset="77"/>
              </a:rPr>
              <a:t>DRAM and NAND revenue are each expected to roughly triple or quadruple, and memory is passing non-memory chips in total revenue for the first time. Samsung has warned the crunch will likely deepen next year and persist through 2028. J.P. Morgan estimates DRAM prices will have risen more than 400% from early 2024 to end of 2026.</a:t>
            </a:r>
          </a:p>
          <a:p>
            <a:pPr marL="0" indent="0">
              <a:spcAft>
                <a:spcPts val="1400"/>
              </a:spcAft>
              <a:buNone/>
            </a:pPr>
            <a:r>
              <a:rPr lang="en-US" sz="1300" dirty="0">
                <a:solidFill>
                  <a:srgbClr val="FFFFFF"/>
                </a:solidFill>
                <a:latin typeface="IBM Plex Sans" panose="020B0503050203000203" pitchFamily="34" charset="77"/>
                <a:cs typeface="IBM Plex Sans" panose="020B0503050203000203" pitchFamily="34" charset="77"/>
              </a:rPr>
              <a:t>Bloomberg reporting indicates that servers built around Nvidia's Vera Rubin and Grace Blackwell chips will cost more than 15% more in many cases, with contract manufacturers already notifying Microsoft, Google, and Oracle. </a:t>
            </a:r>
            <a:r>
              <a:rPr lang="en-US" sz="1300" i="1" dirty="0">
                <a:solidFill>
                  <a:srgbClr val="FFE5A7"/>
                </a:solidFill>
                <a:latin typeface="IBM Plex Sans" panose="020B0503050203000203" pitchFamily="34" charset="77"/>
                <a:cs typeface="IBM Plex Sans" panose="020B0503050203000203" pitchFamily="34" charset="77"/>
              </a:rPr>
              <a:t>IDC frames the shortage as structural rather than cyclical, with 2026 DRAM supply growth of just 16% as manufacturers pivot cleanroom space toward enterprise-grade components in a zero-sum allocation.</a:t>
            </a:r>
          </a:p>
        </p:txBody>
      </p:sp>
      <p:pic>
        <p:nvPicPr>
          <p:cNvPr id="34" name="Chart 34"/>
          <p:cNvPicPr>
            <a:picLocks noChangeAspect="1"/>
          </p:cNvPicPr>
          <p:nvPr/>
        </p:nvPicPr>
        <p:blipFill>
          <a:blip r:embed="rId2"/>
          <a:stretch>
            <a:fillRect/>
          </a:stretch>
        </p:blipFill>
        <p:spPr>
          <a:xfrm>
            <a:off x="6204345" y="2800000"/>
            <a:ext cx="5669280" cy="2834640"/>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Replica LL TT Light" panose="020B0404010101010104" pitchFamily="34" charset="0"/>
                <a:cs typeface="Replica LL TT Light" panose="020B0404010101010104" pitchFamily="34" charset="0"/>
              </a:rPr>
              <a:t>GPU scarcity has ceded narrative space to construction and grid delays.</a:t>
            </a:r>
          </a:p>
        </p:txBody>
      </p:sp>
      <p:sp>
        <p:nvSpPr>
          <p:cNvPr id="3" name="Subtitle"/>
          <p:cNvSpPr>
            <a:spLocks noGrp="1"/>
          </p:cNvSpPr>
          <p:nvPr>
            <p:ph type="body" sz="quarter" idx="16"/>
          </p:nvPr>
        </p:nvSpPr>
        <p:spPr>
          <a:xfrm>
            <a:off x="318275" y="1180000"/>
            <a:ext cx="11551023" cy="320040"/>
          </a:xfrm>
        </p:spPr>
        <p:txBody>
          <a:bodyPr anchor="ctr"/>
          <a:lstStyle/>
          <a:p>
            <a:pPr>
              <a:buNone/>
            </a:pPr>
            <a:r>
              <a:rPr lang="en-US" sz="1400" dirty="0">
                <a:solidFill>
                  <a:srgbClr val="FFE5A7"/>
                </a:solidFill>
                <a:latin typeface="IBM Plex Mono" panose="020B0509050203000203" pitchFamily="49" charset="77"/>
                <a:cs typeface="IBM Plex Mono" panose="020B0509050203000203" pitchFamily="49" charset="77"/>
              </a:rPr>
              <a:t>INFRASTRUCTURE BOTTLENECKS — GRID AND CONSTRUCTION</a:t>
            </a:r>
          </a:p>
        </p:txBody>
      </p:sp>
      <p:cxnSp>
        <p:nvCxnSpPr>
          <p:cNvPr id="20" name="Line 20"/>
          <p:cNvCxnSpPr/>
          <p:nvPr/>
        </p:nvCxnSpPr>
        <p:spPr>
          <a:xfrm>
            <a:off x="318275" y="1560000"/>
            <a:ext cx="11551023" cy="0"/>
          </a:xfrm>
          <a:prstGeom prst="line">
            <a:avLst/>
          </a:prstGeom>
          <a:ln w="9525">
            <a:solidFill>
              <a:srgbClr val="3DFFB9"/>
            </a:solidFill>
          </a:ln>
        </p:spPr>
      </p:cxnSp>
      <p:sp>
        <p:nvSpPr>
          <p:cNvPr id="30" name="Stat 30"/>
          <p:cNvSpPr txBox="1"/>
          <p:nvPr/>
        </p:nvSpPr>
        <p:spPr>
          <a:xfrm>
            <a:off x="318275" y="1750000"/>
            <a:ext cx="2737755" cy="900000"/>
          </a:xfrm>
          <a:prstGeom prst="rect">
            <a:avLst/>
          </a:prstGeom>
          <a:noFill/>
        </p:spPr>
        <p:txBody>
          <a:bodyPr wrap="square" lIns="0" tIns="0" rIns="0" bIns="0"/>
          <a:lstStyle/>
          <a:p>
            <a:pPr>
              <a:buNone/>
            </a:pPr>
            <a:r>
              <a:rPr lang="en-US" sz="3200" b="1" dirty="0">
                <a:solidFill>
                  <a:srgbClr val="3DFFB9"/>
                </a:solidFill>
                <a:latin typeface="IBM Plex Mono" panose="020B0509050203000203" pitchFamily="49" charset="77"/>
                <a:cs typeface="IBM Plex Mono" panose="020B0509050203000203" pitchFamily="49" charset="77"/>
              </a:rPr>
              <a:t>168.2</a:t>
            </a:r>
          </a:p>
          <a:p>
            <a:pPr>
              <a:buNone/>
            </a:pPr>
            <a:r>
              <a:rPr lang="en-US" sz="1000" dirty="0">
                <a:solidFill>
                  <a:srgbClr val="FFFFFF">
                    <a:alpha val="70000"/>
                  </a:srgbClr>
                </a:solidFill>
                <a:latin typeface="IBM Plex Sans" panose="020B0503050203000203" pitchFamily="34" charset="77"/>
                <a:cs typeface="IBM Plex Sans" panose="020B0503050203000203" pitchFamily="34" charset="77"/>
              </a:rPr>
              <a:t>Language blaming data center construction delays for slower AI growth</a:t>
            </a:r>
          </a:p>
        </p:txBody>
      </p:sp>
      <p:sp>
        <p:nvSpPr>
          <p:cNvPr id="31" name="Stat 31"/>
          <p:cNvSpPr txBox="1"/>
          <p:nvPr/>
        </p:nvSpPr>
        <p:spPr>
          <a:xfrm>
            <a:off x="3256030" y="1750000"/>
            <a:ext cx="2737755" cy="900000"/>
          </a:xfrm>
          <a:prstGeom prst="rect">
            <a:avLst/>
          </a:prstGeom>
          <a:noFill/>
        </p:spPr>
        <p:txBody>
          <a:bodyPr wrap="square" lIns="0" tIns="0" rIns="0" bIns="0"/>
          <a:lstStyle/>
          <a:p>
            <a:pPr>
              <a:buNone/>
            </a:pPr>
            <a:r>
              <a:rPr lang="en-US" sz="3200" b="1" dirty="0">
                <a:solidFill>
                  <a:srgbClr val="FFE5A7"/>
                </a:solidFill>
                <a:latin typeface="IBM Plex Mono" panose="020B0509050203000203" pitchFamily="49" charset="77"/>
                <a:cs typeface="IBM Plex Mono" panose="020B0509050203000203" pitchFamily="49" charset="77"/>
              </a:rPr>
              <a:t>+10.8</a:t>
            </a:r>
          </a:p>
          <a:p>
            <a:pPr>
              <a:buNone/>
            </a:pPr>
            <a:r>
              <a:rPr lang="en-US" sz="1000" dirty="0">
                <a:solidFill>
                  <a:srgbClr val="FFFFFF">
                    <a:alpha val="70000"/>
                  </a:srgbClr>
                </a:solidFill>
                <a:latin typeface="IBM Plex Sans" panose="020B0503050203000203" pitchFamily="34" charset="77"/>
                <a:cs typeface="IBM Plex Sans" panose="020B0503050203000203" pitchFamily="34" charset="77"/>
              </a:rPr>
              <a:t>Weekly rise in construction-delay language</a:t>
            </a:r>
          </a:p>
        </p:txBody>
      </p:sp>
      <p:sp>
        <p:nvSpPr>
          <p:cNvPr id="32" name="Stat 32"/>
          <p:cNvSpPr txBox="1"/>
          <p:nvPr/>
        </p:nvSpPr>
        <p:spPr>
          <a:xfrm>
            <a:off x="6193785" y="1750000"/>
            <a:ext cx="2737755" cy="900000"/>
          </a:xfrm>
          <a:prstGeom prst="rect">
            <a:avLst/>
          </a:prstGeom>
          <a:noFill/>
        </p:spPr>
        <p:txBody>
          <a:bodyPr wrap="square" lIns="0" tIns="0" rIns="0" bIns="0"/>
          <a:lstStyle/>
          <a:p>
            <a:pPr>
              <a:buNone/>
            </a:pPr>
            <a:r>
              <a:rPr lang="en-US" sz="3200" b="1" dirty="0">
                <a:solidFill>
                  <a:srgbClr val="3DFFB9"/>
                </a:solidFill>
                <a:latin typeface="IBM Plex Mono" panose="020B0509050203000203" pitchFamily="49" charset="77"/>
                <a:cs typeface="IBM Plex Mono" panose="020B0509050203000203" pitchFamily="49" charset="77"/>
              </a:rPr>
              <a:t>154.3</a:t>
            </a:r>
          </a:p>
          <a:p>
            <a:pPr>
              <a:buNone/>
            </a:pPr>
            <a:r>
              <a:rPr lang="en-US" sz="1000" dirty="0">
                <a:solidFill>
                  <a:srgbClr val="FFFFFF">
                    <a:alpha val="70000"/>
                  </a:srgbClr>
                </a:solidFill>
                <a:latin typeface="IBM Plex Sans" panose="020B0503050203000203" pitchFamily="34" charset="77"/>
                <a:cs typeface="IBM Plex Sans" panose="020B0503050203000203" pitchFamily="34" charset="77"/>
              </a:rPr>
              <a:t>Language blaming slow grid interconnect approvals for slower AI growth</a:t>
            </a:r>
          </a:p>
        </p:txBody>
      </p:sp>
      <p:sp>
        <p:nvSpPr>
          <p:cNvPr id="33" name="Stat 33"/>
          <p:cNvSpPr txBox="1"/>
          <p:nvPr/>
        </p:nvSpPr>
        <p:spPr>
          <a:xfrm>
            <a:off x="9131540" y="1750000"/>
            <a:ext cx="2737755" cy="900000"/>
          </a:xfrm>
          <a:prstGeom prst="rect">
            <a:avLst/>
          </a:prstGeom>
          <a:noFill/>
        </p:spPr>
        <p:txBody>
          <a:bodyPr wrap="square" lIns="0" tIns="0" rIns="0" bIns="0"/>
          <a:lstStyle/>
          <a:p>
            <a:pPr>
              <a:buNone/>
            </a:pPr>
            <a:r>
              <a:rPr lang="en-US" sz="3200" b="1" dirty="0">
                <a:solidFill>
                  <a:srgbClr val="FF2E63"/>
                </a:solidFill>
                <a:latin typeface="IBM Plex Mono" panose="020B0509050203000203" pitchFamily="49" charset="77"/>
                <a:cs typeface="IBM Plex Mono" panose="020B0509050203000203" pitchFamily="49" charset="77"/>
              </a:rPr>
              <a:t>49.8GW</a:t>
            </a:r>
          </a:p>
          <a:p>
            <a:pPr>
              <a:buNone/>
            </a:pPr>
            <a:r>
              <a:rPr lang="en-US" sz="1000" dirty="0">
                <a:solidFill>
                  <a:srgbClr val="FFFFFF">
                    <a:alpha val="70000"/>
                  </a:srgbClr>
                </a:solidFill>
                <a:latin typeface="IBM Plex Sans" panose="020B0503050203000203" pitchFamily="34" charset="77"/>
                <a:cs typeface="IBM Plex Sans" panose="020B0503050203000203" pitchFamily="34" charset="77"/>
              </a:rPr>
              <a:t>U.S. data center capacity at risk of delay per BNEF</a:t>
            </a:r>
          </a:p>
        </p:txBody>
      </p:sp>
      <p:sp>
        <p:nvSpPr>
          <p:cNvPr id="34" name="Body 34"/>
          <p:cNvSpPr txBox="1"/>
          <p:nvPr/>
        </p:nvSpPr>
        <p:spPr>
          <a:xfrm>
            <a:off x="318275" y="2800000"/>
            <a:ext cx="5669280" cy="5400000"/>
          </a:xfrm>
          <a:prstGeom prst="rect">
            <a:avLst/>
          </a:prstGeom>
          <a:noFill/>
        </p:spPr>
        <p:txBody>
          <a:bodyPr wrap="square" lIns="0" tIns="0" rIns="0" bIns="0"/>
          <a:lstStyle/>
          <a:p>
            <a:pPr marL="0" indent="0">
              <a:spcAft>
                <a:spcPts val="1400"/>
              </a:spcAft>
              <a:buNone/>
            </a:pPr>
            <a:r>
              <a:rPr lang="en-US" sz="1300" dirty="0">
                <a:solidFill>
                  <a:srgbClr val="FFFFFF"/>
                </a:solidFill>
                <a:latin typeface="IBM Plex Sans" panose="020B0503050203000203" pitchFamily="34" charset="77"/>
                <a:cs typeface="IBM Plex Sans" panose="020B0503050203000203" pitchFamily="34" charset="77"/>
              </a:rPr>
              <a:t>Language blaming GPU shortages for slower AI growth sits essentially at its long-term mean, while construction-delay and grid-interconnect language both climbed sharply. The proximate driver is Texas, where Governor Abbott's directive that regulators audit all data center projects led ERCOT to delay its Batch Zero review until mid-December.</a:t>
            </a:r>
          </a:p>
          <a:p>
            <a:pPr marL="0" indent="0">
              <a:spcAft>
                <a:spcPts val="1400"/>
              </a:spcAft>
              <a:buNone/>
            </a:pPr>
            <a:r>
              <a:rPr lang="en-US" sz="1300" i="1" dirty="0">
                <a:solidFill>
                  <a:srgbClr val="FFE5A7"/>
                </a:solidFill>
                <a:latin typeface="IBM Plex Sans" panose="020B0503050203000203" pitchFamily="34" charset="77"/>
                <a:cs typeface="IBM Plex Sans" panose="020B0503050203000203" pitchFamily="34" charset="77"/>
              </a:rPr>
              <a:t>BNEF estimates the Texas pause puts about 20% of the total U.S. data center pipeline at risk of delay, affecting almost 49.8 GW with potential revenue losses reaching $8 billion by Q1 2027.</a:t>
            </a:r>
          </a:p>
        </p:txBody>
      </p:sp>
      <p:pic>
        <p:nvPicPr>
          <p:cNvPr id="35" name="Chart 35"/>
          <p:cNvPicPr>
            <a:picLocks noChangeAspect="1"/>
          </p:cNvPicPr>
          <p:nvPr/>
        </p:nvPicPr>
        <p:blipFill>
          <a:blip r:embed="rId2"/>
          <a:stretch>
            <a:fillRect/>
          </a:stretch>
        </p:blipFill>
        <p:spPr>
          <a:xfrm>
            <a:off x="6204345" y="2800000"/>
            <a:ext cx="5669280" cy="2834640"/>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Replica LL TT Light" panose="020B0404010101010104" pitchFamily="34" charset="0"/>
                <a:cs typeface="Replica LL TT Light" panose="020B0404010101010104" pitchFamily="34" charset="0"/>
              </a:rPr>
              <a:t>Training data scarcity surged into the conversation with a concrete price tag.</a:t>
            </a:r>
          </a:p>
        </p:txBody>
      </p:sp>
      <p:sp>
        <p:nvSpPr>
          <p:cNvPr id="3" name="Subtitle"/>
          <p:cNvSpPr>
            <a:spLocks noGrp="1"/>
          </p:cNvSpPr>
          <p:nvPr>
            <p:ph type="body" sz="quarter" idx="16"/>
          </p:nvPr>
        </p:nvSpPr>
        <p:spPr>
          <a:xfrm>
            <a:off x="318275" y="1180000"/>
            <a:ext cx="11551023" cy="320040"/>
          </a:xfrm>
        </p:spPr>
        <p:txBody>
          <a:bodyPr anchor="ctr"/>
          <a:lstStyle/>
          <a:p>
            <a:pPr>
              <a:buNone/>
            </a:pPr>
            <a:r>
              <a:rPr lang="en-US" sz="1400" dirty="0">
                <a:solidFill>
                  <a:srgbClr val="FFE5A7"/>
                </a:solidFill>
                <a:latin typeface="IBM Plex Mono" panose="020B0509050203000203" pitchFamily="49" charset="77"/>
                <a:cs typeface="IBM Plex Mono" panose="020B0509050203000203" pitchFamily="49" charset="77"/>
              </a:rPr>
              <a:t>DATA SCARCITY — THE NEWEST CONSTRAINT</a:t>
            </a:r>
          </a:p>
        </p:txBody>
      </p:sp>
      <p:cxnSp>
        <p:nvCxnSpPr>
          <p:cNvPr id="20" name="Line 20"/>
          <p:cNvCxnSpPr/>
          <p:nvPr/>
        </p:nvCxnSpPr>
        <p:spPr>
          <a:xfrm>
            <a:off x="318275" y="1560000"/>
            <a:ext cx="11551023" cy="0"/>
          </a:xfrm>
          <a:prstGeom prst="line">
            <a:avLst/>
          </a:prstGeom>
          <a:ln w="9525">
            <a:solidFill>
              <a:srgbClr val="3DFFB9"/>
            </a:solidFill>
          </a:ln>
        </p:spPr>
      </p:cxnSp>
      <p:sp>
        <p:nvSpPr>
          <p:cNvPr id="30" name="Stat 30"/>
          <p:cNvSpPr txBox="1"/>
          <p:nvPr/>
        </p:nvSpPr>
        <p:spPr>
          <a:xfrm>
            <a:off x="318275" y="1750000"/>
            <a:ext cx="5675511" cy="900000"/>
          </a:xfrm>
          <a:prstGeom prst="rect">
            <a:avLst/>
          </a:prstGeom>
          <a:noFill/>
        </p:spPr>
        <p:txBody>
          <a:bodyPr wrap="square" lIns="0" tIns="0" rIns="0" bIns="0"/>
          <a:lstStyle/>
          <a:p>
            <a:pPr>
              <a:buNone/>
            </a:pPr>
            <a:r>
              <a:rPr lang="en-US" sz="3200" b="1" dirty="0">
                <a:solidFill>
                  <a:srgbClr val="3DFFB9"/>
                </a:solidFill>
                <a:latin typeface="IBM Plex Mono" panose="020B0509050203000203" pitchFamily="49" charset="77"/>
                <a:cs typeface="IBM Plex Mono" panose="020B0509050203000203" pitchFamily="49" charset="77"/>
              </a:rPr>
              <a:t>41.8</a:t>
            </a:r>
          </a:p>
          <a:p>
            <a:pPr>
              <a:buNone/>
            </a:pPr>
            <a:r>
              <a:rPr lang="en-US" sz="1000" dirty="0">
                <a:solidFill>
                  <a:srgbClr val="FFFFFF">
                    <a:alpha val="70000"/>
                  </a:srgbClr>
                </a:solidFill>
                <a:latin typeface="IBM Plex Sans" panose="020B0503050203000203" pitchFamily="34" charset="77"/>
                <a:cs typeface="IBM Plex Sans" panose="020B0503050203000203" pitchFamily="34" charset="77"/>
              </a:rPr>
              <a:t>Language asserting scarce training data is slowing AI growth</a:t>
            </a:r>
          </a:p>
        </p:txBody>
      </p:sp>
      <p:sp>
        <p:nvSpPr>
          <p:cNvPr id="31" name="Stat 31"/>
          <p:cNvSpPr txBox="1"/>
          <p:nvPr/>
        </p:nvSpPr>
        <p:spPr>
          <a:xfrm>
            <a:off x="6193786" y="1750000"/>
            <a:ext cx="5675511" cy="900000"/>
          </a:xfrm>
          <a:prstGeom prst="rect">
            <a:avLst/>
          </a:prstGeom>
          <a:noFill/>
        </p:spPr>
        <p:txBody>
          <a:bodyPr wrap="square" lIns="0" tIns="0" rIns="0" bIns="0"/>
          <a:lstStyle/>
          <a:p>
            <a:pPr>
              <a:buNone/>
            </a:pPr>
            <a:r>
              <a:rPr lang="en-US" sz="3200" b="1" dirty="0">
                <a:solidFill>
                  <a:srgbClr val="3DFFB9"/>
                </a:solidFill>
                <a:latin typeface="IBM Plex Mono" panose="020B0509050203000203" pitchFamily="49" charset="77"/>
                <a:cs typeface="IBM Plex Mono" panose="020B0509050203000203" pitchFamily="49" charset="77"/>
              </a:rPr>
              <a:t>+18.5</a:t>
            </a:r>
          </a:p>
          <a:p>
            <a:pPr>
              <a:buNone/>
            </a:pPr>
            <a:r>
              <a:rPr lang="en-US" sz="1000" dirty="0">
                <a:solidFill>
                  <a:srgbClr val="FFFFFF">
                    <a:alpha val="70000"/>
                  </a:srgbClr>
                </a:solidFill>
                <a:latin typeface="IBM Plex Sans" panose="020B0503050203000203" pitchFamily="34" charset="77"/>
                <a:cs typeface="IBM Plex Sans" panose="020B0503050203000203" pitchFamily="34" charset="77"/>
              </a:rPr>
              <a:t>Point increase this week — the sharpest single weekly gain across all measures</a:t>
            </a:r>
          </a:p>
        </p:txBody>
      </p:sp>
      <p:sp>
        <p:nvSpPr>
          <p:cNvPr id="32" name="Body 32"/>
          <p:cNvSpPr txBox="1"/>
          <p:nvPr/>
        </p:nvSpPr>
        <p:spPr>
          <a:xfrm>
            <a:off x="318275" y="2800000"/>
            <a:ext cx="5669280" cy="5400000"/>
          </a:xfrm>
          <a:prstGeom prst="rect">
            <a:avLst/>
          </a:prstGeom>
          <a:noFill/>
        </p:spPr>
        <p:txBody>
          <a:bodyPr wrap="square" lIns="0" tIns="0" rIns="0" bIns="0"/>
          <a:lstStyle/>
          <a:p>
            <a:pPr marL="0" indent="0">
              <a:spcAft>
                <a:spcPts val="1400"/>
              </a:spcAft>
              <a:buNone/>
            </a:pPr>
            <a:r>
              <a:rPr lang="en-US" sz="1300" dirty="0">
                <a:solidFill>
                  <a:srgbClr val="FFFFFF"/>
                </a:solidFill>
                <a:latin typeface="IBM Plex Sans" panose="020B0503050203000203" pitchFamily="34" charset="77"/>
                <a:cs typeface="IBM Plex Sans" panose="020B0503050203000203" pitchFamily="34" charset="77"/>
              </a:rPr>
              <a:t>Coverage of Google's winning $10 million bid for defunct Spirit Airlines' de-identified corporate data — outbidding Mercor at $7.5 million — gave the data-scarcity frame a vivid price signal. Forbes described hundreds of millions of employee emails, Teams messages, and operational records changing hands because labs that exhausted the public internet turned to enterprise archives.</a:t>
            </a:r>
          </a:p>
          <a:p>
            <a:pPr marL="0" indent="0">
              <a:spcAft>
                <a:spcPts val="1400"/>
              </a:spcAft>
              <a:buNone/>
            </a:pPr>
            <a:r>
              <a:rPr lang="en-US" sz="1300" i="1" dirty="0">
                <a:solidFill>
                  <a:srgbClr val="FFE5A7"/>
                </a:solidFill>
                <a:latin typeface="IBM Plex Sans" panose="020B0503050203000203" pitchFamily="34" charset="77"/>
                <a:cs typeface="IBM Plex Sans" panose="020B0503050203000203" pitchFamily="34" charset="77"/>
              </a:rPr>
              <a:t>Language arguing that national energy build-out will determine the AI winner declined this week as the conversation migrated from country-versus-country capacity competition toward domestic queue mechanics, permitting, and audits. Journalists explaining slipped AI timelines are reaching for schedule risk and input cost, not model capability.</a:t>
            </a:r>
          </a:p>
        </p:txBody>
      </p:sp>
      <p:pic>
        <p:nvPicPr>
          <p:cNvPr id="33" name="Chart 33"/>
          <p:cNvPicPr>
            <a:picLocks noChangeAspect="1"/>
          </p:cNvPicPr>
          <p:nvPr/>
        </p:nvPicPr>
        <p:blipFill>
          <a:blip r:embed="rId2"/>
          <a:stretch>
            <a:fillRect/>
          </a:stretch>
        </p:blipFill>
        <p:spPr>
          <a:xfrm>
            <a:off x="6204345" y="2800000"/>
            <a:ext cx="5669280" cy="2834640"/>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yebrow"/>
          <p:cNvSpPr txBox="1"/>
          <p:nvPr/>
        </p:nvSpPr>
        <p:spPr>
          <a:xfrm>
            <a:off x="685800" y="2200000"/>
            <a:ext cx="6500000" cy="300000"/>
          </a:xfrm>
          <a:prstGeom prst="rect">
            <a:avLst/>
          </a:prstGeom>
          <a:noFill/>
        </p:spPr>
        <p:txBody>
          <a:bodyPr lIns="0" tIns="0" rIns="0" bIns="0"/>
          <a:lstStyle/>
          <a:p>
            <a:pPr>
              <a:buNone/>
            </a:pPr>
            <a:r>
              <a:rPr lang="en-US" sz="1400" dirty="0">
                <a:solidFill>
                  <a:srgbClr val="3DFFB9"/>
                </a:solidFill>
                <a:latin typeface="IBM Plex Mono" panose="020B0509050203000203" pitchFamily="49" charset="77"/>
                <a:cs typeface="IBM Plex Mono" panose="020B0509050203000203" pitchFamily="49" charset="77"/>
              </a:rPr>
              <a:t>STORY TWO</a:t>
            </a:r>
          </a:p>
        </p:txBody>
      </p:sp>
      <p:sp>
        <p:nvSpPr>
          <p:cNvPr id="3" name="Title"/>
          <p:cNvSpPr txBox="1"/>
          <p:nvPr/>
        </p:nvSpPr>
        <p:spPr>
          <a:xfrm>
            <a:off x="685800" y="2530000"/>
            <a:ext cx="8800000" cy="1900000"/>
          </a:xfrm>
          <a:prstGeom prst="rect">
            <a:avLst/>
          </a:prstGeom>
          <a:noFill/>
        </p:spPr>
        <p:txBody>
          <a:bodyPr wrap="square" lIns="0" tIns="0" rIns="0" bIns="0"/>
          <a:lstStyle/>
          <a:p>
            <a:pPr>
              <a:lnSpc>
                <a:spcPct val="100000"/>
              </a:lnSpc>
              <a:buNone/>
            </a:pPr>
            <a:r>
              <a:rPr lang="en-US" sz="4400" dirty="0">
                <a:solidFill>
                  <a:srgbClr val="FFFFFF"/>
                </a:solidFill>
                <a:latin typeface="Replica LL TT Light" panose="020B0404010101010104" pitchFamily="34" charset="0"/>
                <a:cs typeface="Replica LL TT Light" panose="020B0404010101010104" pitchFamily="34" charset="0"/>
              </a:rPr>
              <a:t>Capital Without Conviction</a:t>
            </a:r>
          </a:p>
        </p:txBody>
      </p:sp>
      <p:cxnSp>
        <p:nvCxnSpPr>
          <p:cNvPr id="4" name="Sep"/>
          <p:cNvCxnSpPr/>
          <p:nvPr/>
        </p:nvCxnSpPr>
        <p:spPr>
          <a:xfrm>
            <a:off x="685800" y="4500000"/>
            <a:ext cx="3600000" cy="0"/>
          </a:xfrm>
          <a:prstGeom prst="line">
            <a:avLst/>
          </a:prstGeom>
          <a:ln w="12700">
            <a:solidFill>
              <a:srgbClr val="3DFFB9"/>
            </a:solidFill>
          </a:ln>
        </p:spPr>
      </p:cxnSp>
      <p:sp>
        <p:nvSpPr>
          <p:cNvPr id="5" name="Sub"/>
          <p:cNvSpPr txBox="1"/>
          <p:nvPr/>
        </p:nvSpPr>
        <p:spPr>
          <a:xfrm>
            <a:off x="685800" y="4640000"/>
            <a:ext cx="7200000" cy="500000"/>
          </a:xfrm>
          <a:prstGeom prst="rect">
            <a:avLst/>
          </a:prstGeom>
          <a:noFill/>
        </p:spPr>
        <p:txBody>
          <a:bodyPr lIns="0" tIns="0" rIns="0" bIns="0"/>
          <a:lstStyle/>
          <a:p>
            <a:pPr>
              <a:buNone/>
            </a:pPr>
            <a:r>
              <a:rPr lang="en-US" sz="1800" i="1" dirty="0">
                <a:solidFill>
                  <a:srgbClr val="FFE5A7"/>
                </a:solidFill>
                <a:latin typeface="IBM Plex Sans" panose="020B0503050203000203" pitchFamily="34" charset="77"/>
                <a:cs typeface="IBM Plex Sans" panose="020B0503050203000203" pitchFamily="34" charset="77"/>
              </a:rPr>
              <a:t>Spending guidance keeps climbing while the payoff case gets thinner</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Replica LL TT Light" panose="020B0404010101010104" pitchFamily="34" charset="0"/>
                <a:cs typeface="Replica LL TT Light" panose="020B0404010101010104" pitchFamily="34" charset="0"/>
              </a:rPr>
              <a:t>The crash-risk frame is now the second-densest reading in the file.</a:t>
            </a:r>
          </a:p>
        </p:txBody>
      </p:sp>
      <p:sp>
        <p:nvSpPr>
          <p:cNvPr id="3" name="Subtitle"/>
          <p:cNvSpPr>
            <a:spLocks noGrp="1"/>
          </p:cNvSpPr>
          <p:nvPr>
            <p:ph type="body" sz="quarter" idx="16"/>
          </p:nvPr>
        </p:nvSpPr>
        <p:spPr>
          <a:xfrm>
            <a:off x="318275" y="1180000"/>
            <a:ext cx="11551023" cy="320040"/>
          </a:xfrm>
        </p:spPr>
        <p:txBody>
          <a:bodyPr anchor="ctr"/>
          <a:lstStyle/>
          <a:p>
            <a:pPr>
              <a:buNone/>
            </a:pPr>
            <a:r>
              <a:rPr lang="en-US" sz="1400" dirty="0">
                <a:solidFill>
                  <a:srgbClr val="FFE5A7"/>
                </a:solidFill>
                <a:latin typeface="IBM Plex Mono" panose="020B0509050203000203" pitchFamily="49" charset="77"/>
                <a:cs typeface="IBM Plex Mono" panose="020B0509050203000203" pitchFamily="49" charset="77"/>
              </a:rPr>
              <a:t>BUBBLE LANGUAGE — MACRO, NOT HYPE CYCLE</a:t>
            </a:r>
          </a:p>
        </p:txBody>
      </p:sp>
      <p:cxnSp>
        <p:nvCxnSpPr>
          <p:cNvPr id="20" name="Line 20"/>
          <p:cNvCxnSpPr/>
          <p:nvPr/>
        </p:nvCxnSpPr>
        <p:spPr>
          <a:xfrm>
            <a:off x="318275" y="1560000"/>
            <a:ext cx="11551023" cy="0"/>
          </a:xfrm>
          <a:prstGeom prst="line">
            <a:avLst/>
          </a:prstGeom>
          <a:ln w="9525">
            <a:solidFill>
              <a:srgbClr val="3DFFB9"/>
            </a:solidFill>
          </a:ln>
        </p:spPr>
      </p:cxnSp>
      <p:sp>
        <p:nvSpPr>
          <p:cNvPr id="30" name="Stat 30"/>
          <p:cNvSpPr txBox="1"/>
          <p:nvPr/>
        </p:nvSpPr>
        <p:spPr>
          <a:xfrm>
            <a:off x="318275" y="1750000"/>
            <a:ext cx="3717007" cy="900000"/>
          </a:xfrm>
          <a:prstGeom prst="rect">
            <a:avLst/>
          </a:prstGeom>
          <a:noFill/>
        </p:spPr>
        <p:txBody>
          <a:bodyPr wrap="square" lIns="0" tIns="0" rIns="0" bIns="0"/>
          <a:lstStyle/>
          <a:p>
            <a:pPr>
              <a:buNone/>
            </a:pPr>
            <a:r>
              <a:rPr lang="en-US" sz="3200" b="1" dirty="0">
                <a:solidFill>
                  <a:srgbClr val="FF2E63"/>
                </a:solidFill>
                <a:latin typeface="IBM Plex Mono" panose="020B0509050203000203" pitchFamily="49" charset="77"/>
                <a:cs typeface="IBM Plex Mono" panose="020B0509050203000203" pitchFamily="49" charset="77"/>
              </a:rPr>
              <a:t>137.3</a:t>
            </a:r>
          </a:p>
          <a:p>
            <a:pPr>
              <a:buNone/>
            </a:pPr>
            <a:r>
              <a:rPr lang="en-US" sz="1000" dirty="0">
                <a:solidFill>
                  <a:srgbClr val="FFFFFF">
                    <a:alpha val="70000"/>
                  </a:srgbClr>
                </a:solidFill>
                <a:latin typeface="IBM Plex Sans" panose="020B0503050203000203" pitchFamily="34" charset="77"/>
                <a:cs typeface="IBM Plex Sans" panose="020B0503050203000203" pitchFamily="34" charset="77"/>
              </a:rPr>
              <a:t>Language predicting an AI investment collapse that crashes the overall market</a:t>
            </a:r>
          </a:p>
        </p:txBody>
      </p:sp>
      <p:sp>
        <p:nvSpPr>
          <p:cNvPr id="31" name="Stat 31"/>
          <p:cNvSpPr txBox="1"/>
          <p:nvPr/>
        </p:nvSpPr>
        <p:spPr>
          <a:xfrm>
            <a:off x="4235282" y="1750000"/>
            <a:ext cx="3717007" cy="900000"/>
          </a:xfrm>
          <a:prstGeom prst="rect">
            <a:avLst/>
          </a:prstGeom>
          <a:noFill/>
        </p:spPr>
        <p:txBody>
          <a:bodyPr wrap="square" lIns="0" tIns="0" rIns="0" bIns="0"/>
          <a:lstStyle/>
          <a:p>
            <a:pPr>
              <a:buNone/>
            </a:pPr>
            <a:r>
              <a:rPr lang="en-US" sz="3200" b="1" dirty="0">
                <a:solidFill>
                  <a:srgbClr val="FFE5A7"/>
                </a:solidFill>
                <a:latin typeface="IBM Plex Mono" panose="020B0509050203000203" pitchFamily="49" charset="77"/>
                <a:cs typeface="IBM Plex Mono" panose="020B0509050203000203" pitchFamily="49" charset="77"/>
              </a:rPr>
              <a:t>+4.7</a:t>
            </a:r>
          </a:p>
          <a:p>
            <a:pPr>
              <a:buNone/>
            </a:pPr>
            <a:r>
              <a:rPr lang="en-US" sz="1000" dirty="0">
                <a:solidFill>
                  <a:srgbClr val="FFFFFF">
                    <a:alpha val="70000"/>
                  </a:srgbClr>
                </a:solidFill>
                <a:latin typeface="IBM Plex Sans" panose="020B0503050203000203" pitchFamily="34" charset="77"/>
                <a:cs typeface="IBM Plex Sans" panose="020B0503050203000203" pitchFamily="34" charset="77"/>
              </a:rPr>
              <a:t>Week-over-week point rise — steady accumulation, not a spike</a:t>
            </a:r>
          </a:p>
        </p:txBody>
      </p:sp>
      <p:sp>
        <p:nvSpPr>
          <p:cNvPr id="32" name="Stat 32"/>
          <p:cNvSpPr txBox="1"/>
          <p:nvPr/>
        </p:nvSpPr>
        <p:spPr>
          <a:xfrm>
            <a:off x="8152289" y="1750000"/>
            <a:ext cx="3717007" cy="900000"/>
          </a:xfrm>
          <a:prstGeom prst="rect">
            <a:avLst/>
          </a:prstGeom>
          <a:noFill/>
        </p:spPr>
        <p:txBody>
          <a:bodyPr wrap="square" lIns="0" tIns="0" rIns="0" bIns="0"/>
          <a:lstStyle/>
          <a:p>
            <a:pPr>
              <a:buNone/>
            </a:pPr>
            <a:r>
              <a:rPr lang="en-US" sz="3200" b="1" dirty="0">
                <a:solidFill>
                  <a:srgbClr val="FF2E63"/>
                </a:solidFill>
                <a:latin typeface="IBM Plex Mono" panose="020B0509050203000203" pitchFamily="49" charset="77"/>
                <a:cs typeface="IBM Plex Mono" panose="020B0509050203000203" pitchFamily="49" charset="77"/>
              </a:rPr>
              <a:t>€440B</a:t>
            </a:r>
          </a:p>
          <a:p>
            <a:pPr>
              <a:buNone/>
            </a:pPr>
            <a:r>
              <a:rPr lang="en-US" sz="1000" dirty="0">
                <a:solidFill>
                  <a:srgbClr val="FFFFFF">
                    <a:alpha val="70000"/>
                  </a:srgbClr>
                </a:solidFill>
                <a:latin typeface="IBM Plex Sans" panose="020B0503050203000203" pitchFamily="34" charset="77"/>
                <a:cs typeface="IBM Plex Sans" panose="020B0503050203000203" pitchFamily="34" charset="77"/>
              </a:rPr>
              <a:t>Euro area household exposure to the Magnificent Seven per ECB blog economists</a:t>
            </a:r>
          </a:p>
        </p:txBody>
      </p:sp>
      <p:sp>
        <p:nvSpPr>
          <p:cNvPr id="33" name="Body 33"/>
          <p:cNvSpPr txBox="1"/>
          <p:nvPr/>
        </p:nvSpPr>
        <p:spPr>
          <a:xfrm>
            <a:off x="318275" y="2800000"/>
            <a:ext cx="5669280" cy="5400000"/>
          </a:xfrm>
          <a:prstGeom prst="rect">
            <a:avLst/>
          </a:prstGeom>
          <a:noFill/>
        </p:spPr>
        <p:txBody>
          <a:bodyPr wrap="square" lIns="0" tIns="0" rIns="0" bIns="0"/>
          <a:lstStyle/>
          <a:p>
            <a:pPr marL="0" indent="0">
              <a:spcAft>
                <a:spcPts val="1400"/>
              </a:spcAft>
              <a:buNone/>
            </a:pPr>
            <a:r>
              <a:rPr lang="en-US" sz="1300" dirty="0">
                <a:solidFill>
                  <a:srgbClr val="FFFFFF"/>
                </a:solidFill>
                <a:latin typeface="IBM Plex Sans" panose="020B0503050203000203" pitchFamily="34" charset="77"/>
                <a:cs typeface="IBM Plex Sans" panose="020B0503050203000203" pitchFamily="34" charset="77"/>
              </a:rPr>
              <a:t>Five economists published on the ECB's website that research on past technological revolutions points to a worrisome conclusion: "a correction of current stock market valuations is likely," with severe potential consequences for the euro area given households' roughly €440 billion exposure to the Magnificent Seven. Reuters emphasized that even if the technology succeeds, stocks may still fall because markets' profit-growth bets are excessively optimistic.</a:t>
            </a:r>
          </a:p>
          <a:p>
            <a:pPr marL="0" indent="0">
              <a:spcAft>
                <a:spcPts val="1400"/>
              </a:spcAft>
              <a:buNone/>
            </a:pPr>
            <a:r>
              <a:rPr lang="en-US" sz="1300" dirty="0">
                <a:solidFill>
                  <a:srgbClr val="FFFFFF"/>
                </a:solidFill>
                <a:latin typeface="IBM Plex Sans" panose="020B0503050203000203" pitchFamily="34" charset="77"/>
                <a:cs typeface="IBM Plex Sans" panose="020B0503050203000203" pitchFamily="34" charset="77"/>
              </a:rPr>
              <a:t>Comparisons to 1990s telecom overbuild and trough-of-disillusionment language have both faded back toward or below their averages. </a:t>
            </a:r>
            <a:r>
              <a:rPr lang="en-US" sz="1300" i="1" dirty="0">
                <a:solidFill>
                  <a:srgbClr val="FFE5A7"/>
                </a:solidFill>
                <a:latin typeface="IBM Plex Sans" panose="020B0503050203000203" pitchFamily="34" charset="77"/>
                <a:cs typeface="IBM Plex Sans" panose="020B0503050203000203" pitchFamily="34" charset="77"/>
              </a:rPr>
              <a:t>The skeptical frame has moved from technology commentary into financial-stability commentary — valuation and systemic-risk vocabulary has displaced hype-cycle vocabulary.</a:t>
            </a:r>
          </a:p>
        </p:txBody>
      </p:sp>
      <p:pic>
        <p:nvPicPr>
          <p:cNvPr id="34" name="Chart 34"/>
          <p:cNvPicPr>
            <a:picLocks noChangeAspect="1"/>
          </p:cNvPicPr>
          <p:nvPr/>
        </p:nvPicPr>
        <p:blipFill>
          <a:blip r:embed="rId2"/>
          <a:stretch>
            <a:fillRect/>
          </a:stretch>
        </p:blipFill>
        <p:spPr>
          <a:xfrm>
            <a:off x="6204345" y="2800000"/>
            <a:ext cx="5669280" cy="2834640"/>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Replica LL TT Light" panose="020B0404010101010104" pitchFamily="34" charset="0"/>
                <a:cs typeface="Replica LL TT Light" panose="020B0404010101010104" pitchFamily="34" charset="0"/>
              </a:rPr>
              <a:t>Combined hyperscaler capex guidance has climbed to $720–745 billion for 2026.</a:t>
            </a:r>
          </a:p>
        </p:txBody>
      </p:sp>
      <p:sp>
        <p:nvSpPr>
          <p:cNvPr id="3" name="Subtitle"/>
          <p:cNvSpPr>
            <a:spLocks noGrp="1"/>
          </p:cNvSpPr>
          <p:nvPr>
            <p:ph type="body" sz="quarter" idx="16"/>
          </p:nvPr>
        </p:nvSpPr>
        <p:spPr>
          <a:xfrm>
            <a:off x="318275" y="1180000"/>
            <a:ext cx="11551023" cy="320040"/>
          </a:xfrm>
        </p:spPr>
        <p:txBody>
          <a:bodyPr anchor="ctr"/>
          <a:lstStyle/>
          <a:p>
            <a:pPr>
              <a:buNone/>
            </a:pPr>
            <a:r>
              <a:rPr lang="en-US" sz="1400" dirty="0">
                <a:solidFill>
                  <a:srgbClr val="FFE5A7"/>
                </a:solidFill>
                <a:latin typeface="IBM Plex Mono" panose="020B0509050203000203" pitchFamily="49" charset="77"/>
                <a:cs typeface="IBM Plex Mono" panose="020B0509050203000203" pitchFamily="49" charset="77"/>
              </a:rPr>
              <a:t>CAPEX TRAJECTORY — SPENDING ACCELERATES</a:t>
            </a:r>
          </a:p>
        </p:txBody>
      </p:sp>
      <p:cxnSp>
        <p:nvCxnSpPr>
          <p:cNvPr id="20" name="Line 20"/>
          <p:cNvCxnSpPr/>
          <p:nvPr/>
        </p:nvCxnSpPr>
        <p:spPr>
          <a:xfrm>
            <a:off x="318275" y="1560000"/>
            <a:ext cx="11551023" cy="0"/>
          </a:xfrm>
          <a:prstGeom prst="line">
            <a:avLst/>
          </a:prstGeom>
          <a:ln w="9525">
            <a:solidFill>
              <a:srgbClr val="3DFFB9"/>
            </a:solidFill>
          </a:ln>
        </p:spPr>
      </p:cxnSp>
      <p:sp>
        <p:nvSpPr>
          <p:cNvPr id="30" name="Stat 30"/>
          <p:cNvSpPr txBox="1"/>
          <p:nvPr/>
        </p:nvSpPr>
        <p:spPr>
          <a:xfrm>
            <a:off x="318275" y="1750000"/>
            <a:ext cx="2737755" cy="900000"/>
          </a:xfrm>
          <a:prstGeom prst="rect">
            <a:avLst/>
          </a:prstGeom>
          <a:noFill/>
        </p:spPr>
        <p:txBody>
          <a:bodyPr wrap="square" lIns="0" tIns="0" rIns="0" bIns="0"/>
          <a:lstStyle/>
          <a:p>
            <a:pPr>
              <a:buNone/>
            </a:pPr>
            <a:r>
              <a:rPr lang="en-US" sz="3200" b="1" dirty="0">
                <a:solidFill>
                  <a:srgbClr val="3DFFB9"/>
                </a:solidFill>
                <a:latin typeface="IBM Plex Mono" panose="020B0509050203000203" pitchFamily="49" charset="77"/>
                <a:cs typeface="IBM Plex Mono" panose="020B0509050203000203" pitchFamily="49" charset="77"/>
              </a:rPr>
              <a:t>80.1</a:t>
            </a:r>
          </a:p>
          <a:p>
            <a:pPr>
              <a:buNone/>
            </a:pPr>
            <a:r>
              <a:rPr lang="en-US" sz="1000" dirty="0">
                <a:solidFill>
                  <a:srgbClr val="FFFFFF">
                    <a:alpha val="70000"/>
                  </a:srgbClr>
                </a:solidFill>
                <a:latin typeface="IBM Plex Sans" panose="020B0503050203000203" pitchFamily="34" charset="77"/>
                <a:cs typeface="IBM Plex Sans" panose="020B0503050203000203" pitchFamily="34" charset="77"/>
              </a:rPr>
              <a:t>Language asserting AI infrastructure spending is massive and increasing — well above its mean</a:t>
            </a:r>
          </a:p>
        </p:txBody>
      </p:sp>
      <p:sp>
        <p:nvSpPr>
          <p:cNvPr id="31" name="Stat 31"/>
          <p:cNvSpPr txBox="1"/>
          <p:nvPr/>
        </p:nvSpPr>
        <p:spPr>
          <a:xfrm>
            <a:off x="3256030" y="1750000"/>
            <a:ext cx="2737755" cy="900000"/>
          </a:xfrm>
          <a:prstGeom prst="rect">
            <a:avLst/>
          </a:prstGeom>
          <a:noFill/>
        </p:spPr>
        <p:txBody>
          <a:bodyPr wrap="square" lIns="0" tIns="0" rIns="0" bIns="0"/>
          <a:lstStyle/>
          <a:p>
            <a:pPr>
              <a:buNone/>
            </a:pPr>
            <a:r>
              <a:rPr lang="en-US" sz="3200" b="1" dirty="0">
                <a:solidFill>
                  <a:srgbClr val="3DFFB9"/>
                </a:solidFill>
                <a:latin typeface="IBM Plex Mono" panose="020B0509050203000203" pitchFamily="49" charset="77"/>
                <a:cs typeface="IBM Plex Mono" panose="020B0509050203000203" pitchFamily="49" charset="77"/>
              </a:rPr>
              <a:t>$4.1T</a:t>
            </a:r>
          </a:p>
          <a:p>
            <a:pPr>
              <a:buNone/>
            </a:pPr>
            <a:r>
              <a:rPr lang="en-US" sz="1000" dirty="0">
                <a:solidFill>
                  <a:srgbClr val="FFFFFF">
                    <a:alpha val="70000"/>
                  </a:srgbClr>
                </a:solidFill>
                <a:latin typeface="IBM Plex Sans" panose="020B0503050203000203" pitchFamily="34" charset="77"/>
                <a:cs typeface="IBM Plex Sans" panose="020B0503050203000203" pitchFamily="34" charset="77"/>
              </a:rPr>
              <a:t>UBS projection for hyperscaler AI infrastructure spend from 2026 to 2028</a:t>
            </a:r>
          </a:p>
        </p:txBody>
      </p:sp>
      <p:sp>
        <p:nvSpPr>
          <p:cNvPr id="32" name="Stat 32"/>
          <p:cNvSpPr txBox="1"/>
          <p:nvPr/>
        </p:nvSpPr>
        <p:spPr>
          <a:xfrm>
            <a:off x="6193785" y="1750000"/>
            <a:ext cx="2737755" cy="900000"/>
          </a:xfrm>
          <a:prstGeom prst="rect">
            <a:avLst/>
          </a:prstGeom>
          <a:noFill/>
        </p:spPr>
        <p:txBody>
          <a:bodyPr wrap="square" lIns="0" tIns="0" rIns="0" bIns="0"/>
          <a:lstStyle/>
          <a:p>
            <a:pPr>
              <a:buNone/>
            </a:pPr>
            <a:r>
              <a:rPr lang="en-US" sz="3200" b="1" dirty="0">
                <a:solidFill>
                  <a:srgbClr val="FFE5A7"/>
                </a:solidFill>
                <a:latin typeface="IBM Plex Mono" panose="020B0509050203000203" pitchFamily="49" charset="77"/>
                <a:cs typeface="IBM Plex Mono" panose="020B0509050203000203" pitchFamily="49" charset="77"/>
              </a:rPr>
              <a:t>102%</a:t>
            </a:r>
          </a:p>
          <a:p>
            <a:pPr>
              <a:buNone/>
            </a:pPr>
            <a:r>
              <a:rPr lang="en-US" sz="1000" dirty="0">
                <a:solidFill>
                  <a:srgbClr val="FFFFFF">
                    <a:alpha val="70000"/>
                  </a:srgbClr>
                </a:solidFill>
                <a:latin typeface="IBM Plex Sans" panose="020B0503050203000203" pitchFamily="34" charset="77"/>
                <a:cs typeface="IBM Plex Sans" panose="020B0503050203000203" pitchFamily="34" charset="77"/>
              </a:rPr>
              <a:t>Amazon, Alphabet, and Microsoft capex as a share of cloud revenue this year</a:t>
            </a:r>
          </a:p>
        </p:txBody>
      </p:sp>
      <p:sp>
        <p:nvSpPr>
          <p:cNvPr id="33" name="Stat 33"/>
          <p:cNvSpPr txBox="1"/>
          <p:nvPr/>
        </p:nvSpPr>
        <p:spPr>
          <a:xfrm>
            <a:off x="9131540" y="1750000"/>
            <a:ext cx="2737755" cy="900000"/>
          </a:xfrm>
          <a:prstGeom prst="rect">
            <a:avLst/>
          </a:prstGeom>
          <a:noFill/>
        </p:spPr>
        <p:txBody>
          <a:bodyPr wrap="square" lIns="0" tIns="0" rIns="0" bIns="0"/>
          <a:lstStyle/>
          <a:p>
            <a:pPr>
              <a:buNone/>
            </a:pPr>
            <a:r>
              <a:rPr lang="en-US" sz="3200" b="1" dirty="0">
                <a:solidFill>
                  <a:srgbClr val="FF2E63"/>
                </a:solidFill>
                <a:latin typeface="IBM Plex Mono" panose="020B0509050203000203" pitchFamily="49" charset="77"/>
                <a:cs typeface="IBM Plex Mono" panose="020B0509050203000203" pitchFamily="49" charset="77"/>
              </a:rPr>
              <a:t>-7%</a:t>
            </a:r>
          </a:p>
          <a:p>
            <a:pPr>
              <a:buNone/>
            </a:pPr>
            <a:r>
              <a:rPr lang="en-US" sz="1000" dirty="0">
                <a:solidFill>
                  <a:srgbClr val="FFFFFF">
                    <a:alpha val="70000"/>
                  </a:srgbClr>
                </a:solidFill>
                <a:latin typeface="IBM Plex Sans" panose="020B0503050203000203" pitchFamily="34" charset="77"/>
                <a:cs typeface="IBM Plex Sans" panose="020B0503050203000203" pitchFamily="34" charset="77"/>
              </a:rPr>
              <a:t>Alphabet share decline after raising capex guidance in late July</a:t>
            </a:r>
          </a:p>
        </p:txBody>
      </p:sp>
      <p:sp>
        <p:nvSpPr>
          <p:cNvPr id="34" name="Body 34"/>
          <p:cNvSpPr txBox="1"/>
          <p:nvPr/>
        </p:nvSpPr>
        <p:spPr>
          <a:xfrm>
            <a:off x="318275" y="2800000"/>
            <a:ext cx="5669280" cy="5400000"/>
          </a:xfrm>
          <a:prstGeom prst="rect">
            <a:avLst/>
          </a:prstGeom>
          <a:noFill/>
        </p:spPr>
        <p:txBody>
          <a:bodyPr wrap="square" lIns="0" tIns="0" rIns="0" bIns="0"/>
          <a:lstStyle/>
          <a:p>
            <a:pPr marL="0" indent="0">
              <a:spcAft>
                <a:spcPts val="1400"/>
              </a:spcAft>
              <a:buNone/>
            </a:pPr>
            <a:r>
              <a:rPr lang="en-US" sz="1300" dirty="0">
                <a:solidFill>
                  <a:srgbClr val="FFFFFF"/>
                </a:solidFill>
                <a:latin typeface="IBM Plex Sans" panose="020B0503050203000203" pitchFamily="34" charset="77"/>
                <a:cs typeface="IBM Plex Sans" panose="020B0503050203000203" pitchFamily="34" charset="77"/>
              </a:rPr>
              <a:t>Combined 2026 capex guidance across the four largest hyperscalers has climbed to $720–745 billion following the latest earnings calls. Fund managers have identified hyperscaler AI spending as the top potential trigger for a systemic credit event.</a:t>
            </a:r>
          </a:p>
          <a:p>
            <a:pPr marL="0" indent="0">
              <a:spcAft>
                <a:spcPts val="1400"/>
              </a:spcAft>
              <a:buNone/>
            </a:pPr>
            <a:r>
              <a:rPr lang="en-US" sz="1300" i="1" dirty="0">
                <a:solidFill>
                  <a:srgbClr val="FFE5A7"/>
                </a:solidFill>
                <a:latin typeface="IBM Plex Sans" panose="020B0503050203000203" pitchFamily="34" charset="77"/>
                <a:cs typeface="IBM Plex Sans" panose="020B0503050203000203" pitchFamily="34" charset="77"/>
              </a:rPr>
              <a:t>Language questioning massive hyperscale projects sits above its companion tracking expectations of continued expansion, with both above average — the spending narrative is running hot, but the market is penalizing the spenders.</a:t>
            </a:r>
          </a:p>
        </p:txBody>
      </p:sp>
      <p:pic>
        <p:nvPicPr>
          <p:cNvPr id="35" name="Chart 35"/>
          <p:cNvPicPr>
            <a:picLocks noChangeAspect="1"/>
          </p:cNvPicPr>
          <p:nvPr/>
        </p:nvPicPr>
        <p:blipFill>
          <a:blip r:embed="rId2"/>
          <a:stretch>
            <a:fillRect/>
          </a:stretch>
        </p:blipFill>
        <p:spPr>
          <a:xfrm>
            <a:off x="6204345" y="2800000"/>
            <a:ext cx="5669280" cy="2834640"/>
          </a:xfrm>
          <a:prstGeom prst="rect">
            <a:avLst/>
          </a:prstGeom>
        </p:spPr>
      </p:pic>
    </p:spTree>
  </p:cSld>
  <p:clrMapOvr>
    <a:masterClrMapping/>
  </p:clrMapOvr>
</p:sld>
</file>

<file path=ppt/theme/theme1.xml><?xml version="1.0" encoding="utf-8"?>
<a:theme xmlns:a="http://schemas.openxmlformats.org/drawingml/2006/main" name="2_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Perscient Presentation Palette 1">
      <a:dk1>
        <a:srgbClr val="0E0E0E"/>
      </a:dk1>
      <a:lt1>
        <a:srgbClr val="FFFFFF"/>
      </a:lt1>
      <a:dk2>
        <a:srgbClr val="000000"/>
      </a:dk2>
      <a:lt2>
        <a:srgbClr val="E7E6E6"/>
      </a:lt2>
      <a:accent1>
        <a:srgbClr val="1B1B1B"/>
      </a:accent1>
      <a:accent2>
        <a:srgbClr val="3E3E3E"/>
      </a:accent2>
      <a:accent3>
        <a:srgbClr val="9E9E9E"/>
      </a:accent3>
      <a:accent4>
        <a:srgbClr val="FEE4A6"/>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F46216B-77A9-411A-B9D3-5023FCB70208}"/>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12097</TotalTime>
  <Words>2162</Words>
  <Application>Microsoft Macintosh PowerPoint</Application>
  <PresentationFormat>Widescreen</PresentationFormat>
  <Paragraphs>133</Paragraphs>
  <Slides>16</Slides>
  <Notes>1</Notes>
  <HiddenSlides>0</HiddenSlides>
  <MMClips>0</MMClips>
  <ScaleCrop>false</ScaleCrop>
  <HeadingPairs>
    <vt:vector size="6" baseType="variant">
      <vt:variant>
        <vt:lpstr>Fonts Used</vt:lpstr>
      </vt:variant>
      <vt:variant>
        <vt:i4>8</vt:i4>
      </vt:variant>
      <vt:variant>
        <vt:lpstr>Theme</vt:lpstr>
      </vt:variant>
      <vt:variant>
        <vt:i4>2</vt:i4>
      </vt:variant>
      <vt:variant>
        <vt:lpstr>Slide Titles</vt:lpstr>
      </vt:variant>
      <vt:variant>
        <vt:i4>16</vt:i4>
      </vt:variant>
    </vt:vector>
  </HeadingPairs>
  <TitlesOfParts>
    <vt:vector size="26" baseType="lpstr">
      <vt:lpstr>Aptos</vt:lpstr>
      <vt:lpstr>Arial</vt:lpstr>
      <vt:lpstr>IBM Plex Mono</vt:lpstr>
      <vt:lpstr>IBM Plex Sans</vt:lpstr>
      <vt:lpstr>IBM Plex Sans Light</vt:lpstr>
      <vt:lpstr>Replica LL</vt:lpstr>
      <vt:lpstr>Replica LL TT Light</vt:lpstr>
      <vt:lpstr>Replica-Regular</vt:lpstr>
      <vt:lpstr>2_Office Theme</vt:lpstr>
      <vt:lpstr>Office Theme</vt:lpstr>
      <vt:lpstr>PowerPoint Presentation</vt:lpstr>
      <vt:lpstr>Executive Summary</vt:lpstr>
      <vt:lpstr>PowerPoint Presentation</vt:lpstr>
      <vt:lpstr>Memory scarcity has become AI's defining supply story.</vt:lpstr>
      <vt:lpstr>GPU scarcity has ceded narrative space to construction and grid delays.</vt:lpstr>
      <vt:lpstr>Training data scarcity surged into the conversation with a concrete price tag.</vt:lpstr>
      <vt:lpstr>PowerPoint Presentation</vt:lpstr>
      <vt:lpstr>The crash-risk frame is now the second-densest reading in the file.</vt:lpstr>
      <vt:lpstr>Combined hyperscaler capex guidance has climbed to $720–745 billion for 2026.</vt:lpstr>
      <vt:lpstr>The corporate ROI rebuttal is missing and long-horizon defenses are fading.</vt:lpstr>
      <vt:lpstr>PowerPoint Presentation</vt:lpstr>
      <vt:lpstr>More than 530 communities have restricted data center construction.</vt:lpstr>
      <vt:lpstr>Every public-benefit narrative sits below its long-term mean.</vt:lpstr>
      <vt:lpstr>Anthropic commands narrative leadership far above every rival frame.</vt:lpstr>
      <vt:lpstr>The AI narrative is splitting into a spending story with no payoff story to match.</vt:lpstr>
      <vt:lpstr>Memory economics, the Texas queue, and Q3 earnings will set the next chapter.</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Jessica Rutland</dc:creator>
  <cp:lastModifiedBy>Jeremy Radcliffe</cp:lastModifiedBy>
  <cp:revision>8</cp:revision>
  <dcterms:created xsi:type="dcterms:W3CDTF">2025-11-13T16:53:21Z</dcterms:created>
  <dcterms:modified xsi:type="dcterms:W3CDTF">2026-08-26T16:05:11Z</dcterms:modified>
</cp:coreProperties>
</file>