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9"/>
  </p:notesMasterIdLst>
  <p:sldIdLst>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A7"/>
    <a:srgbClr val="28FCB2"/>
    <a:srgbClr val="88D498"/>
    <a:srgbClr val="F6BD16"/>
    <a:srgbClr val="703CCD"/>
    <a:srgbClr val="100F10"/>
    <a:srgbClr val="2D2D2D"/>
    <a:srgbClr val="767676"/>
    <a:srgbClr val="EAD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8"/>
    <p:restoredTop sz="94658"/>
  </p:normalViewPr>
  <p:slideViewPr>
    <p:cSldViewPr snapToGrid="0">
      <p:cViewPr varScale="1">
        <p:scale>
          <a:sx n="120" d="100"/>
          <a:sy n="120" d="100"/>
        </p:scale>
        <p:origin x="86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Radcliffe" userId="4438dbdbff70dede" providerId="LiveId" clId="{0AEDE522-302D-508B-9878-E03FB163786B}"/>
    <pc:docChg chg="modSld">
      <pc:chgData name="Jeremy Radcliffe" userId="4438dbdbff70dede" providerId="LiveId" clId="{0AEDE522-302D-508B-9878-E03FB163786B}" dt="2026-08-18T21:24:57.804" v="69" actId="20577"/>
      <pc:docMkLst>
        <pc:docMk/>
      </pc:docMkLst>
      <pc:sldChg chg="modSp mod">
        <pc:chgData name="Jeremy Radcliffe" userId="4438dbdbff70dede" providerId="LiveId" clId="{0AEDE522-302D-508B-9878-E03FB163786B}" dt="2026-08-18T21:24:57.804" v="69" actId="20577"/>
        <pc:sldMkLst>
          <pc:docMk/>
          <pc:sldMk cId="2385307811" sldId="279"/>
        </pc:sldMkLst>
        <pc:spChg chg="mod">
          <ac:chgData name="Jeremy Radcliffe" userId="4438dbdbff70dede" providerId="LiveId" clId="{0AEDE522-302D-508B-9878-E03FB163786B}" dt="2026-08-18T21:24:57.804" v="69" actId="20577"/>
          <ac:spMkLst>
            <pc:docMk/>
            <pc:sldMk cId="2385307811" sldId="279"/>
            <ac:spMk id="9" creationId="{96DA6ED3-9168-5451-3025-EA9FEF2212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0EF25-E0B6-E447-83C5-C62A1EFDB916}" type="datetimeFigureOut">
              <a:rPr lang="en-US" smtClean="0"/>
              <a:t>8/18/26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146C7-8BEC-FB4C-9FB3-8F440BB5BC11}" type="slidenum">
              <a:rPr lang="en-US" smtClean="0"/>
              <a:t>‹#›</a:t>
            </a:fld>
            <a:endParaRPr lang="en-US"/>
          </a:p>
        </p:txBody>
      </p:sp>
    </p:spTree>
    <p:extLst>
      <p:ext uri="{BB962C8B-B14F-4D97-AF65-F5344CB8AC3E}">
        <p14:creationId xmlns:p14="http://schemas.microsoft.com/office/powerpoint/2010/main" val="358498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32D-071E-7246-92EA-78396D77C77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5962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EAAE43-7D61-A99E-019B-879AD3B37858}"/>
              </a:ext>
            </a:extLst>
          </p:cNvPr>
          <p:cNvPicPr>
            <a:picLocks noChangeAspect="1"/>
          </p:cNvPicPr>
          <p:nvPr userDrawn="1"/>
        </p:nvPicPr>
        <p:blipFill>
          <a:blip r:embed="rId2"/>
          <a:stretch>
            <a:fillRect/>
          </a:stretch>
        </p:blipFill>
        <p:spPr>
          <a:xfrm>
            <a:off x="517712" y="139"/>
            <a:ext cx="11156576" cy="6117313"/>
          </a:xfrm>
          <a:prstGeom prst="rect">
            <a:avLst/>
          </a:prstGeom>
        </p:spPr>
      </p:pic>
      <p:pic>
        <p:nvPicPr>
          <p:cNvPr id="8" name="Picture 7">
            <a:extLst>
              <a:ext uri="{FF2B5EF4-FFF2-40B4-BE49-F238E27FC236}">
                <a16:creationId xmlns:a16="http://schemas.microsoft.com/office/drawing/2014/main" id="{CC2C8B01-17DA-2B98-17E4-59EB705100A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481428" y="419807"/>
            <a:ext cx="1229144" cy="1243719"/>
          </a:xfrm>
          <a:prstGeom prst="rect">
            <a:avLst/>
          </a:prstGeom>
        </p:spPr>
      </p:pic>
      <p:sp>
        <p:nvSpPr>
          <p:cNvPr id="9" name="Title 1">
            <a:extLst>
              <a:ext uri="{FF2B5EF4-FFF2-40B4-BE49-F238E27FC236}">
                <a16:creationId xmlns:a16="http://schemas.microsoft.com/office/drawing/2014/main" id="{B2E9858B-FE44-9788-44E6-5CB8A0751EBC}"/>
              </a:ext>
            </a:extLst>
          </p:cNvPr>
          <p:cNvSpPr>
            <a:spLocks noGrp="1"/>
          </p:cNvSpPr>
          <p:nvPr>
            <p:ph type="title" hasCustomPrompt="1"/>
          </p:nvPr>
        </p:nvSpPr>
        <p:spPr>
          <a:xfrm>
            <a:off x="838200" y="3733800"/>
            <a:ext cx="10515600" cy="2383652"/>
          </a:xfrm>
          <a:prstGeom prst="rect">
            <a:avLst/>
          </a:prstGeom>
        </p:spPr>
        <p:txBody>
          <a:bodyPr/>
          <a:lstStyle>
            <a:lvl1pPr algn="ctr">
              <a:defRPr sz="8000"/>
            </a:lvl1pPr>
          </a:lstStyle>
          <a:p>
            <a:r>
              <a:rPr lang="en-US"/>
              <a:t>Visionaries See Through Stories</a:t>
            </a:r>
          </a:p>
        </p:txBody>
      </p:sp>
    </p:spTree>
    <p:extLst>
      <p:ext uri="{BB962C8B-B14F-4D97-AF65-F5344CB8AC3E}">
        <p14:creationId xmlns:p14="http://schemas.microsoft.com/office/powerpoint/2010/main" val="185734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4" name="TextBox 3">
            <a:extLst>
              <a:ext uri="{FF2B5EF4-FFF2-40B4-BE49-F238E27FC236}">
                <a16:creationId xmlns:a16="http://schemas.microsoft.com/office/drawing/2014/main" id="{93060E87-B01D-871F-52B8-8A2E8169D06F}"/>
              </a:ext>
            </a:extLst>
          </p:cNvPr>
          <p:cNvSpPr txBox="1"/>
          <p:nvPr userDrawn="1"/>
        </p:nvSpPr>
        <p:spPr>
          <a:xfrm>
            <a:off x="11630128" y="6510291"/>
            <a:ext cx="540533" cy="276999"/>
          </a:xfrm>
          <a:prstGeom prst="rect">
            <a:avLst/>
          </a:prstGeom>
          <a:noFill/>
        </p:spPr>
        <p:txBody>
          <a:bodyPr wrap="none" rtlCol="0">
            <a:spAutoFit/>
          </a:bodyPr>
          <a:lstStyle/>
          <a:p>
            <a:pPr algn="r"/>
            <a:fld id="{AA14BF46-8F34-4C4B-8C54-4F4DD9DF0BCE}" type="slidenum">
              <a:rPr lang="en-US" sz="1200" spc="200" smtClean="0">
                <a:solidFill>
                  <a:srgbClr val="0E0E0E">
                    <a:lumMod val="25000"/>
                    <a:lumOff val="75000"/>
                  </a:srgbClr>
                </a:solidFill>
                <a:latin typeface="IBM Plex Mono" panose="020B0509050203000203" pitchFamily="49" charset="77"/>
              </a:rPr>
              <a:pPr algn="r"/>
              <a:t>‹#›</a:t>
            </a:fld>
            <a:endParaRPr lang="en-US" sz="1200" spc="200" dirty="0">
              <a:solidFill>
                <a:srgbClr val="0E0E0E">
                  <a:lumMod val="25000"/>
                  <a:lumOff val="75000"/>
                </a:srgbClr>
              </a:solidFill>
              <a:latin typeface="IBM Plex Mono" panose="020B0509050203000203" pitchFamily="49" charset="77"/>
            </a:endParaRPr>
          </a:p>
        </p:txBody>
      </p:sp>
    </p:spTree>
    <p:extLst>
      <p:ext uri="{BB962C8B-B14F-4D97-AF65-F5344CB8AC3E}">
        <p14:creationId xmlns:p14="http://schemas.microsoft.com/office/powerpoint/2010/main" val="426795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Layout 2">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1FB987-E459-BBF8-1E4F-A762C581CA1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6" name="Title 1">
            <a:extLst>
              <a:ext uri="{FF2B5EF4-FFF2-40B4-BE49-F238E27FC236}">
                <a16:creationId xmlns:a16="http://schemas.microsoft.com/office/drawing/2014/main" id="{925631A1-2CB5-0D72-1E3E-C04E04A808ED}"/>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8" name="Text Placeholder 18">
            <a:extLst>
              <a:ext uri="{FF2B5EF4-FFF2-40B4-BE49-F238E27FC236}">
                <a16:creationId xmlns:a16="http://schemas.microsoft.com/office/drawing/2014/main" id="{0FB524C1-B0AA-0620-0E55-0DEB6A451AC2}"/>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33310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4" name="Rectangle 3">
            <a:extLst>
              <a:ext uri="{FF2B5EF4-FFF2-40B4-BE49-F238E27FC236}">
                <a16:creationId xmlns:a16="http://schemas.microsoft.com/office/drawing/2014/main" id="{57C9D359-E687-961D-64E9-495797EA66DE}"/>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97258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Center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1DC971-5E89-EF88-B9EA-9FE8656C378E}"/>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358513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5995267"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6" name="Rectangle 5">
            <a:extLst>
              <a:ext uri="{FF2B5EF4-FFF2-40B4-BE49-F238E27FC236}">
                <a16:creationId xmlns:a16="http://schemas.microsoft.com/office/drawing/2014/main" id="{5AAF6489-BABA-C2E2-0713-200DD8D43468}"/>
              </a:ext>
            </a:extLst>
          </p:cNvPr>
          <p:cNvSpPr/>
          <p:nvPr userDrawn="1"/>
        </p:nvSpPr>
        <p:spPr>
          <a:xfrm rot="18900000">
            <a:off x="5899208" y="6502606"/>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171681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Left Align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9F6FA8-A51D-5AC0-D542-76E2092008B2}"/>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93006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Layout 1">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82FAC5-5DF6-6E09-2437-16D7A5BB6CE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4" name="Title 1">
            <a:extLst>
              <a:ext uri="{FF2B5EF4-FFF2-40B4-BE49-F238E27FC236}">
                <a16:creationId xmlns:a16="http://schemas.microsoft.com/office/drawing/2014/main" id="{69084C6D-F47A-2D84-974F-86B4B4F3C938}"/>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5" name="Text Placeholder 18">
            <a:extLst>
              <a:ext uri="{FF2B5EF4-FFF2-40B4-BE49-F238E27FC236}">
                <a16:creationId xmlns:a16="http://schemas.microsoft.com/office/drawing/2014/main" id="{ADD77698-9B6E-3E61-BC7C-5396826A1811}"/>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022621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Layout 2">
    <p:bg>
      <p:bgPr>
        <a:solidFill>
          <a:srgbClr val="0F0F0F"/>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850E5D6-75AA-A3D5-A1A8-B75616D6756B}"/>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6D75BB0-81BB-FD1F-F82D-643420C74EAF}"/>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13" name="Text Placeholder 12">
            <a:extLst>
              <a:ext uri="{FF2B5EF4-FFF2-40B4-BE49-F238E27FC236}">
                <a16:creationId xmlns:a16="http://schemas.microsoft.com/office/drawing/2014/main" id="{95C89186-A6BE-CFB1-A73B-1FC93B27834E}"/>
              </a:ext>
            </a:extLst>
          </p:cNvPr>
          <p:cNvSpPr>
            <a:spLocks noGrp="1"/>
          </p:cNvSpPr>
          <p:nvPr>
            <p:ph type="body" sz="quarter" idx="10" hasCustomPrompt="1"/>
          </p:nvPr>
        </p:nvSpPr>
        <p:spPr>
          <a:xfrm>
            <a:off x="718930" y="727009"/>
            <a:ext cx="6596269" cy="1000192"/>
          </a:xfrm>
        </p:spPr>
        <p:txBody>
          <a:bodyPr>
            <a:noAutofit/>
          </a:bodyPr>
          <a:lstStyle>
            <a:lvl1pPr marL="0" indent="0">
              <a:lnSpc>
                <a:spcPct val="90000"/>
              </a:lnSpc>
              <a:buNone/>
              <a:defRPr sz="3200">
                <a:latin typeface="Replica LL" panose="020B0504010101010104" pitchFamily="34" charset="77"/>
                <a:cs typeface="Replica LL" panose="020B0504010101010104" pitchFamily="34" charset="77"/>
              </a:defRPr>
            </a:lvl1pPr>
          </a:lstStyle>
          <a:p>
            <a:pPr lvl="0"/>
            <a:r>
              <a:rPr lang="en-US" dirty="0"/>
              <a:t>Slide Primary Heading goes here Second line if necessary</a:t>
            </a:r>
          </a:p>
        </p:txBody>
      </p:sp>
      <p:sp>
        <p:nvSpPr>
          <p:cNvPr id="15" name="Text Placeholder 14">
            <a:extLst>
              <a:ext uri="{FF2B5EF4-FFF2-40B4-BE49-F238E27FC236}">
                <a16:creationId xmlns:a16="http://schemas.microsoft.com/office/drawing/2014/main" id="{2F9214BA-9FF2-00A3-6658-054F283EA787}"/>
              </a:ext>
            </a:extLst>
          </p:cNvPr>
          <p:cNvSpPr>
            <a:spLocks noGrp="1"/>
          </p:cNvSpPr>
          <p:nvPr>
            <p:ph type="body" sz="quarter" idx="11" hasCustomPrompt="1"/>
          </p:nvPr>
        </p:nvSpPr>
        <p:spPr>
          <a:xfrm>
            <a:off x="718931" y="1765758"/>
            <a:ext cx="4760844" cy="1211118"/>
          </a:xfrm>
        </p:spPr>
        <p:txBody>
          <a:bodyPr>
            <a:normAutofit/>
          </a:bodyPr>
          <a:lstStyle>
            <a:lvl1pPr marL="0" indent="0">
              <a:lnSpc>
                <a:spcPct val="110000"/>
              </a:lnSpc>
              <a:buNone/>
              <a:defRPr sz="1300" b="0" i="0">
                <a:latin typeface="IBM Plex Sans Light" panose="020B0403050203000203" pitchFamily="34" charset="0"/>
              </a:defRPr>
            </a:lvl1pPr>
          </a:lstStyle>
          <a:p>
            <a:pPr lvl="0"/>
            <a:r>
              <a:rPr lang="en-US" dirty="0">
                <a:effectLst/>
              </a:rPr>
              <a:t>Lorem ipsum dolor sit </a:t>
            </a:r>
            <a:r>
              <a:rPr lang="en-US" dirty="0" err="1">
                <a:effectLst/>
              </a:rPr>
              <a:t>amet</a:t>
            </a:r>
            <a:r>
              <a:rPr lang="en-US" dirty="0">
                <a:effectLst/>
              </a:rPr>
              <a:t>, </a:t>
            </a:r>
            <a:r>
              <a:rPr lang="en-US" dirty="0" err="1">
                <a:effectLst/>
              </a:rPr>
              <a:t>consectetur</a:t>
            </a:r>
            <a:r>
              <a:rPr lang="en-US" dirty="0">
                <a:effectLst/>
              </a:rPr>
              <a:t> </a:t>
            </a:r>
            <a:r>
              <a:rPr lang="en-US" dirty="0" err="1">
                <a:effectLst/>
              </a:rPr>
              <a:t>adipiscing</a:t>
            </a:r>
            <a:r>
              <a:rPr lang="en-US" dirty="0">
                <a:effectLst/>
              </a:rPr>
              <a:t> </a:t>
            </a:r>
            <a:r>
              <a:rPr lang="en-US" dirty="0" err="1">
                <a:effectLst/>
              </a:rPr>
              <a:t>elit</a:t>
            </a:r>
            <a:r>
              <a:rPr lang="en-US" dirty="0">
                <a:effectLst/>
              </a:rPr>
              <a:t>, sed do </a:t>
            </a:r>
            <a:r>
              <a:rPr lang="en-US" dirty="0" err="1">
                <a:effectLst/>
              </a:rPr>
              <a:t>eiusmod</a:t>
            </a:r>
            <a:r>
              <a:rPr lang="en-US" dirty="0">
                <a:effectLst/>
              </a:rPr>
              <a:t> </a:t>
            </a:r>
            <a:r>
              <a:rPr lang="en-US" dirty="0" err="1">
                <a:effectLst/>
              </a:rPr>
              <a:t>tempor</a:t>
            </a:r>
            <a:r>
              <a:rPr lang="en-US" dirty="0">
                <a:effectLst/>
              </a:rPr>
              <a:t> </a:t>
            </a:r>
            <a:r>
              <a:rPr lang="en-US" dirty="0" err="1">
                <a:effectLst/>
              </a:rPr>
              <a:t>incididunt</a:t>
            </a:r>
            <a:r>
              <a:rPr lang="en-US" dirty="0">
                <a:effectLst/>
              </a:rPr>
              <a:t> </a:t>
            </a:r>
            <a:r>
              <a:rPr lang="en-US" dirty="0" err="1">
                <a:effectLst/>
              </a:rPr>
              <a:t>ut</a:t>
            </a:r>
            <a:r>
              <a:rPr lang="en-US" dirty="0">
                <a:effectLst/>
              </a:rPr>
              <a:t> labore et dolore magna </a:t>
            </a:r>
            <a:r>
              <a:rPr lang="en-US" dirty="0" err="1">
                <a:effectLst/>
              </a:rPr>
              <a:t>aliqua</a:t>
            </a:r>
            <a:r>
              <a:rPr lang="en-US" dirty="0">
                <a:effectLst/>
              </a:rPr>
              <a:t>. Ut </a:t>
            </a:r>
            <a:r>
              <a:rPr lang="en-US" dirty="0" err="1">
                <a:effectLst/>
              </a:rPr>
              <a:t>enim</a:t>
            </a:r>
            <a:r>
              <a:rPr lang="en-US" dirty="0">
                <a:effectLst/>
              </a:rPr>
              <a:t> ad minim </a:t>
            </a:r>
            <a:r>
              <a:rPr lang="en-US" dirty="0" err="1">
                <a:effectLst/>
              </a:rPr>
              <a:t>veniam</a:t>
            </a:r>
            <a:r>
              <a:rPr lang="en-US" dirty="0">
                <a:effectLst/>
              </a:rPr>
              <a:t>.</a:t>
            </a:r>
            <a:endParaRPr lang="en-US" dirty="0"/>
          </a:p>
        </p:txBody>
      </p:sp>
      <p:sp>
        <p:nvSpPr>
          <p:cNvPr id="4" name="Text Placeholder 14">
            <a:extLst>
              <a:ext uri="{FF2B5EF4-FFF2-40B4-BE49-F238E27FC236}">
                <a16:creationId xmlns:a16="http://schemas.microsoft.com/office/drawing/2014/main" id="{96724787-8152-75D7-3D1B-B6500BDA06B4}"/>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5" name="TextBox 4">
            <a:extLst>
              <a:ext uri="{FF2B5EF4-FFF2-40B4-BE49-F238E27FC236}">
                <a16:creationId xmlns:a16="http://schemas.microsoft.com/office/drawing/2014/main" id="{A859A8AB-C146-7A09-88E8-6F133B4446B7}"/>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3" name="Rectangle 2">
            <a:extLst>
              <a:ext uri="{FF2B5EF4-FFF2-40B4-BE49-F238E27FC236}">
                <a16:creationId xmlns:a16="http://schemas.microsoft.com/office/drawing/2014/main" id="{9DF2389D-D226-3862-6A37-CD2A6D7BDBF4}"/>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06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3F4B5B7-A722-9AF3-0EED-FA6DB4F35456}"/>
              </a:ext>
            </a:extLst>
          </p:cNvPr>
          <p:cNvSpPr/>
          <p:nvPr userDrawn="1"/>
        </p:nvSpPr>
        <p:spPr>
          <a:xfrm>
            <a:off x="0" y="0"/>
            <a:ext cx="12192000" cy="6858000"/>
          </a:xfrm>
          <a:prstGeom prst="rect">
            <a:avLst/>
          </a:prstGeom>
          <a:gradFill>
            <a:gsLst>
              <a:gs pos="11000">
                <a:srgbClr val="0F0F0F"/>
              </a:gs>
              <a:gs pos="100000">
                <a:srgbClr val="0F0F0F">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2FA7E9E-B371-BEB4-ED31-4BC76F2244EA}"/>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8C01323-642D-B344-4FB4-3B3BB330AB31}"/>
              </a:ext>
            </a:extLst>
          </p:cNvPr>
          <p:cNvPicPr>
            <a:picLocks noChangeAspect="1"/>
          </p:cNvPicPr>
          <p:nvPr userDrawn="1"/>
        </p:nvPicPr>
        <p:blipFill>
          <a:blip r:embed="rId2"/>
          <a:stretch>
            <a:fillRect/>
          </a:stretch>
        </p:blipFill>
        <p:spPr>
          <a:xfrm>
            <a:off x="139425" y="137906"/>
            <a:ext cx="629202" cy="629202"/>
          </a:xfrm>
          <a:prstGeom prst="rect">
            <a:avLst/>
          </a:prstGeom>
        </p:spPr>
      </p:pic>
      <p:pic>
        <p:nvPicPr>
          <p:cNvPr id="11" name="Picture 10">
            <a:extLst>
              <a:ext uri="{FF2B5EF4-FFF2-40B4-BE49-F238E27FC236}">
                <a16:creationId xmlns:a16="http://schemas.microsoft.com/office/drawing/2014/main" id="{EEB69CDF-2609-4BD4-5F88-6BFF012EE1E0}"/>
              </a:ext>
            </a:extLst>
          </p:cNvPr>
          <p:cNvPicPr>
            <a:picLocks noChangeAspect="1"/>
          </p:cNvPicPr>
          <p:nvPr userDrawn="1"/>
        </p:nvPicPr>
        <p:blipFill>
          <a:blip r:embed="rId3"/>
          <a:srcRect l="29763" r="32023"/>
          <a:stretch>
            <a:fillRect/>
          </a:stretch>
        </p:blipFill>
        <p:spPr>
          <a:xfrm rot="5400000">
            <a:off x="4786615" y="-676460"/>
            <a:ext cx="2569781" cy="6724671"/>
          </a:xfrm>
          <a:prstGeom prst="rect">
            <a:avLst/>
          </a:prstGeom>
        </p:spPr>
      </p:pic>
      <p:sp>
        <p:nvSpPr>
          <p:cNvPr id="13" name="Text Placeholder 12">
            <a:extLst>
              <a:ext uri="{FF2B5EF4-FFF2-40B4-BE49-F238E27FC236}">
                <a16:creationId xmlns:a16="http://schemas.microsoft.com/office/drawing/2014/main" id="{F0ED988E-AA77-7B3F-5BC9-0C333088540C}"/>
              </a:ext>
            </a:extLst>
          </p:cNvPr>
          <p:cNvSpPr>
            <a:spLocks noGrp="1"/>
          </p:cNvSpPr>
          <p:nvPr>
            <p:ph type="body" sz="quarter" idx="13" hasCustomPrompt="1"/>
          </p:nvPr>
        </p:nvSpPr>
        <p:spPr>
          <a:xfrm>
            <a:off x="4650694" y="900970"/>
            <a:ext cx="2841625" cy="1571614"/>
          </a:xfrm>
        </p:spPr>
        <p:txBody>
          <a:bodyPr>
            <a:noAutofit/>
          </a:bodyPr>
          <a:lstStyle>
            <a:lvl1pPr marL="0" indent="0" algn="ctr">
              <a:buNone/>
              <a:defRPr sz="12000">
                <a:solidFill>
                  <a:srgbClr val="1C1C1C"/>
                </a:solidFill>
                <a:latin typeface="Replica LL" panose="020B0504010101010104" pitchFamily="34" charset="77"/>
                <a:cs typeface="Replica LL" panose="020B0504010101010104" pitchFamily="34" charset="77"/>
              </a:defRPr>
            </a:lvl1pPr>
          </a:lstStyle>
          <a:p>
            <a:pPr lvl="0"/>
            <a:r>
              <a:rPr lang="en-US" dirty="0"/>
              <a:t>01</a:t>
            </a:r>
          </a:p>
        </p:txBody>
      </p:sp>
      <p:sp>
        <p:nvSpPr>
          <p:cNvPr id="15" name="Text Placeholder 14">
            <a:extLst>
              <a:ext uri="{FF2B5EF4-FFF2-40B4-BE49-F238E27FC236}">
                <a16:creationId xmlns:a16="http://schemas.microsoft.com/office/drawing/2014/main" id="{0A033544-44A9-9774-1AB3-528F094EB050}"/>
              </a:ext>
            </a:extLst>
          </p:cNvPr>
          <p:cNvSpPr>
            <a:spLocks noGrp="1"/>
          </p:cNvSpPr>
          <p:nvPr>
            <p:ph type="body" sz="quarter" idx="14" hasCustomPrompt="1"/>
          </p:nvPr>
        </p:nvSpPr>
        <p:spPr>
          <a:xfrm>
            <a:off x="1348466" y="3119387"/>
            <a:ext cx="9446077" cy="1651478"/>
          </a:xfrm>
        </p:spPr>
        <p:txBody>
          <a:bodyPr anchor="ctr">
            <a:normAutofit/>
          </a:bodyPr>
          <a:lstStyle>
            <a:lvl1pPr marL="0" indent="0" algn="ctr">
              <a:buNone/>
              <a:defRPr sz="6000">
                <a:latin typeface="Replica LL" panose="020B0504010101010104" pitchFamily="34" charset="77"/>
                <a:cs typeface="Replica LL" panose="020B0504010101010104" pitchFamily="34" charset="77"/>
              </a:defRPr>
            </a:lvl1pPr>
          </a:lstStyle>
          <a:p>
            <a:pPr lvl="0"/>
            <a:r>
              <a:rPr lang="en-US" dirty="0"/>
              <a:t>Section Divider Title</a:t>
            </a:r>
          </a:p>
        </p:txBody>
      </p:sp>
      <p:sp>
        <p:nvSpPr>
          <p:cNvPr id="17" name="Text Placeholder 16">
            <a:extLst>
              <a:ext uri="{FF2B5EF4-FFF2-40B4-BE49-F238E27FC236}">
                <a16:creationId xmlns:a16="http://schemas.microsoft.com/office/drawing/2014/main" id="{BA947F6F-9B4F-71D4-319B-50EFE4E091FC}"/>
              </a:ext>
            </a:extLst>
          </p:cNvPr>
          <p:cNvSpPr>
            <a:spLocks noGrp="1"/>
          </p:cNvSpPr>
          <p:nvPr>
            <p:ph type="body" sz="quarter" idx="15" hasCustomPrompt="1"/>
          </p:nvPr>
        </p:nvSpPr>
        <p:spPr>
          <a:xfrm>
            <a:off x="2265138" y="4803367"/>
            <a:ext cx="7612731" cy="417477"/>
          </a:xfrm>
        </p:spPr>
        <p:txBody>
          <a:bodyPr>
            <a:normAutofit/>
          </a:bodyPr>
          <a:lstStyle>
            <a:lvl1pPr marL="0" indent="0" algn="ctr">
              <a:buNone/>
              <a:defRPr sz="2400" b="0" i="0">
                <a:solidFill>
                  <a:srgbClr val="9E9E9E"/>
                </a:solidFill>
                <a:latin typeface="IBM Plex Sans Light" panose="020B0403050203000203" pitchFamily="34" charset="0"/>
              </a:defRPr>
            </a:lvl1pPr>
          </a:lstStyle>
          <a:p>
            <a:pPr lvl="0"/>
            <a:r>
              <a:rPr lang="en-US" dirty="0"/>
              <a:t>Section Divider Subtitle</a:t>
            </a:r>
          </a:p>
        </p:txBody>
      </p:sp>
      <p:sp>
        <p:nvSpPr>
          <p:cNvPr id="21" name="TextBox 20">
            <a:extLst>
              <a:ext uri="{FF2B5EF4-FFF2-40B4-BE49-F238E27FC236}">
                <a16:creationId xmlns:a16="http://schemas.microsoft.com/office/drawing/2014/main" id="{E00F96C5-2614-F9A8-B33B-559116A6C1D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22" name="Text Placeholder 14">
            <a:extLst>
              <a:ext uri="{FF2B5EF4-FFF2-40B4-BE49-F238E27FC236}">
                <a16:creationId xmlns:a16="http://schemas.microsoft.com/office/drawing/2014/main" id="{6DB56BC8-E50F-DC64-73D9-A3ABA0946518}"/>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24" name="Rectangle 23">
            <a:extLst>
              <a:ext uri="{FF2B5EF4-FFF2-40B4-BE49-F238E27FC236}">
                <a16:creationId xmlns:a16="http://schemas.microsoft.com/office/drawing/2014/main" id="{BADBB204-1E31-D097-90E9-9740B4BC7D52}"/>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349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Tree>
    <p:extLst>
      <p:ext uri="{BB962C8B-B14F-4D97-AF65-F5344CB8AC3E}">
        <p14:creationId xmlns:p14="http://schemas.microsoft.com/office/powerpoint/2010/main" val="198636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033FE8-B005-010B-8534-43642902BD0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
        <p:nvSpPr>
          <p:cNvPr id="12" name="Title 1">
            <a:extLst>
              <a:ext uri="{FF2B5EF4-FFF2-40B4-BE49-F238E27FC236}">
                <a16:creationId xmlns:a16="http://schemas.microsoft.com/office/drawing/2014/main" id="{3E1DF7E2-2F61-3958-2574-0739A14D6A2C}"/>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Agenda</a:t>
            </a:r>
          </a:p>
        </p:txBody>
      </p:sp>
      <p:sp>
        <p:nvSpPr>
          <p:cNvPr id="15" name="Text Placeholder 14">
            <a:extLst>
              <a:ext uri="{FF2B5EF4-FFF2-40B4-BE49-F238E27FC236}">
                <a16:creationId xmlns:a16="http://schemas.microsoft.com/office/drawing/2014/main" id="{35A9CA1B-FE41-E3AE-E3CF-B2AFDB11F962}"/>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Agenda Item</a:t>
            </a:r>
          </a:p>
          <a:p>
            <a:pPr lvl="0"/>
            <a:r>
              <a:rPr lang="en-US"/>
              <a:t>Agenda Item</a:t>
            </a:r>
          </a:p>
          <a:p>
            <a:pPr lvl="0"/>
            <a:r>
              <a:rPr lang="en-US"/>
              <a:t>Agenda Item</a:t>
            </a:r>
          </a:p>
          <a:p>
            <a:pPr lvl="0"/>
            <a:r>
              <a:rPr lang="en-US"/>
              <a:t>Agenda Item</a:t>
            </a:r>
          </a:p>
        </p:txBody>
      </p:sp>
      <p:pic>
        <p:nvPicPr>
          <p:cNvPr id="3" name="Picture 2" descr="A circular pattern of letters&#10;&#10;AI-generated content may be incorrect.">
            <a:extLst>
              <a:ext uri="{FF2B5EF4-FFF2-40B4-BE49-F238E27FC236}">
                <a16:creationId xmlns:a16="http://schemas.microsoft.com/office/drawing/2014/main" id="{36870F1C-E77B-33F4-A5F6-FE7C2D04D6E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7284720" y="0"/>
            <a:ext cx="4907280" cy="6858000"/>
          </a:xfrm>
          <a:prstGeom prst="rect">
            <a:avLst/>
          </a:prstGeom>
        </p:spPr>
      </p:pic>
    </p:spTree>
    <p:extLst>
      <p:ext uri="{BB962C8B-B14F-4D97-AF65-F5344CB8AC3E}">
        <p14:creationId xmlns:p14="http://schemas.microsoft.com/office/powerpoint/2010/main" val="4271495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853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6CEE0-8967-BB2D-820D-12E727F76F12}"/>
              </a:ext>
            </a:extLst>
          </p:cNvPr>
          <p:cNvSpPr txBox="1"/>
          <p:nvPr userDrawn="1"/>
        </p:nvSpPr>
        <p:spPr>
          <a:xfrm>
            <a:off x="5051481" y="6424566"/>
            <a:ext cx="2089033" cy="215444"/>
          </a:xfrm>
          <a:prstGeom prst="rect">
            <a:avLst/>
          </a:prstGeom>
          <a:noFill/>
        </p:spPr>
        <p:txBody>
          <a:bodyPr wrap="none" rtlCol="0">
            <a:spAutoFit/>
          </a:bodyPr>
          <a:lstStyle/>
          <a:p>
            <a:pPr algn="ctr"/>
            <a:r>
              <a:rPr lang="en-US" sz="800" spc="200" baseline="0" dirty="0">
                <a:solidFill>
                  <a:srgbClr val="434343"/>
                </a:solidFill>
                <a:latin typeface="IBM Plex Mono" panose="020B0509050203000203" pitchFamily="49" charset="77"/>
              </a:rPr>
              <a:t>PRIVATE &amp; CONFIDENTIAL</a:t>
            </a:r>
          </a:p>
        </p:txBody>
      </p:sp>
      <p:pic>
        <p:nvPicPr>
          <p:cNvPr id="4" name="Picture 3">
            <a:extLst>
              <a:ext uri="{FF2B5EF4-FFF2-40B4-BE49-F238E27FC236}">
                <a16:creationId xmlns:a16="http://schemas.microsoft.com/office/drawing/2014/main" id="{494E2C1F-948C-4E4C-A767-69704A8BEE72}"/>
              </a:ext>
            </a:extLst>
          </p:cNvPr>
          <p:cNvPicPr>
            <a:picLocks noChangeAspect="1"/>
          </p:cNvPicPr>
          <p:nvPr userDrawn="1"/>
        </p:nvPicPr>
        <p:blipFill>
          <a:blip r:embed="rId3"/>
          <a:stretch>
            <a:fillRect/>
          </a:stretch>
        </p:blipFill>
        <p:spPr>
          <a:xfrm>
            <a:off x="5369292" y="933651"/>
            <a:ext cx="1453415" cy="1453415"/>
          </a:xfrm>
          <a:prstGeom prst="rect">
            <a:avLst/>
          </a:prstGeom>
        </p:spPr>
      </p:pic>
      <p:sp>
        <p:nvSpPr>
          <p:cNvPr id="6" name="Text Placeholder 5">
            <a:extLst>
              <a:ext uri="{FF2B5EF4-FFF2-40B4-BE49-F238E27FC236}">
                <a16:creationId xmlns:a16="http://schemas.microsoft.com/office/drawing/2014/main" id="{C2439B93-860B-3168-D48E-E7559A6288FA}"/>
              </a:ext>
            </a:extLst>
          </p:cNvPr>
          <p:cNvSpPr>
            <a:spLocks noGrp="1"/>
          </p:cNvSpPr>
          <p:nvPr>
            <p:ph type="body" sz="quarter" idx="10" hasCustomPrompt="1"/>
          </p:nvPr>
        </p:nvSpPr>
        <p:spPr>
          <a:xfrm>
            <a:off x="3126580" y="2677461"/>
            <a:ext cx="5938837" cy="751539"/>
          </a:xfrm>
        </p:spPr>
        <p:txBody>
          <a:bodyPr>
            <a:normAutofit/>
          </a:bodyPr>
          <a:lstStyle>
            <a:lvl1pPr marL="0" indent="0" algn="ctr">
              <a:buNone/>
              <a:defRPr sz="5400">
                <a:latin typeface="Replica LL" panose="020B0504010101010104" pitchFamily="34" charset="77"/>
                <a:cs typeface="Replica LL" panose="020B0504010101010104" pitchFamily="34" charset="77"/>
              </a:defRPr>
            </a:lvl1pPr>
          </a:lstStyle>
          <a:p>
            <a:pPr lvl="0"/>
            <a:r>
              <a:rPr lang="en-US" dirty="0"/>
              <a:t>Thank You.</a:t>
            </a:r>
          </a:p>
        </p:txBody>
      </p:sp>
    </p:spTree>
    <p:extLst>
      <p:ext uri="{BB962C8B-B14F-4D97-AF65-F5344CB8AC3E}">
        <p14:creationId xmlns:p14="http://schemas.microsoft.com/office/powerpoint/2010/main" val="405842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A84732E-11FA-7061-7C01-6E8278D5175B}"/>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Title </a:t>
            </a:r>
          </a:p>
        </p:txBody>
      </p:sp>
      <p:sp>
        <p:nvSpPr>
          <p:cNvPr id="14" name="Picture Placeholder 13">
            <a:extLst>
              <a:ext uri="{FF2B5EF4-FFF2-40B4-BE49-F238E27FC236}">
                <a16:creationId xmlns:a16="http://schemas.microsoft.com/office/drawing/2014/main" id="{EB5ACB76-314B-6705-52FB-7B8D07EEA5A5}"/>
              </a:ext>
            </a:extLst>
          </p:cNvPr>
          <p:cNvSpPr>
            <a:spLocks noGrp="1"/>
          </p:cNvSpPr>
          <p:nvPr>
            <p:ph type="pic" sz="quarter" idx="11"/>
          </p:nvPr>
        </p:nvSpPr>
        <p:spPr>
          <a:xfrm>
            <a:off x="6321453" y="1701800"/>
            <a:ext cx="5549681" cy="4597400"/>
          </a:xfrm>
          <a:prstGeom prst="rect">
            <a:avLst/>
          </a:prstGeom>
        </p:spPr>
        <p:txBody>
          <a:bodyPr/>
          <a:lstStyle/>
          <a:p>
            <a:endParaRPr lang="en-US"/>
          </a:p>
        </p:txBody>
      </p:sp>
      <p:pic>
        <p:nvPicPr>
          <p:cNvPr id="16" name="Picture 15">
            <a:extLst>
              <a:ext uri="{FF2B5EF4-FFF2-40B4-BE49-F238E27FC236}">
                <a16:creationId xmlns:a16="http://schemas.microsoft.com/office/drawing/2014/main" id="{D3CA3762-5CF8-B819-888F-07C9D4C0B502}"/>
              </a:ext>
            </a:extLst>
          </p:cNvPr>
          <p:cNvPicPr>
            <a:picLocks noChangeAspect="1"/>
          </p:cNvPicPr>
          <p:nvPr userDrawn="1"/>
        </p:nvPicPr>
        <p:blipFill>
          <a:blip r:embed="rId2"/>
          <a:stretch>
            <a:fillRect/>
          </a:stretch>
        </p:blipFill>
        <p:spPr>
          <a:xfrm>
            <a:off x="5870165" y="6159500"/>
            <a:ext cx="451670" cy="457026"/>
          </a:xfrm>
          <a:prstGeom prst="rect">
            <a:avLst/>
          </a:prstGeom>
        </p:spPr>
      </p:pic>
      <p:sp>
        <p:nvSpPr>
          <p:cNvPr id="17" name="Text Placeholder 14">
            <a:extLst>
              <a:ext uri="{FF2B5EF4-FFF2-40B4-BE49-F238E27FC236}">
                <a16:creationId xmlns:a16="http://schemas.microsoft.com/office/drawing/2014/main" id="{E53743E5-4022-6C34-E83E-5FCA2CE20B94}"/>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Bullet Slide</a:t>
            </a:r>
          </a:p>
          <a:p>
            <a:pPr lvl="0"/>
            <a:r>
              <a:rPr lang="en-US"/>
              <a:t>With image</a:t>
            </a:r>
          </a:p>
        </p:txBody>
      </p:sp>
      <p:sp>
        <p:nvSpPr>
          <p:cNvPr id="19" name="Text Placeholder 18">
            <a:extLst>
              <a:ext uri="{FF2B5EF4-FFF2-40B4-BE49-F238E27FC236}">
                <a16:creationId xmlns:a16="http://schemas.microsoft.com/office/drawing/2014/main" id="{8DBBEDF9-F32E-AA44-57A4-33791098710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pic>
        <p:nvPicPr>
          <p:cNvPr id="2" name="Picture 1">
            <a:extLst>
              <a:ext uri="{FF2B5EF4-FFF2-40B4-BE49-F238E27FC236}">
                <a16:creationId xmlns:a16="http://schemas.microsoft.com/office/drawing/2014/main" id="{2DCBDFDB-1460-4F8E-3D8F-A518B1C84BE4}"/>
              </a:ext>
            </a:extLst>
          </p:cNvPr>
          <p:cNvPicPr>
            <a:picLocks noChangeAspect="1"/>
          </p:cNvPicPr>
          <p:nvPr userDrawn="1"/>
        </p:nvPicPr>
        <p:blipFill>
          <a:blip r:embed="rId3"/>
          <a:stretch>
            <a:fillRect/>
          </a:stretch>
        </p:blipFill>
        <p:spPr>
          <a:xfrm>
            <a:off x="4667250" y="922019"/>
            <a:ext cx="2857500" cy="6462149"/>
          </a:xfrm>
          <a:prstGeom prst="rect">
            <a:avLst/>
          </a:prstGeom>
        </p:spPr>
      </p:pic>
    </p:spTree>
    <p:extLst>
      <p:ext uri="{BB962C8B-B14F-4D97-AF65-F5344CB8AC3E}">
        <p14:creationId xmlns:p14="http://schemas.microsoft.com/office/powerpoint/2010/main" val="2916152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7E4CD3-8182-AE08-8990-59A836D6D3F5}"/>
              </a:ext>
            </a:extLst>
          </p:cNvPr>
          <p:cNvSpPr>
            <a:spLocks noGrp="1"/>
          </p:cNvSpPr>
          <p:nvPr>
            <p:ph type="title" hasCustomPrompt="1"/>
          </p:nvPr>
        </p:nvSpPr>
        <p:spPr>
          <a:xfrm>
            <a:off x="555286" y="2749550"/>
            <a:ext cx="5143500" cy="1358900"/>
          </a:xfrm>
          <a:prstGeom prst="rect">
            <a:avLst/>
          </a:prstGeom>
        </p:spPr>
        <p:txBody>
          <a:bodyPr/>
          <a:lstStyle>
            <a:lvl1pPr algn="l">
              <a:defRPr sz="4400">
                <a:latin typeface="Replica LL TT Light" panose="020B0404010101010104" pitchFamily="34" charset="0"/>
                <a:cs typeface="Replica LL TT Light" panose="020B0404010101010104" pitchFamily="34" charset="0"/>
              </a:defRPr>
            </a:lvl1pPr>
          </a:lstStyle>
          <a:p>
            <a:r>
              <a:rPr lang="en-US"/>
              <a:t>Section Transition Slide</a:t>
            </a:r>
          </a:p>
        </p:txBody>
      </p:sp>
      <p:sp>
        <p:nvSpPr>
          <p:cNvPr id="11" name="Text Placeholder 10">
            <a:extLst>
              <a:ext uri="{FF2B5EF4-FFF2-40B4-BE49-F238E27FC236}">
                <a16:creationId xmlns:a16="http://schemas.microsoft.com/office/drawing/2014/main" id="{553A19DF-B947-7FCA-F1D5-B51E835B6C76}"/>
              </a:ext>
            </a:extLst>
          </p:cNvPr>
          <p:cNvSpPr>
            <a:spLocks noGrp="1"/>
          </p:cNvSpPr>
          <p:nvPr>
            <p:ph type="body" sz="quarter" idx="10" hasCustomPrompt="1"/>
          </p:nvPr>
        </p:nvSpPr>
        <p:spPr>
          <a:xfrm>
            <a:off x="555625" y="4318000"/>
            <a:ext cx="5143500" cy="584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FFE5A7"/>
                </a:solidFill>
                <a:latin typeface="IBM Plex Mono" panose="020B0509050203000203" pitchFamily="49"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Subtitle</a:t>
            </a:r>
          </a:p>
        </p:txBody>
      </p:sp>
    </p:spTree>
    <p:extLst>
      <p:ext uri="{BB962C8B-B14F-4D97-AF65-F5344CB8AC3E}">
        <p14:creationId xmlns:p14="http://schemas.microsoft.com/office/powerpoint/2010/main" val="153258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ABDA82-5D56-F8CE-7D5B-FA5C49B8C5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637203" y="0"/>
            <a:ext cx="8917594" cy="6858000"/>
          </a:xfrm>
          <a:prstGeom prst="rect">
            <a:avLst/>
          </a:prstGeom>
        </p:spPr>
      </p:pic>
      <p:sp>
        <p:nvSpPr>
          <p:cNvPr id="11" name="TextBox 10">
            <a:extLst>
              <a:ext uri="{FF2B5EF4-FFF2-40B4-BE49-F238E27FC236}">
                <a16:creationId xmlns:a16="http://schemas.microsoft.com/office/drawing/2014/main" id="{2F0DAAED-E9D5-C99A-C83A-E90462171818}"/>
              </a:ext>
            </a:extLst>
          </p:cNvPr>
          <p:cNvSpPr txBox="1"/>
          <p:nvPr userDrawn="1"/>
        </p:nvSpPr>
        <p:spPr>
          <a:xfrm>
            <a:off x="3574761" y="1009281"/>
            <a:ext cx="1562100" cy="2246769"/>
          </a:xfrm>
          <a:prstGeom prst="rect">
            <a:avLst/>
          </a:prstGeom>
          <a:noFill/>
        </p:spPr>
        <p:txBody>
          <a:bodyPr wrap="square" rtlCol="0">
            <a:spAutoFit/>
          </a:bodyPr>
          <a:lstStyle/>
          <a:p>
            <a:r>
              <a:rPr lang="en-US" sz="14000">
                <a:solidFill>
                  <a:schemeClr val="bg1"/>
                </a:solidFill>
                <a:latin typeface="Replica-Regular" panose="02000503030000020004" pitchFamily="2" charset="77"/>
              </a:rPr>
              <a:t>“</a:t>
            </a:r>
          </a:p>
        </p:txBody>
      </p:sp>
      <p:sp>
        <p:nvSpPr>
          <p:cNvPr id="13" name="Text Placeholder 12">
            <a:extLst>
              <a:ext uri="{FF2B5EF4-FFF2-40B4-BE49-F238E27FC236}">
                <a16:creationId xmlns:a16="http://schemas.microsoft.com/office/drawing/2014/main" id="{8199420C-A649-DE9F-3589-033491BAF052}"/>
              </a:ext>
            </a:extLst>
          </p:cNvPr>
          <p:cNvSpPr>
            <a:spLocks noGrp="1"/>
          </p:cNvSpPr>
          <p:nvPr>
            <p:ph type="body" sz="quarter" idx="10" hasCustomPrompt="1"/>
          </p:nvPr>
        </p:nvSpPr>
        <p:spPr>
          <a:xfrm>
            <a:off x="4006705" y="1747094"/>
            <a:ext cx="4178589" cy="3792839"/>
          </a:xfrm>
          <a:prstGeom prst="rect">
            <a:avLst/>
          </a:prstGeom>
        </p:spPr>
        <p:txBody>
          <a:bodyPr/>
          <a:lstStyle>
            <a:lvl1pPr marL="0" indent="0" algn="ctr">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a:t>
            </a:r>
          </a:p>
          <a:p>
            <a:pPr lvl="0"/>
            <a:r>
              <a:rPr lang="en-US"/>
              <a:t>~Name, Title</a:t>
            </a:r>
          </a:p>
        </p:txBody>
      </p:sp>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Tree>
    <p:extLst>
      <p:ext uri="{BB962C8B-B14F-4D97-AF65-F5344CB8AC3E}">
        <p14:creationId xmlns:p14="http://schemas.microsoft.com/office/powerpoint/2010/main" val="241129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pic>
        <p:nvPicPr>
          <p:cNvPr id="5" name="Picture 4">
            <a:extLst>
              <a:ext uri="{FF2B5EF4-FFF2-40B4-BE49-F238E27FC236}">
                <a16:creationId xmlns:a16="http://schemas.microsoft.com/office/drawing/2014/main" id="{3FC84D3E-3800-A54F-7CBF-9B94A5FE7007}"/>
              </a:ext>
            </a:extLst>
          </p:cNvPr>
          <p:cNvPicPr>
            <a:picLocks noChangeAspect="1"/>
          </p:cNvPicPr>
          <p:nvPr userDrawn="1"/>
        </p:nvPicPr>
        <p:blipFill>
          <a:blip r:embed="rId3"/>
          <a:stretch>
            <a:fillRect/>
          </a:stretch>
        </p:blipFill>
        <p:spPr>
          <a:xfrm rot="5400000">
            <a:off x="3791435" y="-1884578"/>
            <a:ext cx="4157461" cy="1116748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Stat Slide </a:t>
            </a:r>
          </a:p>
        </p:txBody>
      </p:sp>
      <p:sp>
        <p:nvSpPr>
          <p:cNvPr id="4" name="Text Placeholder 18">
            <a:extLst>
              <a:ext uri="{FF2B5EF4-FFF2-40B4-BE49-F238E27FC236}">
                <a16:creationId xmlns:a16="http://schemas.microsoft.com/office/drawing/2014/main" id="{060C4E71-C266-A914-236B-71793E90713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sp>
        <p:nvSpPr>
          <p:cNvPr id="12" name="Text Placeholder 11">
            <a:extLst>
              <a:ext uri="{FF2B5EF4-FFF2-40B4-BE49-F238E27FC236}">
                <a16:creationId xmlns:a16="http://schemas.microsoft.com/office/drawing/2014/main" id="{147DC755-BAB8-0C55-1795-A862D90EDF2D}"/>
              </a:ext>
            </a:extLst>
          </p:cNvPr>
          <p:cNvSpPr>
            <a:spLocks noGrp="1"/>
          </p:cNvSpPr>
          <p:nvPr>
            <p:ph type="body" sz="quarter" idx="13" hasCustomPrompt="1"/>
          </p:nvPr>
        </p:nvSpPr>
        <p:spPr>
          <a:xfrm>
            <a:off x="637309"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101</a:t>
            </a:r>
          </a:p>
        </p:txBody>
      </p:sp>
      <p:sp>
        <p:nvSpPr>
          <p:cNvPr id="14" name="Text Placeholder 11">
            <a:extLst>
              <a:ext uri="{FF2B5EF4-FFF2-40B4-BE49-F238E27FC236}">
                <a16:creationId xmlns:a16="http://schemas.microsoft.com/office/drawing/2014/main" id="{544E619B-51B9-2A4D-0990-5702F2361C89}"/>
              </a:ext>
            </a:extLst>
          </p:cNvPr>
          <p:cNvSpPr>
            <a:spLocks noGrp="1"/>
          </p:cNvSpPr>
          <p:nvPr>
            <p:ph type="body" sz="quarter" idx="14" hasCustomPrompt="1"/>
          </p:nvPr>
        </p:nvSpPr>
        <p:spPr>
          <a:xfrm>
            <a:off x="4630432"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78.4</a:t>
            </a:r>
          </a:p>
        </p:txBody>
      </p:sp>
      <p:sp>
        <p:nvSpPr>
          <p:cNvPr id="15" name="Text Placeholder 11">
            <a:extLst>
              <a:ext uri="{FF2B5EF4-FFF2-40B4-BE49-F238E27FC236}">
                <a16:creationId xmlns:a16="http://schemas.microsoft.com/office/drawing/2014/main" id="{C95F10A7-487B-709E-7CDC-B8B1DD45F4AF}"/>
              </a:ext>
            </a:extLst>
          </p:cNvPr>
          <p:cNvSpPr>
            <a:spLocks noGrp="1"/>
          </p:cNvSpPr>
          <p:nvPr>
            <p:ph type="body" sz="quarter" idx="15" hasCustomPrompt="1"/>
          </p:nvPr>
        </p:nvSpPr>
        <p:spPr>
          <a:xfrm>
            <a:off x="8623555"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99%</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641350"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7" name="Text Placeholder 18">
            <a:extLst>
              <a:ext uri="{FF2B5EF4-FFF2-40B4-BE49-F238E27FC236}">
                <a16:creationId xmlns:a16="http://schemas.microsoft.com/office/drawing/2014/main" id="{2F7F73F3-93AD-D6D5-C989-E4A965C2CC69}"/>
              </a:ext>
            </a:extLst>
          </p:cNvPr>
          <p:cNvSpPr>
            <a:spLocks noGrp="1"/>
          </p:cNvSpPr>
          <p:nvPr>
            <p:ph type="body" sz="quarter" idx="17" hasCustomPrompt="1"/>
          </p:nvPr>
        </p:nvSpPr>
        <p:spPr>
          <a:xfrm>
            <a:off x="4630432"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8" name="Text Placeholder 18">
            <a:extLst>
              <a:ext uri="{FF2B5EF4-FFF2-40B4-BE49-F238E27FC236}">
                <a16:creationId xmlns:a16="http://schemas.microsoft.com/office/drawing/2014/main" id="{A6E7B048-9B58-714C-F3A2-C1246AFC95E5}"/>
              </a:ext>
            </a:extLst>
          </p:cNvPr>
          <p:cNvSpPr>
            <a:spLocks noGrp="1"/>
          </p:cNvSpPr>
          <p:nvPr>
            <p:ph type="body" sz="quarter" idx="18" hasCustomPrompt="1"/>
          </p:nvPr>
        </p:nvSpPr>
        <p:spPr>
          <a:xfrm>
            <a:off x="8619514"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Tree>
    <p:extLst>
      <p:ext uri="{BB962C8B-B14F-4D97-AF65-F5344CB8AC3E}">
        <p14:creationId xmlns:p14="http://schemas.microsoft.com/office/powerpoint/2010/main" val="2718166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99075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06727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3191898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alpha val="95294"/>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483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bg1"/>
          </a:solidFill>
          <a:latin typeface="Replica-Regular" panose="020005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95000"/>
            </a:schemeClr>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95000"/>
            </a:schemeClr>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95000"/>
            </a:schemeClr>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F0F0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012732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kern="1200">
          <a:solidFill>
            <a:schemeClr val="tx1"/>
          </a:solidFill>
          <a:latin typeface="Replica LL" panose="020B0504010101010104" pitchFamily="34" charset="77"/>
          <a:ea typeface="+mj-ea"/>
          <a:cs typeface="Replica LL" panose="020B05040101010101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BM Plex Sans Light" panose="020B04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BM Plex Sans Light" panose="020B04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BM Plex Sans Light" panose="020B04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6DA6ED3-9168-5451-3025-EA9FEF22123C}"/>
              </a:ext>
            </a:extLst>
          </p:cNvPr>
          <p:cNvSpPr txBox="1"/>
          <p:nvPr/>
        </p:nvSpPr>
        <p:spPr>
          <a:xfrm>
            <a:off x="3912883" y="4312920"/>
            <a:ext cx="4366260" cy="1384995"/>
          </a:xfrm>
          <a:prstGeom prst="rect">
            <a:avLst/>
          </a:prstGeom>
          <a:noFill/>
        </p:spPr>
        <p:txBody>
          <a:bodyPr wrap="none" rtlCol="0">
            <a:spAutoFit/>
          </a:bodyPr>
          <a:lstStyle/>
          <a:p>
            <a:pPr algn="ctr"/>
            <a:r>
              <a:rPr lang="en-US" sz="2800" b="1" dirty="0">
                <a:solidFill>
                  <a:schemeClr val="bg1"/>
                </a:solidFill>
                <a:latin typeface="Replica LL TT Light" panose="020B0404010101010104" pitchFamily="34" charset="0"/>
                <a:cs typeface="Replica LL TT Light" panose="020B0404010101010104" pitchFamily="34" charset="0"/>
              </a:rPr>
              <a:t>Perscient</a:t>
            </a:r>
          </a:p>
          <a:p>
            <a:pPr algn="ctr"/>
            <a:r>
              <a:rPr lang="en-US" sz="2800" dirty="0">
                <a:solidFill>
                  <a:schemeClr val="bg1"/>
                </a:solidFill>
                <a:latin typeface="Replica LL TT Light" panose="020B0404010101010104" pitchFamily="34" charset="0"/>
                <a:cs typeface="Replica LL TT Light" panose="020B0404010101010104" pitchFamily="34" charset="0"/>
              </a:rPr>
              <a:t>Perscient AI Pulse Chartbook</a:t>
            </a:r>
          </a:p>
          <a:p>
            <a:pPr algn="ctr"/>
            <a:r>
              <a:rPr lang="en-US" sz="2800" dirty="0">
                <a:solidFill>
                  <a:schemeClr val="bg1"/>
                </a:solidFill>
                <a:latin typeface="Replica LL TT Light" panose="020B0404010101010104" pitchFamily="34" charset="0"/>
                <a:cs typeface="Replica LL TT Light" panose="020B0404010101010104" pitchFamily="34" charset="0"/>
              </a:rPr>
              <a:t>August 18, 2026</a:t>
            </a:r>
          </a:p>
        </p:txBody>
      </p:sp>
    </p:spTree>
    <p:extLst>
      <p:ext uri="{BB962C8B-B14F-4D97-AF65-F5344CB8AC3E}">
        <p14:creationId xmlns:p14="http://schemas.microsoft.com/office/powerpoint/2010/main" val="2385307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Local opposition to data centers holds firm around moratoriums and congressional proposals.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COMMUNITY RESISTANCE LANGUAGE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65.7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opposition to large AI capital projects is increasing — flat on the week</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71%</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Americans opposed to a data center near them — March Gallup survey</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Rep. Ro Khanna</a:t>
            </a:r>
            <a:r>
              <a:rPr lang="en-US" sz="1300" dirty="0">
                <a:solidFill>
                  <a:srgbClr val="FFFFFF"/>
                </a:solidFill>
                <a:latin typeface="IBM Plex Sans" panose="020B0503050203000203" pitchFamily="34" charset="77"/>
                <a:cs typeface="IBM Plex Sans" panose="020B0503050203000203" pitchFamily="34" charset="77"/>
              </a:rPr>
              <a:t> pressed his Data Center Bill of Rights on Meet the Press, arguing local communities should decide whether facilities get built. During the week, Fort Worth's City Council voted unanimously toward a 90-day moratorium, Maryland counted 13 county-level moratoriums and one outright ban, and Colorado localities enacted their own pauses.</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These physical bottlenecks are the most credible mechanical support for the doubts about hyperscale projects discussed in the financial coverage — supply-side and cost-side skepticism rather than demand-side.</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THREE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A Two-Firm Commercial Race Inside a Two-Nation Energy Race</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Anthropic consolidates the leaderboard while national competition is reframed in electricity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Anthropic holds the strongest competitor-leadership reading, backed by revenue and an IPO filing.</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COMPETITIVE LEADERBOARD — ANTHROPIC</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173.7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Anthropic or Claude leads the AI competition — the strongest competitor reading</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$65B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Anthropic's annualized revenue run rate by end of July — up 7x from end of 2025</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$11.5B+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Preliminary quarterly revenue — against $787M a year earlier</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Anthropic has filed confidentially for an IPO with Morgan Stanley, Goldman Sachs, and JPMorgan and could trade as early as this fall, ahead of OpenAI. The valuation hinges on 2028 revenue projections of roughly $190–200 billion.</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Anthropic's disclosed revenue and positive adjusted operating income are now being deployed as counter-evidence against the market-crash framing — the payoff story that is absent economy-wide has arrived for at least one company.</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OpenAI and Google sit below baseline while Grok and DeepSeek posted the fastest weekly gains.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COMPETITIVE MOVERS — GROK AND DEEPSEEK</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38.5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Grok or xAI leads — up 10.8, the fastest mover among competitors</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32.8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DeepSeek or China leads — up 9.5 on V4-Pro general availability</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Grok 4.6</a:t>
            </a:r>
            <a:r>
              <a:rPr lang="en-US" sz="1300" dirty="0">
                <a:solidFill>
                  <a:srgbClr val="FFFFFF"/>
                </a:solidFill>
                <a:latin typeface="IBM Plex Sans" panose="020B0503050203000203" pitchFamily="34" charset="77"/>
                <a:cs typeface="IBM Plex Sans" panose="020B0503050203000203" pitchFamily="34" charset="77"/>
              </a:rPr>
              <a:t> shipped on August 12 as a frontier agentic and coding model priced at $2 per million input tokens and $6 per million output tokens, drawing enthusiastic early reviews and a tie for the top spot on the Artificial Analysis Agentic Index. Grok 5 has not shipped and has no model card or public benchmark; the language is tracking cadence and expectation.</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DeepSeek V4-Pro</a:t>
            </a:r>
            <a:r>
              <a:rPr lang="en-US" sz="1300" dirty="0">
                <a:solidFill>
                  <a:srgbClr val="FFFFFF"/>
                </a:solidFill>
                <a:latin typeface="IBM Plex Sans" panose="020B0503050203000203" pitchFamily="34" charset="77"/>
                <a:cs typeface="IBM Plex Sans" panose="020B0503050203000203" pitchFamily="34" charset="77"/>
              </a:rPr>
              <a:t> reached general availability on August 13, focused on agentic tool use, with peak output pricing raised to $4.0 per million tokens — still below Western frontier pricing. Meanwhile, language asserting OpenAI or Google leads remains flat and below its long-term mean; OpenAI's run rate sits at about $40 billion on most recently disclosed figures.</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national race is being reframed in electricity rather than silicon.</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ENERGY AS THE AI LEADERSHIP DETERMINANT</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83.0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the country that builds the best energy infrastructure will lead in AI</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+7.7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gain — one of the larger weekly moves in the file</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100 GW</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New annual U.S. generating capacity OpenAI has urged — electricity framed as strategic asset</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Supporting coverage argues China added grid power at roughly eight times the U.S. pace in 2025. Mark Zuckerberg warned that China is bringing online more than a gigawatt of nuclear capacity every other week, and OpenAI has urged up to 100 GW of new annual U.S. generating capacity, calling electricity a strategic asset.</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The energy frame links the competitive story directly to the grid constraints above it, and positions Anthropic's disclosed financials as counter-evidence against the crash narrative — one thread tying all three stories together.</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Three narratives that usually compete are reinforcing each other this week.</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SYNTHESIS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135.4</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Crash-language density — well above average, rising alongside capex conviction</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459.3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Memory-scarcity language — the file's dominant reading and the bridge between risk and supply</a:t>
            </a:r>
          </a:p>
        </p:txBody>
      </p:sp>
      <p:sp>
        <p:nvSpPr>
          <p:cNvPr id="32" name="Body 32"/>
          <p:cNvSpPr txBox="1"/>
          <p:nvPr/>
        </p:nvSpPr>
        <p:spPr>
          <a:xfrm>
            <a:off x="318275" y="2800000"/>
            <a:ext cx="11551023" cy="5400000"/>
          </a:xfrm>
          <a:prstGeom prst="rect">
            <a:avLst/>
          </a:prstGeom>
          <a:noFill/>
        </p:spPr>
        <p:txBody>
          <a:bodyPr wrap="square" lIns="0" tIns="0" rIns="0" bIns="0"/>
          <a:lstStyle/>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Crash talk and capex conviction rose together because the bear case this week is supply-side, not demand-side. Commentators are warning of a 1929- or 2000-style unwind while simultaneously reporting that capex angst is fading — a pairing that only makes sense if the risk argument is about physical bottlenecks and cost pressure, not about the technology underdelivering.</a:t>
            </a:r>
          </a:p>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Memory sold out through 2027, five-year interconnection queues, and capacity prices rising by an order of magnitude provide the mechanical link. These constraints feed the crash framing directly, while Anthropic's financials offer the one concrete payoff data point in circulation — enough to sustain capex conviction but not enough to close the broader payoff gap.</a:t>
            </a:r>
          </a:p>
          <a:p>
            <a:pPr marL="0" indent="0">
              <a:spcAft>
                <a:spcPts val="2200"/>
              </a:spcAft>
              <a:buNone/>
            </a:pPr>
            <a:r>
              <a:rPr lang="en-US" sz="1700" i="1" dirty="0">
                <a:solidFill>
                  <a:srgbClr val="FFE5A7"/>
                </a:solidFill>
                <a:latin typeface="IBM Plex Sans" panose="020B0503050203000203" pitchFamily="34" charset="77"/>
                <a:cs typeface="IBM Plex Sans" panose="020B0503050203000203" pitchFamily="34" charset="77"/>
              </a:rPr>
              <a:t>The result is a narrative landscape where bulls and bears are both getting louder, drawing on different parts of the same supply-chain reality.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IPO window, competitor pricing, and national energy metrics will move all three narratives at once.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WHAT TO WATCH</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Body 30"/>
          <p:cNvSpPr txBox="1"/>
          <p:nvPr/>
        </p:nvSpPr>
        <p:spPr>
          <a:xfrm>
            <a:off x="318275" y="1750000"/>
            <a:ext cx="11551023" cy="645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Anthropic's IPO timeline.</a:t>
            </a:r>
            <a:r>
              <a:rPr lang="en-US" sz="1700" dirty="0">
                <a:solidFill>
                  <a:srgbClr val="FFFFFF"/>
                </a:solidFill>
                <a:latin typeface="IBM Plex Sans" panose="020B0503050203000203" pitchFamily="34" charset="77"/>
                <a:cs typeface="IBM Plex Sans" panose="020B0503050203000203" pitchFamily="34" charset="77"/>
              </a:rPr>
              <a:t> A fall listing ahead of OpenAI would provide the first public-market test of whether disclosed AI revenue and positive operating income can resolve the payoff-story gap that is sustaining both the bull and bear cases simultaneously.</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Competitor pricing moves.</a:t>
            </a:r>
            <a:r>
              <a:rPr lang="en-US" sz="1700" dirty="0">
                <a:solidFill>
                  <a:srgbClr val="FFFFFF"/>
                </a:solidFill>
                <a:latin typeface="IBM Plex Sans" panose="020B0503050203000203" pitchFamily="34" charset="77"/>
                <a:cs typeface="IBM Plex Sans" panose="020B0503050203000203" pitchFamily="34" charset="77"/>
              </a:rPr>
              <a:t> Grok 4.6 and DeepSeek V4-Pro shipped at aggressive price points this week. Further price compression — or margin-negative pricing persisting — will feed the skeptics' argument that chipmakers' margins depend on model makers' losses staying financeable.</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National energy build metrics.</a:t>
            </a:r>
            <a:r>
              <a:rPr lang="en-US" sz="1700" dirty="0">
                <a:solidFill>
                  <a:srgbClr val="FFFFFF"/>
                </a:solidFill>
                <a:latin typeface="IBM Plex Sans" panose="020B0503050203000203" pitchFamily="34" charset="77"/>
                <a:cs typeface="IBM Plex Sans" panose="020B0503050203000203" pitchFamily="34" charset="77"/>
              </a:rPr>
              <a:t> Language framing AI leadership in electricity rather than silicon climbed sharply. Watch for U.S. grid capacity announcements, Chinese nuclear commissioning data, and any policy response to FERC's revised interconnection framework — these will set the pace for how quickly the bottleneck story evolves.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Executive Summary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FIVE THINGS TO REMEMBER FROM THIS WEEK'S NARRATIVE LANDSCAPE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N30"/>
          <p:cNvSpPr txBox="1"/>
          <p:nvPr/>
        </p:nvSpPr>
        <p:spPr>
          <a:xfrm>
            <a:off x="318275"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01</a:t>
            </a:r>
          </a:p>
        </p:txBody>
      </p:sp>
      <p:sp>
        <p:nvSpPr>
          <p:cNvPr id="31" name="Body 31"/>
          <p:cNvSpPr txBox="1"/>
          <p:nvPr/>
        </p:nvSpPr>
        <p:spPr>
          <a:xfrm>
            <a:off x="968275" y="1750000"/>
            <a:ext cx="3067007"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Crash language and capex conviction rose together, and neither displaced the other.</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predicting an AI-driven market crash jumped 12.2 points to 135.4 — well above its long-term mean — while language asserting that AI infrastructure spending is massive and increasing gained 9.7 to 75.5. Disillusionment language fell and concentration-risk language slipped, meaning commentators are arguing systemic market risk directly rather than routing it through a 'the technology underdelivered' narrative.</a:t>
            </a:r>
          </a:p>
        </p:txBody>
      </p:sp>
      <p:sp>
        <p:nvSpPr>
          <p:cNvPr id="32" name="N32"/>
          <p:cNvSpPr txBox="1"/>
          <p:nvPr/>
        </p:nvSpPr>
        <p:spPr>
          <a:xfrm>
            <a:off x="4235282"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02</a:t>
            </a:r>
          </a:p>
        </p:txBody>
      </p:sp>
      <p:sp>
        <p:nvSpPr>
          <p:cNvPr id="33" name="Body 33"/>
          <p:cNvSpPr txBox="1"/>
          <p:nvPr/>
        </p:nvSpPr>
        <p:spPr>
          <a:xfrm>
            <a:off x="4885282" y="1750000"/>
            <a:ext cx="3067007"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The payoff story remains the missing piece keeping both camps in circulation.</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asserting that promised efficiency improvements have not occurred sat flat at 46.5, and language tying AI advances to company profits remained near baseline. The long-duration arguments — supercycle framing, efficiency-and-UBI framing — weakened, so near-term capex conviction is being asserted without the multi-year justification beneath it.</a:t>
            </a:r>
          </a:p>
        </p:txBody>
      </p:sp>
      <p:sp>
        <p:nvSpPr>
          <p:cNvPr id="34" name="N34"/>
          <p:cNvSpPr txBox="1"/>
          <p:nvPr/>
        </p:nvSpPr>
        <p:spPr>
          <a:xfrm>
            <a:off x="8152289"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03</a:t>
            </a:r>
          </a:p>
        </p:txBody>
      </p:sp>
      <p:sp>
        <p:nvSpPr>
          <p:cNvPr id="35" name="Body 35"/>
          <p:cNvSpPr txBox="1"/>
          <p:nvPr/>
        </p:nvSpPr>
        <p:spPr>
          <a:xfrm>
            <a:off x="8802289" y="1750000"/>
            <a:ext cx="3067007"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The binding constraint in media coverage has moved from the GPU to memory, sites, and power.</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asserting that memory shortages are throttling AI growth dominated the file at 459.3, while GPU-scarcity language sat at just 6.6, effectively at its long-term mean. Data center construction delays ranked second at 160.7, and local opposition coverage held firm around moratoriums and community veto proposals.</a:t>
            </a:r>
          </a:p>
        </p:txBody>
      </p:sp>
      <p:sp>
        <p:nvSpPr>
          <p:cNvPr id="36" name="N36"/>
          <p:cNvSpPr txBox="1"/>
          <p:nvPr/>
        </p:nvSpPr>
        <p:spPr>
          <a:xfrm>
            <a:off x="318275"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04</a:t>
            </a:r>
          </a:p>
        </p:txBody>
      </p:sp>
      <p:sp>
        <p:nvSpPr>
          <p:cNvPr id="37" name="Body 37"/>
          <p:cNvSpPr txBox="1"/>
          <p:nvPr/>
        </p:nvSpPr>
        <p:spPr>
          <a:xfrm>
            <a:off x="968275" y="4150000"/>
            <a:ext cx="5025511"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Physical bottlenecks supply the mechanical support for hyperscale doubt.</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The bear case circulating this week is less about demand evaporating and more about DRAM sold out through 2027, five-year interconnection queues, and capacity prices rising by an order of magnitude — supply-side and cost-side skepticism, which explains why crash talk can rise even while disillusionment falls.</a:t>
            </a:r>
          </a:p>
        </p:txBody>
      </p:sp>
      <p:sp>
        <p:nvSpPr>
          <p:cNvPr id="38" name="N38"/>
          <p:cNvSpPr txBox="1"/>
          <p:nvPr/>
        </p:nvSpPr>
        <p:spPr>
          <a:xfrm>
            <a:off x="6193786"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05</a:t>
            </a:r>
          </a:p>
        </p:txBody>
      </p:sp>
      <p:sp>
        <p:nvSpPr>
          <p:cNvPr id="39" name="Body 39"/>
          <p:cNvSpPr txBox="1"/>
          <p:nvPr/>
        </p:nvSpPr>
        <p:spPr>
          <a:xfrm>
            <a:off x="6843786" y="4150000"/>
            <a:ext cx="5025511" cy="2200000"/>
          </a:xfrm>
          <a:prstGeom prst="rect">
            <a:avLst/>
          </a:prstGeom>
          <a:noFill/>
        </p:spPr>
        <p:txBody>
          <a:bodyPr wrap="square" lIns="0" tIns="0" rIns="0" bIns="0"/>
          <a:lstStyle/>
          <a:p>
            <a:pPr marL="0" indent="0">
              <a:spcAft>
                <a:spcPts val="1400"/>
              </a:spcAft>
              <a:buNone/>
            </a:pPr>
            <a:r>
              <a:rPr lang="en-US" sz="1000" b="1" dirty="0">
                <a:solidFill>
                  <a:srgbClr val="FFFFFF"/>
                </a:solidFill>
                <a:latin typeface="IBM Plex Sans" panose="020B0503050203000203" pitchFamily="34" charset="77"/>
                <a:cs typeface="IBM Plex Sans" panose="020B0503050203000203" pitchFamily="34" charset="77"/>
              </a:rPr>
              <a:t>The competitive leaderboard consolidated around Anthropic inside a national energy race.</a:t>
            </a:r>
          </a:p>
          <a:p>
            <a:pPr marL="0" indent="0">
              <a:spcAft>
                <a:spcPts val="1400"/>
              </a:spcAft>
              <a:buNone/>
            </a:pPr>
            <a:r>
              <a:rPr lang="en-US" sz="1000" dirty="0">
                <a:solidFill>
                  <a:srgbClr val="FFFFFF"/>
                </a:solidFill>
                <a:latin typeface="IBM Plex Sans" panose="020B0503050203000203" pitchFamily="34" charset="77"/>
                <a:cs typeface="IBM Plex Sans" panose="020B0503050203000203" pitchFamily="34" charset="77"/>
              </a:rPr>
              <a:t>Language asserting Anthropic or Claude leadership held at 173.7, the strongest competitor reading in the file, backed by $65 billion annualized revenue, positive adjusted operating income, and a confidential IPO filing. Language arguing that energy infrastructure determines AI leadership climbed sharply to 83.0, framing the national contest in electricity rather than silicon.</a:t>
            </a:r>
          </a:p>
        </p:txBody>
      </p:sp>
      <p:sp>
        <p:nvSpPr>
          <p:cNvPr id="40" name="IndexKey"/>
          <p:cNvSpPr txBox="1"/>
          <p:nvPr/>
        </p:nvSpPr>
        <p:spPr>
          <a:xfrm>
            <a:off x="318275" y="6350000"/>
            <a:ext cx="5400000" cy="420000"/>
          </a:xfrm>
          <a:prstGeom prst="rect">
            <a:avLst/>
          </a:prstGeom>
          <a:noFill/>
        </p:spPr>
        <p:txBody>
          <a:bodyPr wrap="square" lIns="0" tIns="0" rIns="0" bIns="0"/>
          <a:lstStyle/>
          <a:p>
            <a:pPr>
              <a:buNone/>
            </a:pPr>
            <a:r>
              <a:rPr lang="en-US" sz="900" dirty="0">
                <a:solidFill>
                  <a:srgbClr val="FFFFFF">
                    <a:alpha val="55000"/>
                  </a:srgbClr>
                </a:solidFill>
                <a:latin typeface="IBM Plex Sans" panose="020B0503050203000203" pitchFamily="34" charset="77"/>
                <a:cs typeface="IBM Plex Sans" panose="020B0503050203000203" pitchFamily="34" charset="77"/>
              </a:rPr>
              <a:t>How to read the numbers: each reading shows how far above or below its long-run average a theme is running in the media — 100 means twice the average; −100 is the floor.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ONE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Crash Talk and Capex Conviction Strengthen in Parallel</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Bubble language and spending conviction rise together while the payoff story stays absent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Language warning of an AI-driven market crash posted the week's largest gain among risk measures.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SYSTEMIC RISK LANGUAGE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135.4</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predicting an AI bubble will bring down the broader market</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+12.2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Week-over-week gain — the largest among market-risk measures</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52.2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that hyperscale projects face growing doubts</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Ray Dalio</a:t>
            </a:r>
            <a:r>
              <a:rPr lang="en-US" sz="1300" dirty="0">
                <a:solidFill>
                  <a:srgbClr val="FFFFFF"/>
                </a:solidFill>
                <a:latin typeface="IBM Plex Sans" panose="020B0503050203000203" pitchFamily="34" charset="77"/>
                <a:cs typeface="IBM Plex Sans" panose="020B0503050203000203" pitchFamily="34" charset="77"/>
              </a:rPr>
              <a:t> warned that runaway AI enthusiasm mirrors 1929 and 2000, citing excessive leverage and ignored valuations, on the same day Evercore ISI projected the S&amp;P 500 could reach 9,000 — a juxtaposition Benzinga called a stark divergence. ECB researchers added that a correction of current stock market valuations is likely because AI-driven valuations echo the dot-com era.</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Language asserting that businesses increasingly doubt large AI spending, that infrastructure spending is a dangerous gamble, and that hyperscale projects face skepticism all moved higher together. </a:t>
            </a:r>
            <a:r>
              <a:rPr lang="en-US" sz="1300" i="1" dirty="0">
                <a:solidFill>
                  <a:srgbClr val="FFE5A7"/>
                </a:solidFill>
                <a:latin typeface="IBM Plex Sans" panose="020B0503050203000203" pitchFamily="34" charset="77"/>
                <a:cs typeface="IBM Plex Sans" panose="020B0503050203000203" pitchFamily="34" charset="77"/>
              </a:rPr>
              <a:t>The three doubts are converging rather than taking turns.</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bull case strengthened simultaneously — capex conviction and crash talk are not trading off.</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CAPEX CONVICTION VS. CRASH FRAMING</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75.5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AI infrastructure spending is massive and increasing</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-25.2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claiming AI hype is giving way to disappointment — below baseline</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Reuters</a:t>
            </a:r>
            <a:r>
              <a:rPr lang="en-US" sz="1300" dirty="0">
                <a:solidFill>
                  <a:srgbClr val="FFFFFF"/>
                </a:solidFill>
                <a:latin typeface="IBM Plex Sans" panose="020B0503050203000203" pitchFamily="34" charset="77"/>
                <a:cs typeface="IBM Plex Sans" panose="020B0503050203000203" pitchFamily="34" charset="77"/>
              </a:rPr>
              <a:t> reported that capex angst is fading among big investors who now treat today's capex as tomorrow's sales. Capex-conviction language gained 9.7 points on the week, and J.P. Morgan lifted its year-end S&amp;P 500 target to 8,000, arguing that elevated backlogs converting into recognized revenue should validate rising AI capex.</a:t>
            </a:r>
          </a:p>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Language claiming AI hype is giving way to a disappointment phase declined, and concentration-risk language also slipped. </a:t>
            </a:r>
            <a:r>
              <a:rPr lang="en-US" sz="1300" i="1" dirty="0">
                <a:solidFill>
                  <a:srgbClr val="FFE5A7"/>
                </a:solidFill>
                <a:latin typeface="IBM Plex Sans" panose="020B0503050203000203" pitchFamily="34" charset="77"/>
                <a:cs typeface="IBM Plex Sans" panose="020B0503050203000203" pitchFamily="34" charset="77"/>
              </a:rPr>
              <a:t>Commentators are arguing systemic market risk directly, not routing it through 'the technology underdelivered.'</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payoff story is the missing piece that keeps both bulls and bears in circulation.</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EFFICIENCY AND PROFIT LANGUAGE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46.5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that promised AI efficiency improvements have not occurred</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tying AI advances to company profits — near its long-term mean</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$725B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Planned 2026 capex by the four largest hyperscalers — up ~77% year over year</a:t>
            </a:r>
          </a:p>
        </p:txBody>
      </p:sp>
      <p:sp>
        <p:nvSpPr>
          <p:cNvPr id="33" name="Body 33"/>
          <p:cNvSpPr txBox="1"/>
          <p:nvPr/>
        </p:nvSpPr>
        <p:spPr>
          <a:xfrm>
            <a:off x="318275" y="2800000"/>
            <a:ext cx="11551023" cy="540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Bloomberg</a:t>
            </a:r>
            <a:r>
              <a:rPr lang="en-US" sz="1700" dirty="0">
                <a:solidFill>
                  <a:srgbClr val="FFFFFF"/>
                </a:solidFill>
                <a:latin typeface="IBM Plex Sans" panose="020B0503050203000203" pitchFamily="34" charset="77"/>
                <a:cs typeface="IBM Plex Sans" panose="020B0503050203000203" pitchFamily="34" charset="77"/>
              </a:rPr>
              <a:t> identifies rates, not AI fundamentals, as the swing factor, noting that AI capital expenditures are not expected to fully pay off for years, while the four largest hyperscalers plan roughly $725 billion of 2026 capex, up about 77% from last year. An NBER study found that 89% of managers saw no productivity change over three years even as 91% of companies report AI use.</a:t>
            </a:r>
          </a:p>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Apollo's Torsten Slok argued that chipmakers' 41% margins depend on model makers' negative 59% operating margins staying financeable. </a:t>
            </a:r>
            <a:r>
              <a:rPr lang="en-US" sz="1700" i="1" dirty="0">
                <a:solidFill>
                  <a:srgbClr val="FFE5A7"/>
                </a:solidFill>
                <a:latin typeface="IBM Plex Sans" panose="020B0503050203000203" pitchFamily="34" charset="77"/>
                <a:cs typeface="IBM Plex Sans" panose="020B0503050203000203" pitchFamily="34" charset="77"/>
              </a:rPr>
              <a:t>Near-term capex conviction is being asserted without the long-duration justification that would normally sit beneath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TWO</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The Bottleneck Shifts From GPUs to Memory, Sites, and the Grid</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Memory scarcity, construction delays, and local opposition have become AI's defining supply stories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Memory scarcity has become AI's defining supply story, far eclipsing GPU shortages.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MEMORY VS. GPU CONSTRAINT LANGUAGE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459.3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that memory shortages are throttling AI growth — the file's top reading</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6.6</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GPU shortages are slowing AI growth — at its long-term mean</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400%+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J.P. Morgan's estimate of DRAM price increase from early 2024 through end of 2026</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Samsung, SK hynix, and Micron have now sold their entire DRAM and HBM production capacity through 2027. IDC forecasts data centers will absorb about 70% of all memory produced worldwide in 2026, up from 20–30% as recently as 2022, with supply growth well below historical norms.</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Tim Cook</a:t>
            </a:r>
            <a:r>
              <a:rPr lang="en-US" sz="1300" dirty="0">
                <a:solidFill>
                  <a:srgbClr val="FFFFFF"/>
                </a:solidFill>
                <a:latin typeface="IBM Plex Sans" panose="020B0503050203000203" pitchFamily="34" charset="77"/>
                <a:cs typeface="IBM Plex Sans" panose="020B0503050203000203" pitchFamily="34" charset="77"/>
              </a:rPr>
              <a:t> called the market "a 100-year flood on memory pricing," and widely shared posts noted demand growing near 200% against roughly 20% supply growth, with German DDR5 retail prices at five times their July 2025 levels.</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Data center construction delays rank second, and grid interconnection remains elevated.</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SITES AND GRID CONSTRAINT LANGUAGE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2737755"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160.7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Language asserting data center construction delays are slowing AI growth</a:t>
            </a:r>
          </a:p>
        </p:txBody>
      </p:sp>
      <p:sp>
        <p:nvSpPr>
          <p:cNvPr id="31" name="Stat 31"/>
          <p:cNvSpPr txBox="1"/>
          <p:nvPr/>
        </p:nvSpPr>
        <p:spPr>
          <a:xfrm>
            <a:off x="3256030"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2,600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GW in the U.S. interconnection queue</a:t>
            </a:r>
          </a:p>
        </p:txBody>
      </p:sp>
      <p:sp>
        <p:nvSpPr>
          <p:cNvPr id="32" name="Stat 32"/>
          <p:cNvSpPr txBox="1"/>
          <p:nvPr/>
        </p:nvSpPr>
        <p:spPr>
          <a:xfrm>
            <a:off x="6193785"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~5 yrs</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Median wait for grid interconnection</a:t>
            </a:r>
          </a:p>
        </p:txBody>
      </p:sp>
      <p:sp>
        <p:nvSpPr>
          <p:cNvPr id="33" name="Stat 33"/>
          <p:cNvSpPr txBox="1"/>
          <p:nvPr/>
        </p:nvSpPr>
        <p:spPr>
          <a:xfrm>
            <a:off x="9131540"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$329.2</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PJM capacity price per MW-day for 2026/27 — up from $28.9 in 2024/25</a:t>
            </a:r>
          </a:p>
        </p:txBody>
      </p:sp>
      <p:sp>
        <p:nvSpPr>
          <p:cNvPr id="34" name="Body 34"/>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dirty="0">
                <a:solidFill>
                  <a:srgbClr val="FFFFFF"/>
                </a:solidFill>
                <a:latin typeface="IBM Plex Sans" panose="020B0503050203000203" pitchFamily="34" charset="77"/>
                <a:cs typeface="IBM Plex Sans" panose="020B0503050203000203" pitchFamily="34" charset="77"/>
              </a:rPr>
              <a:t>FERC directed regional grid operators to disclose spare capacity and file revised interconnection tariffs, requiring data centers to pay the full cost of their own grid upgrades. PJM asked FERC on August 13 for a framework allowing large new loads to connect early in exchange for accepting curtailment when capacity falls short, citing roughly 70 GW of expected new large-load demand by 2038.</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Grid interconnection language moderated on the week yet remains one of the strongest constraint readings — the physical backlog is unchanged even as the regulatory framework shifts.</a:t>
            </a:r>
          </a:p>
        </p:txBody>
      </p:sp>
      <p:pic>
        <p:nvPicPr>
          <p:cNvPr id="35" name="Chart 35"/>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Perscient Presentation Palette 1">
      <a:dk1>
        <a:srgbClr val="0E0E0E"/>
      </a:dk1>
      <a:lt1>
        <a:srgbClr val="FFFFFF"/>
      </a:lt1>
      <a:dk2>
        <a:srgbClr val="000000"/>
      </a:dk2>
      <a:lt2>
        <a:srgbClr val="E7E6E6"/>
      </a:lt2>
      <a:accent1>
        <a:srgbClr val="1B1B1B"/>
      </a:accent1>
      <a:accent2>
        <a:srgbClr val="3E3E3E"/>
      </a:accent2>
      <a:accent3>
        <a:srgbClr val="9E9E9E"/>
      </a:accent3>
      <a:accent4>
        <a:srgbClr val="FEE4A6"/>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12098</TotalTime>
  <Words>2250</Words>
  <Application>Microsoft Macintosh PowerPoint</Application>
  <PresentationFormat>Widescreen</PresentationFormat>
  <Paragraphs>131</Paragraphs>
  <Slides>16</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Aptos</vt:lpstr>
      <vt:lpstr>Arial</vt:lpstr>
      <vt:lpstr>IBM Plex Mono</vt:lpstr>
      <vt:lpstr>IBM Plex Sans</vt:lpstr>
      <vt:lpstr>IBM Plex Sans Light</vt:lpstr>
      <vt:lpstr>Replica LL</vt:lpstr>
      <vt:lpstr>Replica LL TT Light</vt:lpstr>
      <vt:lpstr>Replica-Regular</vt:lpstr>
      <vt:lpstr>2_Office Theme</vt:lpstr>
      <vt:lpstr>Office Theme</vt:lpstr>
      <vt:lpstr>PowerPoint Presentation</vt:lpstr>
      <vt:lpstr>Executive Summary</vt:lpstr>
      <vt:lpstr>PowerPoint Presentation</vt:lpstr>
      <vt:lpstr>Language warning of an AI-driven market crash posted the week's largest gain among risk measures.</vt:lpstr>
      <vt:lpstr>The bull case strengthened simultaneously — capex conviction and crash talk are not trading off.</vt:lpstr>
      <vt:lpstr>The payoff story is the missing piece that keeps both bulls and bears in circulation.</vt:lpstr>
      <vt:lpstr>PowerPoint Presentation</vt:lpstr>
      <vt:lpstr>Memory scarcity has become AI's defining supply story, far eclipsing GPU shortages.</vt:lpstr>
      <vt:lpstr>Data center construction delays rank second, and grid interconnection remains elevated.</vt:lpstr>
      <vt:lpstr>Local opposition to data centers holds firm around moratoriums and congressional proposals.</vt:lpstr>
      <vt:lpstr>PowerPoint Presentation</vt:lpstr>
      <vt:lpstr>Anthropic holds the strongest competitor-leadership reading, backed by revenue and an IPO filing.</vt:lpstr>
      <vt:lpstr>OpenAI and Google sit below baseline while Grok and DeepSeek posted the fastest weekly gains.</vt:lpstr>
      <vt:lpstr>The national race is being reframed in electricity rather than silicon.</vt:lpstr>
      <vt:lpstr>Three narratives that usually compete are reinforcing each other this week.</vt:lpstr>
      <vt:lpstr>The IPO window, competitor pricing, and national energy metrics will move all three narratives at once.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Rutland</dc:creator>
  <cp:lastModifiedBy>Jeremy Radcliffe</cp:lastModifiedBy>
  <cp:revision>7</cp:revision>
  <dcterms:created xsi:type="dcterms:W3CDTF">2025-11-13T16:53:21Z</dcterms:created>
  <dcterms:modified xsi:type="dcterms:W3CDTF">2026-08-18T21:25:05Z</dcterms:modified>
</cp:coreProperties>
</file>