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Lst>
  <p:notesMasterIdLst>
    <p:notesMasterId r:id="rId19"/>
  </p:notesMasterIdLst>
  <p:sldIdLst>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5A7"/>
    <a:srgbClr val="28FCB2"/>
    <a:srgbClr val="88D498"/>
    <a:srgbClr val="F6BD16"/>
    <a:srgbClr val="703CCD"/>
    <a:srgbClr val="100F10"/>
    <a:srgbClr val="2D2D2D"/>
    <a:srgbClr val="767676"/>
    <a:srgbClr val="EAD2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08"/>
    <p:restoredTop sz="94748"/>
  </p:normalViewPr>
  <p:slideViewPr>
    <p:cSldViewPr snapToGrid="0">
      <p:cViewPr varScale="1">
        <p:scale>
          <a:sx n="114" d="100"/>
          <a:sy n="114" d="100"/>
        </p:scale>
        <p:origin x="56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Radcliffe" userId="4438dbdbff70dede" providerId="LiveId" clId="{7D3BFF3A-250D-5FF2-8019-E01E0F83CE73}"/>
    <pc:docChg chg="modSld">
      <pc:chgData name="Jeremy Radcliffe" userId="4438dbdbff70dede" providerId="LiveId" clId="{7D3BFF3A-250D-5FF2-8019-E01E0F83CE73}" dt="2026-06-12T14:54:33.123" v="34" actId="20577"/>
      <pc:docMkLst>
        <pc:docMk/>
      </pc:docMkLst>
      <pc:sldChg chg="modSp mod">
        <pc:chgData name="Jeremy Radcliffe" userId="4438dbdbff70dede" providerId="LiveId" clId="{7D3BFF3A-250D-5FF2-8019-E01E0F83CE73}" dt="2026-06-12T14:54:33.123" v="34" actId="20577"/>
        <pc:sldMkLst>
          <pc:docMk/>
          <pc:sldMk cId="2385307811" sldId="279"/>
        </pc:sldMkLst>
        <pc:spChg chg="mod">
          <ac:chgData name="Jeremy Radcliffe" userId="4438dbdbff70dede" providerId="LiveId" clId="{7D3BFF3A-250D-5FF2-8019-E01E0F83CE73}" dt="2026-06-12T14:54:33.123" v="34" actId="20577"/>
          <ac:spMkLst>
            <pc:docMk/>
            <pc:sldMk cId="2385307811" sldId="279"/>
            <ac:spMk id="9" creationId="{96DA6ED3-9168-5451-3025-EA9FEF2212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D0EF25-E0B6-E447-83C5-C62A1EFDB916}" type="datetimeFigureOut">
              <a:rPr lang="en-US" smtClean="0"/>
              <a:t>6/12/26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146C7-8BEC-FB4C-9FB3-8F440BB5BC11}" type="slidenum">
              <a:rPr lang="en-US" smtClean="0"/>
              <a:t>‹#›</a:t>
            </a:fld>
            <a:endParaRPr lang="en-US"/>
          </a:p>
        </p:txBody>
      </p:sp>
    </p:spTree>
    <p:extLst>
      <p:ext uri="{BB962C8B-B14F-4D97-AF65-F5344CB8AC3E}">
        <p14:creationId xmlns:p14="http://schemas.microsoft.com/office/powerpoint/2010/main" val="3584982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A1732D-071E-7246-92EA-78396D77C77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59621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EAAE43-7D61-A99E-019B-879AD3B37858}"/>
              </a:ext>
            </a:extLst>
          </p:cNvPr>
          <p:cNvPicPr>
            <a:picLocks noChangeAspect="1"/>
          </p:cNvPicPr>
          <p:nvPr userDrawn="1"/>
        </p:nvPicPr>
        <p:blipFill>
          <a:blip r:embed="rId2"/>
          <a:stretch>
            <a:fillRect/>
          </a:stretch>
        </p:blipFill>
        <p:spPr>
          <a:xfrm>
            <a:off x="517712" y="139"/>
            <a:ext cx="11156576" cy="6117313"/>
          </a:xfrm>
          <a:prstGeom prst="rect">
            <a:avLst/>
          </a:prstGeom>
        </p:spPr>
      </p:pic>
      <p:pic>
        <p:nvPicPr>
          <p:cNvPr id="8" name="Picture 7">
            <a:extLst>
              <a:ext uri="{FF2B5EF4-FFF2-40B4-BE49-F238E27FC236}">
                <a16:creationId xmlns:a16="http://schemas.microsoft.com/office/drawing/2014/main" id="{CC2C8B01-17DA-2B98-17E4-59EB705100AF}"/>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481428" y="419807"/>
            <a:ext cx="1229144" cy="1243719"/>
          </a:xfrm>
          <a:prstGeom prst="rect">
            <a:avLst/>
          </a:prstGeom>
        </p:spPr>
      </p:pic>
      <p:sp>
        <p:nvSpPr>
          <p:cNvPr id="9" name="Title 1">
            <a:extLst>
              <a:ext uri="{FF2B5EF4-FFF2-40B4-BE49-F238E27FC236}">
                <a16:creationId xmlns:a16="http://schemas.microsoft.com/office/drawing/2014/main" id="{B2E9858B-FE44-9788-44E6-5CB8A0751EBC}"/>
              </a:ext>
            </a:extLst>
          </p:cNvPr>
          <p:cNvSpPr>
            <a:spLocks noGrp="1"/>
          </p:cNvSpPr>
          <p:nvPr>
            <p:ph type="title" hasCustomPrompt="1"/>
          </p:nvPr>
        </p:nvSpPr>
        <p:spPr>
          <a:xfrm>
            <a:off x="838200" y="3733800"/>
            <a:ext cx="10515600" cy="2383652"/>
          </a:xfrm>
          <a:prstGeom prst="rect">
            <a:avLst/>
          </a:prstGeom>
        </p:spPr>
        <p:txBody>
          <a:bodyPr/>
          <a:lstStyle>
            <a:lvl1pPr algn="ctr">
              <a:defRPr sz="8000"/>
            </a:lvl1pPr>
          </a:lstStyle>
          <a:p>
            <a:r>
              <a:rPr lang="en-US"/>
              <a:t>Visionaries See Through Stories</a:t>
            </a:r>
          </a:p>
        </p:txBody>
      </p:sp>
    </p:spTree>
    <p:extLst>
      <p:ext uri="{BB962C8B-B14F-4D97-AF65-F5344CB8AC3E}">
        <p14:creationId xmlns:p14="http://schemas.microsoft.com/office/powerpoint/2010/main" val="18573497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4" name="TextBox 3">
            <a:extLst>
              <a:ext uri="{FF2B5EF4-FFF2-40B4-BE49-F238E27FC236}">
                <a16:creationId xmlns:a16="http://schemas.microsoft.com/office/drawing/2014/main" id="{93060E87-B01D-871F-52B8-8A2E8169D06F}"/>
              </a:ext>
            </a:extLst>
          </p:cNvPr>
          <p:cNvSpPr txBox="1"/>
          <p:nvPr userDrawn="1"/>
        </p:nvSpPr>
        <p:spPr>
          <a:xfrm>
            <a:off x="11630128" y="6510291"/>
            <a:ext cx="540533" cy="276999"/>
          </a:xfrm>
          <a:prstGeom prst="rect">
            <a:avLst/>
          </a:prstGeom>
          <a:noFill/>
        </p:spPr>
        <p:txBody>
          <a:bodyPr wrap="none" rtlCol="0">
            <a:spAutoFit/>
          </a:bodyPr>
          <a:lstStyle/>
          <a:p>
            <a:pPr algn="r"/>
            <a:fld id="{AA14BF46-8F34-4C4B-8C54-4F4DD9DF0BCE}" type="slidenum">
              <a:rPr lang="en-US" sz="1200" spc="200" smtClean="0">
                <a:solidFill>
                  <a:srgbClr val="0E0E0E">
                    <a:lumMod val="25000"/>
                    <a:lumOff val="75000"/>
                  </a:srgbClr>
                </a:solidFill>
                <a:latin typeface="IBM Plex Mono" panose="020B0509050203000203" pitchFamily="49" charset="77"/>
              </a:rPr>
              <a:pPr algn="r"/>
              <a:t>‹#›</a:t>
            </a:fld>
            <a:endParaRPr lang="en-US" sz="1200" spc="200" dirty="0">
              <a:solidFill>
                <a:srgbClr val="0E0E0E">
                  <a:lumMod val="25000"/>
                  <a:lumOff val="75000"/>
                </a:srgbClr>
              </a:solidFill>
              <a:latin typeface="IBM Plex Mono" panose="020B0509050203000203" pitchFamily="49" charset="77"/>
            </a:endParaRPr>
          </a:p>
        </p:txBody>
      </p:sp>
    </p:spTree>
    <p:extLst>
      <p:ext uri="{BB962C8B-B14F-4D97-AF65-F5344CB8AC3E}">
        <p14:creationId xmlns:p14="http://schemas.microsoft.com/office/powerpoint/2010/main" val="426795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Layout 2">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1FB987-E459-BBF8-1E4F-A762C581CA1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6" name="Title 1">
            <a:extLst>
              <a:ext uri="{FF2B5EF4-FFF2-40B4-BE49-F238E27FC236}">
                <a16:creationId xmlns:a16="http://schemas.microsoft.com/office/drawing/2014/main" id="{925631A1-2CB5-0D72-1E3E-C04E04A808ED}"/>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8" name="Text Placeholder 18">
            <a:extLst>
              <a:ext uri="{FF2B5EF4-FFF2-40B4-BE49-F238E27FC236}">
                <a16:creationId xmlns:a16="http://schemas.microsoft.com/office/drawing/2014/main" id="{0FB524C1-B0AA-0620-0E55-0DEB6A451AC2}"/>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333108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4" name="Rectangle 3">
            <a:extLst>
              <a:ext uri="{FF2B5EF4-FFF2-40B4-BE49-F238E27FC236}">
                <a16:creationId xmlns:a16="http://schemas.microsoft.com/office/drawing/2014/main" id="{57C9D359-E687-961D-64E9-495797EA66DE}"/>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97258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Center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11DC971-5E89-EF88-B9EA-9FE8656C378E}"/>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1358513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46A1DBA4-ADBC-0F1A-0696-16DAA2860B37}"/>
              </a:ext>
            </a:extLst>
          </p:cNvPr>
          <p:cNvSpPr>
            <a:spLocks noGrp="1"/>
          </p:cNvSpPr>
          <p:nvPr>
            <p:ph type="body" sz="quarter" idx="12" hasCustomPrompt="1"/>
          </p:nvPr>
        </p:nvSpPr>
        <p:spPr>
          <a:xfrm>
            <a:off x="5995267"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6" name="Rectangle 5">
            <a:extLst>
              <a:ext uri="{FF2B5EF4-FFF2-40B4-BE49-F238E27FC236}">
                <a16:creationId xmlns:a16="http://schemas.microsoft.com/office/drawing/2014/main" id="{5AAF6489-BABA-C2E2-0713-200DD8D43468}"/>
              </a:ext>
            </a:extLst>
          </p:cNvPr>
          <p:cNvSpPr/>
          <p:nvPr userDrawn="1"/>
        </p:nvSpPr>
        <p:spPr>
          <a:xfrm rot="18900000">
            <a:off x="5899208" y="6502606"/>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171681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Left Aligned [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69F6FA8-A51D-5AC0-D542-76E2092008B2}"/>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930061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Layout 1">
    <p:bg>
      <p:bgPr>
        <a:solidFill>
          <a:srgbClr val="0F0F0F"/>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82FAC5-5DF6-6E09-2437-16D7A5BB6CE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4" name="Title 1">
            <a:extLst>
              <a:ext uri="{FF2B5EF4-FFF2-40B4-BE49-F238E27FC236}">
                <a16:creationId xmlns:a16="http://schemas.microsoft.com/office/drawing/2014/main" id="{69084C6D-F47A-2D84-974F-86B4B4F3C938}"/>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5" name="Text Placeholder 18">
            <a:extLst>
              <a:ext uri="{FF2B5EF4-FFF2-40B4-BE49-F238E27FC236}">
                <a16:creationId xmlns:a16="http://schemas.microsoft.com/office/drawing/2014/main" id="{ADD77698-9B6E-3E61-BC7C-5396826A1811}"/>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0226210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Layout 2">
    <p:bg>
      <p:bgPr>
        <a:solidFill>
          <a:srgbClr val="0F0F0F"/>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850E5D6-75AA-A3D5-A1A8-B75616D6756B}"/>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6D75BB0-81BB-FD1F-F82D-643420C74EAF}"/>
              </a:ext>
            </a:extLst>
          </p:cNvPr>
          <p:cNvPicPr>
            <a:picLocks noChangeAspect="1"/>
          </p:cNvPicPr>
          <p:nvPr userDrawn="1"/>
        </p:nvPicPr>
        <p:blipFill>
          <a:blip r:embed="rId2"/>
          <a:stretch>
            <a:fillRect/>
          </a:stretch>
        </p:blipFill>
        <p:spPr>
          <a:xfrm>
            <a:off x="139425" y="137906"/>
            <a:ext cx="629202" cy="629202"/>
          </a:xfrm>
          <a:prstGeom prst="rect">
            <a:avLst/>
          </a:prstGeom>
        </p:spPr>
      </p:pic>
      <p:sp>
        <p:nvSpPr>
          <p:cNvPr id="13" name="Text Placeholder 12">
            <a:extLst>
              <a:ext uri="{FF2B5EF4-FFF2-40B4-BE49-F238E27FC236}">
                <a16:creationId xmlns:a16="http://schemas.microsoft.com/office/drawing/2014/main" id="{95C89186-A6BE-CFB1-A73B-1FC93B27834E}"/>
              </a:ext>
            </a:extLst>
          </p:cNvPr>
          <p:cNvSpPr>
            <a:spLocks noGrp="1"/>
          </p:cNvSpPr>
          <p:nvPr>
            <p:ph type="body" sz="quarter" idx="10" hasCustomPrompt="1"/>
          </p:nvPr>
        </p:nvSpPr>
        <p:spPr>
          <a:xfrm>
            <a:off x="718930" y="727009"/>
            <a:ext cx="6596269" cy="1000192"/>
          </a:xfrm>
        </p:spPr>
        <p:txBody>
          <a:bodyPr>
            <a:noAutofit/>
          </a:bodyPr>
          <a:lstStyle>
            <a:lvl1pPr marL="0" indent="0">
              <a:lnSpc>
                <a:spcPct val="90000"/>
              </a:lnSpc>
              <a:buNone/>
              <a:defRPr sz="3200">
                <a:latin typeface="Replica LL" panose="020B0504010101010104" pitchFamily="34" charset="77"/>
                <a:cs typeface="Replica LL" panose="020B0504010101010104" pitchFamily="34" charset="77"/>
              </a:defRPr>
            </a:lvl1pPr>
          </a:lstStyle>
          <a:p>
            <a:pPr lvl="0"/>
            <a:r>
              <a:rPr lang="en-US" dirty="0"/>
              <a:t>Slide Primary Heading goes here Second line if necessary</a:t>
            </a:r>
          </a:p>
        </p:txBody>
      </p:sp>
      <p:sp>
        <p:nvSpPr>
          <p:cNvPr id="15" name="Text Placeholder 14">
            <a:extLst>
              <a:ext uri="{FF2B5EF4-FFF2-40B4-BE49-F238E27FC236}">
                <a16:creationId xmlns:a16="http://schemas.microsoft.com/office/drawing/2014/main" id="{2F9214BA-9FF2-00A3-6658-054F283EA787}"/>
              </a:ext>
            </a:extLst>
          </p:cNvPr>
          <p:cNvSpPr>
            <a:spLocks noGrp="1"/>
          </p:cNvSpPr>
          <p:nvPr>
            <p:ph type="body" sz="quarter" idx="11" hasCustomPrompt="1"/>
          </p:nvPr>
        </p:nvSpPr>
        <p:spPr>
          <a:xfrm>
            <a:off x="718931" y="1765758"/>
            <a:ext cx="4760844" cy="1211118"/>
          </a:xfrm>
        </p:spPr>
        <p:txBody>
          <a:bodyPr>
            <a:normAutofit/>
          </a:bodyPr>
          <a:lstStyle>
            <a:lvl1pPr marL="0" indent="0">
              <a:lnSpc>
                <a:spcPct val="110000"/>
              </a:lnSpc>
              <a:buNone/>
              <a:defRPr sz="1300" b="0" i="0">
                <a:latin typeface="IBM Plex Sans Light" panose="020B0403050203000203" pitchFamily="34" charset="0"/>
              </a:defRPr>
            </a:lvl1pPr>
          </a:lstStyle>
          <a:p>
            <a:pPr lvl="0"/>
            <a:r>
              <a:rPr lang="en-US" dirty="0">
                <a:effectLst/>
              </a:rPr>
              <a:t>Lorem ipsum dolor sit </a:t>
            </a:r>
            <a:r>
              <a:rPr lang="en-US" dirty="0" err="1">
                <a:effectLst/>
              </a:rPr>
              <a:t>amet</a:t>
            </a:r>
            <a:r>
              <a:rPr lang="en-US" dirty="0">
                <a:effectLst/>
              </a:rPr>
              <a:t>, </a:t>
            </a:r>
            <a:r>
              <a:rPr lang="en-US" dirty="0" err="1">
                <a:effectLst/>
              </a:rPr>
              <a:t>consectetur</a:t>
            </a:r>
            <a:r>
              <a:rPr lang="en-US" dirty="0">
                <a:effectLst/>
              </a:rPr>
              <a:t> </a:t>
            </a:r>
            <a:r>
              <a:rPr lang="en-US" dirty="0" err="1">
                <a:effectLst/>
              </a:rPr>
              <a:t>adipiscing</a:t>
            </a:r>
            <a:r>
              <a:rPr lang="en-US" dirty="0">
                <a:effectLst/>
              </a:rPr>
              <a:t> </a:t>
            </a:r>
            <a:r>
              <a:rPr lang="en-US" dirty="0" err="1">
                <a:effectLst/>
              </a:rPr>
              <a:t>elit</a:t>
            </a:r>
            <a:r>
              <a:rPr lang="en-US" dirty="0">
                <a:effectLst/>
              </a:rPr>
              <a:t>, sed do </a:t>
            </a:r>
            <a:r>
              <a:rPr lang="en-US" dirty="0" err="1">
                <a:effectLst/>
              </a:rPr>
              <a:t>eiusmod</a:t>
            </a:r>
            <a:r>
              <a:rPr lang="en-US" dirty="0">
                <a:effectLst/>
              </a:rPr>
              <a:t> </a:t>
            </a:r>
            <a:r>
              <a:rPr lang="en-US" dirty="0" err="1">
                <a:effectLst/>
              </a:rPr>
              <a:t>tempor</a:t>
            </a:r>
            <a:r>
              <a:rPr lang="en-US" dirty="0">
                <a:effectLst/>
              </a:rPr>
              <a:t> </a:t>
            </a:r>
            <a:r>
              <a:rPr lang="en-US" dirty="0" err="1">
                <a:effectLst/>
              </a:rPr>
              <a:t>incididunt</a:t>
            </a:r>
            <a:r>
              <a:rPr lang="en-US" dirty="0">
                <a:effectLst/>
              </a:rPr>
              <a:t> </a:t>
            </a:r>
            <a:r>
              <a:rPr lang="en-US" dirty="0" err="1">
                <a:effectLst/>
              </a:rPr>
              <a:t>ut</a:t>
            </a:r>
            <a:r>
              <a:rPr lang="en-US" dirty="0">
                <a:effectLst/>
              </a:rPr>
              <a:t> labore et dolore magna </a:t>
            </a:r>
            <a:r>
              <a:rPr lang="en-US" dirty="0" err="1">
                <a:effectLst/>
              </a:rPr>
              <a:t>aliqua</a:t>
            </a:r>
            <a:r>
              <a:rPr lang="en-US" dirty="0">
                <a:effectLst/>
              </a:rPr>
              <a:t>. Ut </a:t>
            </a:r>
            <a:r>
              <a:rPr lang="en-US" dirty="0" err="1">
                <a:effectLst/>
              </a:rPr>
              <a:t>enim</a:t>
            </a:r>
            <a:r>
              <a:rPr lang="en-US" dirty="0">
                <a:effectLst/>
              </a:rPr>
              <a:t> ad minim </a:t>
            </a:r>
            <a:r>
              <a:rPr lang="en-US" dirty="0" err="1">
                <a:effectLst/>
              </a:rPr>
              <a:t>veniam</a:t>
            </a:r>
            <a:r>
              <a:rPr lang="en-US" dirty="0">
                <a:effectLst/>
              </a:rPr>
              <a:t>.</a:t>
            </a:r>
            <a:endParaRPr lang="en-US" dirty="0"/>
          </a:p>
        </p:txBody>
      </p:sp>
      <p:sp>
        <p:nvSpPr>
          <p:cNvPr id="4" name="Text Placeholder 14">
            <a:extLst>
              <a:ext uri="{FF2B5EF4-FFF2-40B4-BE49-F238E27FC236}">
                <a16:creationId xmlns:a16="http://schemas.microsoft.com/office/drawing/2014/main" id="{96724787-8152-75D7-3D1B-B6500BDA06B4}"/>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5" name="TextBox 4">
            <a:extLst>
              <a:ext uri="{FF2B5EF4-FFF2-40B4-BE49-F238E27FC236}">
                <a16:creationId xmlns:a16="http://schemas.microsoft.com/office/drawing/2014/main" id="{A859A8AB-C146-7A09-88E8-6F133B4446B7}"/>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3" name="Rectangle 2">
            <a:extLst>
              <a:ext uri="{FF2B5EF4-FFF2-40B4-BE49-F238E27FC236}">
                <a16:creationId xmlns:a16="http://schemas.microsoft.com/office/drawing/2014/main" id="{9DF2389D-D226-3862-6A37-CD2A6D7BDBF4}"/>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9066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3F4B5B7-A722-9AF3-0EED-FA6DB4F35456}"/>
              </a:ext>
            </a:extLst>
          </p:cNvPr>
          <p:cNvSpPr/>
          <p:nvPr userDrawn="1"/>
        </p:nvSpPr>
        <p:spPr>
          <a:xfrm>
            <a:off x="0" y="0"/>
            <a:ext cx="12192000" cy="6858000"/>
          </a:xfrm>
          <a:prstGeom prst="rect">
            <a:avLst/>
          </a:prstGeom>
          <a:gradFill>
            <a:gsLst>
              <a:gs pos="11000">
                <a:srgbClr val="0F0F0F"/>
              </a:gs>
              <a:gs pos="100000">
                <a:srgbClr val="0F0F0F">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2FA7E9E-B371-BEB4-ED31-4BC76F2244EA}"/>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98C01323-642D-B344-4FB4-3B3BB330AB31}"/>
              </a:ext>
            </a:extLst>
          </p:cNvPr>
          <p:cNvPicPr>
            <a:picLocks noChangeAspect="1"/>
          </p:cNvPicPr>
          <p:nvPr userDrawn="1"/>
        </p:nvPicPr>
        <p:blipFill>
          <a:blip r:embed="rId2"/>
          <a:stretch>
            <a:fillRect/>
          </a:stretch>
        </p:blipFill>
        <p:spPr>
          <a:xfrm>
            <a:off x="139425" y="137906"/>
            <a:ext cx="629202" cy="629202"/>
          </a:xfrm>
          <a:prstGeom prst="rect">
            <a:avLst/>
          </a:prstGeom>
        </p:spPr>
      </p:pic>
      <p:pic>
        <p:nvPicPr>
          <p:cNvPr id="11" name="Picture 10">
            <a:extLst>
              <a:ext uri="{FF2B5EF4-FFF2-40B4-BE49-F238E27FC236}">
                <a16:creationId xmlns:a16="http://schemas.microsoft.com/office/drawing/2014/main" id="{EEB69CDF-2609-4BD4-5F88-6BFF012EE1E0}"/>
              </a:ext>
            </a:extLst>
          </p:cNvPr>
          <p:cNvPicPr>
            <a:picLocks noChangeAspect="1"/>
          </p:cNvPicPr>
          <p:nvPr userDrawn="1"/>
        </p:nvPicPr>
        <p:blipFill>
          <a:blip r:embed="rId3"/>
          <a:srcRect l="29763" r="32023"/>
          <a:stretch>
            <a:fillRect/>
          </a:stretch>
        </p:blipFill>
        <p:spPr>
          <a:xfrm rot="5400000">
            <a:off x="4786615" y="-676460"/>
            <a:ext cx="2569781" cy="6724671"/>
          </a:xfrm>
          <a:prstGeom prst="rect">
            <a:avLst/>
          </a:prstGeom>
        </p:spPr>
      </p:pic>
      <p:sp>
        <p:nvSpPr>
          <p:cNvPr id="13" name="Text Placeholder 12">
            <a:extLst>
              <a:ext uri="{FF2B5EF4-FFF2-40B4-BE49-F238E27FC236}">
                <a16:creationId xmlns:a16="http://schemas.microsoft.com/office/drawing/2014/main" id="{F0ED988E-AA77-7B3F-5BC9-0C333088540C}"/>
              </a:ext>
            </a:extLst>
          </p:cNvPr>
          <p:cNvSpPr>
            <a:spLocks noGrp="1"/>
          </p:cNvSpPr>
          <p:nvPr>
            <p:ph type="body" sz="quarter" idx="13" hasCustomPrompt="1"/>
          </p:nvPr>
        </p:nvSpPr>
        <p:spPr>
          <a:xfrm>
            <a:off x="4650694" y="900970"/>
            <a:ext cx="2841625" cy="1571614"/>
          </a:xfrm>
        </p:spPr>
        <p:txBody>
          <a:bodyPr>
            <a:noAutofit/>
          </a:bodyPr>
          <a:lstStyle>
            <a:lvl1pPr marL="0" indent="0" algn="ctr">
              <a:buNone/>
              <a:defRPr sz="12000">
                <a:solidFill>
                  <a:srgbClr val="1C1C1C"/>
                </a:solidFill>
                <a:latin typeface="Replica LL" panose="020B0504010101010104" pitchFamily="34" charset="77"/>
                <a:cs typeface="Replica LL" panose="020B0504010101010104" pitchFamily="34" charset="77"/>
              </a:defRPr>
            </a:lvl1pPr>
          </a:lstStyle>
          <a:p>
            <a:pPr lvl="0"/>
            <a:r>
              <a:rPr lang="en-US" dirty="0"/>
              <a:t>01</a:t>
            </a:r>
          </a:p>
        </p:txBody>
      </p:sp>
      <p:sp>
        <p:nvSpPr>
          <p:cNvPr id="15" name="Text Placeholder 14">
            <a:extLst>
              <a:ext uri="{FF2B5EF4-FFF2-40B4-BE49-F238E27FC236}">
                <a16:creationId xmlns:a16="http://schemas.microsoft.com/office/drawing/2014/main" id="{0A033544-44A9-9774-1AB3-528F094EB050}"/>
              </a:ext>
            </a:extLst>
          </p:cNvPr>
          <p:cNvSpPr>
            <a:spLocks noGrp="1"/>
          </p:cNvSpPr>
          <p:nvPr>
            <p:ph type="body" sz="quarter" idx="14" hasCustomPrompt="1"/>
          </p:nvPr>
        </p:nvSpPr>
        <p:spPr>
          <a:xfrm>
            <a:off x="1348466" y="3119387"/>
            <a:ext cx="9446077" cy="1651478"/>
          </a:xfrm>
        </p:spPr>
        <p:txBody>
          <a:bodyPr anchor="ctr">
            <a:normAutofit/>
          </a:bodyPr>
          <a:lstStyle>
            <a:lvl1pPr marL="0" indent="0" algn="ctr">
              <a:buNone/>
              <a:defRPr sz="6000">
                <a:latin typeface="Replica LL" panose="020B0504010101010104" pitchFamily="34" charset="77"/>
                <a:cs typeface="Replica LL" panose="020B0504010101010104" pitchFamily="34" charset="77"/>
              </a:defRPr>
            </a:lvl1pPr>
          </a:lstStyle>
          <a:p>
            <a:pPr lvl="0"/>
            <a:r>
              <a:rPr lang="en-US" dirty="0"/>
              <a:t>Section Divider Title</a:t>
            </a:r>
          </a:p>
        </p:txBody>
      </p:sp>
      <p:sp>
        <p:nvSpPr>
          <p:cNvPr id="17" name="Text Placeholder 16">
            <a:extLst>
              <a:ext uri="{FF2B5EF4-FFF2-40B4-BE49-F238E27FC236}">
                <a16:creationId xmlns:a16="http://schemas.microsoft.com/office/drawing/2014/main" id="{BA947F6F-9B4F-71D4-319B-50EFE4E091FC}"/>
              </a:ext>
            </a:extLst>
          </p:cNvPr>
          <p:cNvSpPr>
            <a:spLocks noGrp="1"/>
          </p:cNvSpPr>
          <p:nvPr>
            <p:ph type="body" sz="quarter" idx="15" hasCustomPrompt="1"/>
          </p:nvPr>
        </p:nvSpPr>
        <p:spPr>
          <a:xfrm>
            <a:off x="2265138" y="4803367"/>
            <a:ext cx="7612731" cy="417477"/>
          </a:xfrm>
        </p:spPr>
        <p:txBody>
          <a:bodyPr>
            <a:normAutofit/>
          </a:bodyPr>
          <a:lstStyle>
            <a:lvl1pPr marL="0" indent="0" algn="ctr">
              <a:buNone/>
              <a:defRPr sz="2400" b="0" i="0">
                <a:solidFill>
                  <a:srgbClr val="9E9E9E"/>
                </a:solidFill>
                <a:latin typeface="IBM Plex Sans Light" panose="020B0403050203000203" pitchFamily="34" charset="0"/>
              </a:defRPr>
            </a:lvl1pPr>
          </a:lstStyle>
          <a:p>
            <a:pPr lvl="0"/>
            <a:r>
              <a:rPr lang="en-US" dirty="0"/>
              <a:t>Section Divider Subtitle</a:t>
            </a:r>
          </a:p>
        </p:txBody>
      </p:sp>
      <p:sp>
        <p:nvSpPr>
          <p:cNvPr id="21" name="TextBox 20">
            <a:extLst>
              <a:ext uri="{FF2B5EF4-FFF2-40B4-BE49-F238E27FC236}">
                <a16:creationId xmlns:a16="http://schemas.microsoft.com/office/drawing/2014/main" id="{E00F96C5-2614-F9A8-B33B-559116A6C1D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sp>
        <p:nvSpPr>
          <p:cNvPr id="22" name="Text Placeholder 14">
            <a:extLst>
              <a:ext uri="{FF2B5EF4-FFF2-40B4-BE49-F238E27FC236}">
                <a16:creationId xmlns:a16="http://schemas.microsoft.com/office/drawing/2014/main" id="{6DB56BC8-E50F-DC64-73D9-A3ABA0946518}"/>
              </a:ext>
            </a:extLst>
          </p:cNvPr>
          <p:cNvSpPr>
            <a:spLocks noGrp="1"/>
          </p:cNvSpPr>
          <p:nvPr>
            <p:ph type="body" sz="quarter" idx="12" hasCustomPrompt="1"/>
          </p:nvPr>
        </p:nvSpPr>
        <p:spPr>
          <a:xfrm>
            <a:off x="2924808" y="6435862"/>
            <a:ext cx="2554967" cy="223630"/>
          </a:xfrm>
        </p:spPr>
        <p:txBody>
          <a:bodyPr>
            <a:normAutofit/>
          </a:bodyPr>
          <a:lstStyle>
            <a:lvl1pPr marL="0" indent="0">
              <a:buNone/>
              <a:defRPr sz="800" spc="200" baseline="0">
                <a:solidFill>
                  <a:srgbClr val="434343"/>
                </a:solidFill>
                <a:latin typeface="IBM Plex Mono" panose="020B0509050203000203" pitchFamily="49" charset="77"/>
              </a:defRPr>
            </a:lvl1pPr>
          </a:lstStyle>
          <a:p>
            <a:pPr lvl="0"/>
            <a:r>
              <a:rPr lang="en-US" dirty="0"/>
              <a:t>DATE [IN CAPS]</a:t>
            </a:r>
          </a:p>
        </p:txBody>
      </p:sp>
      <p:sp>
        <p:nvSpPr>
          <p:cNvPr id="24" name="Rectangle 23">
            <a:extLst>
              <a:ext uri="{FF2B5EF4-FFF2-40B4-BE49-F238E27FC236}">
                <a16:creationId xmlns:a16="http://schemas.microsoft.com/office/drawing/2014/main" id="{BADBB204-1E31-D097-90E9-9740B4BC7D52}"/>
              </a:ext>
            </a:extLst>
          </p:cNvPr>
          <p:cNvSpPr/>
          <p:nvPr userDrawn="1"/>
        </p:nvSpPr>
        <p:spPr>
          <a:xfrm rot="18900000">
            <a:off x="2822010" y="6502605"/>
            <a:ext cx="43465" cy="43465"/>
          </a:xfrm>
          <a:prstGeom prst="rect">
            <a:avLst/>
          </a:prstGeom>
          <a:solidFill>
            <a:srgbClr val="4343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5349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04BF8C-9025-9BC8-17DF-02FB64A5620E}"/>
              </a:ext>
            </a:extLst>
          </p:cNvPr>
          <p:cNvCxnSpPr>
            <a:cxnSpLocks/>
          </p:cNvCxnSpPr>
          <p:nvPr userDrawn="1"/>
        </p:nvCxnSpPr>
        <p:spPr>
          <a:xfrm>
            <a:off x="838200" y="452507"/>
            <a:ext cx="10959548"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5E746EAC-3BE4-6726-298A-E7D20BE700A2}"/>
              </a:ext>
            </a:extLst>
          </p:cNvPr>
          <p:cNvPicPr>
            <a:picLocks noChangeAspect="1"/>
          </p:cNvPicPr>
          <p:nvPr userDrawn="1"/>
        </p:nvPicPr>
        <p:blipFill>
          <a:blip r:embed="rId2"/>
          <a:stretch>
            <a:fillRect/>
          </a:stretch>
        </p:blipFill>
        <p:spPr>
          <a:xfrm>
            <a:off x="139425" y="137906"/>
            <a:ext cx="629202" cy="629202"/>
          </a:xfrm>
          <a:prstGeom prst="rect">
            <a:avLst/>
          </a:prstGeom>
        </p:spPr>
      </p:pic>
    </p:spTree>
    <p:extLst>
      <p:ext uri="{BB962C8B-B14F-4D97-AF65-F5344CB8AC3E}">
        <p14:creationId xmlns:p14="http://schemas.microsoft.com/office/powerpoint/2010/main" val="1986367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2033FE8-B005-010B-8534-43642902BD0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
        <p:nvSpPr>
          <p:cNvPr id="12" name="Title 1">
            <a:extLst>
              <a:ext uri="{FF2B5EF4-FFF2-40B4-BE49-F238E27FC236}">
                <a16:creationId xmlns:a16="http://schemas.microsoft.com/office/drawing/2014/main" id="{3E1DF7E2-2F61-3958-2574-0739A14D6A2C}"/>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Agenda</a:t>
            </a:r>
          </a:p>
        </p:txBody>
      </p:sp>
      <p:sp>
        <p:nvSpPr>
          <p:cNvPr id="15" name="Text Placeholder 14">
            <a:extLst>
              <a:ext uri="{FF2B5EF4-FFF2-40B4-BE49-F238E27FC236}">
                <a16:creationId xmlns:a16="http://schemas.microsoft.com/office/drawing/2014/main" id="{35A9CA1B-FE41-E3AE-E3CF-B2AFDB11F962}"/>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Agenda Item</a:t>
            </a:r>
          </a:p>
          <a:p>
            <a:pPr lvl="0"/>
            <a:r>
              <a:rPr lang="en-US"/>
              <a:t>Agenda Item</a:t>
            </a:r>
          </a:p>
          <a:p>
            <a:pPr lvl="0"/>
            <a:r>
              <a:rPr lang="en-US"/>
              <a:t>Agenda Item</a:t>
            </a:r>
          </a:p>
          <a:p>
            <a:pPr lvl="0"/>
            <a:r>
              <a:rPr lang="en-US"/>
              <a:t>Agenda Item</a:t>
            </a:r>
          </a:p>
        </p:txBody>
      </p:sp>
      <p:pic>
        <p:nvPicPr>
          <p:cNvPr id="3" name="Picture 2" descr="A circular pattern of letters&#10;&#10;AI-generated content may be incorrect.">
            <a:extLst>
              <a:ext uri="{FF2B5EF4-FFF2-40B4-BE49-F238E27FC236}">
                <a16:creationId xmlns:a16="http://schemas.microsoft.com/office/drawing/2014/main" id="{36870F1C-E77B-33F4-A5F6-FE7C2D04D6E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7284720" y="0"/>
            <a:ext cx="4907280" cy="6858000"/>
          </a:xfrm>
          <a:prstGeom prst="rect">
            <a:avLst/>
          </a:prstGeom>
        </p:spPr>
      </p:pic>
    </p:spTree>
    <p:extLst>
      <p:ext uri="{BB962C8B-B14F-4D97-AF65-F5344CB8AC3E}">
        <p14:creationId xmlns:p14="http://schemas.microsoft.com/office/powerpoint/2010/main" val="4271495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853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6CEE0-8967-BB2D-820D-12E727F76F12}"/>
              </a:ext>
            </a:extLst>
          </p:cNvPr>
          <p:cNvSpPr txBox="1"/>
          <p:nvPr userDrawn="1"/>
        </p:nvSpPr>
        <p:spPr>
          <a:xfrm>
            <a:off x="5051481" y="6424566"/>
            <a:ext cx="2089033" cy="215444"/>
          </a:xfrm>
          <a:prstGeom prst="rect">
            <a:avLst/>
          </a:prstGeom>
          <a:noFill/>
        </p:spPr>
        <p:txBody>
          <a:bodyPr wrap="none" rtlCol="0">
            <a:spAutoFit/>
          </a:bodyPr>
          <a:lstStyle/>
          <a:p>
            <a:pPr algn="ctr"/>
            <a:r>
              <a:rPr lang="en-US" sz="800" spc="200" baseline="0" dirty="0">
                <a:solidFill>
                  <a:srgbClr val="434343"/>
                </a:solidFill>
                <a:latin typeface="IBM Plex Mono" panose="020B0509050203000203" pitchFamily="49" charset="77"/>
              </a:rPr>
              <a:t>PRIVATE &amp; CONFIDENTIAL</a:t>
            </a:r>
          </a:p>
        </p:txBody>
      </p:sp>
      <p:pic>
        <p:nvPicPr>
          <p:cNvPr id="4" name="Picture 3">
            <a:extLst>
              <a:ext uri="{FF2B5EF4-FFF2-40B4-BE49-F238E27FC236}">
                <a16:creationId xmlns:a16="http://schemas.microsoft.com/office/drawing/2014/main" id="{494E2C1F-948C-4E4C-A767-69704A8BEE72}"/>
              </a:ext>
            </a:extLst>
          </p:cNvPr>
          <p:cNvPicPr>
            <a:picLocks noChangeAspect="1"/>
          </p:cNvPicPr>
          <p:nvPr userDrawn="1"/>
        </p:nvPicPr>
        <p:blipFill>
          <a:blip r:embed="rId3"/>
          <a:stretch>
            <a:fillRect/>
          </a:stretch>
        </p:blipFill>
        <p:spPr>
          <a:xfrm>
            <a:off x="5369292" y="933651"/>
            <a:ext cx="1453415" cy="1453415"/>
          </a:xfrm>
          <a:prstGeom prst="rect">
            <a:avLst/>
          </a:prstGeom>
        </p:spPr>
      </p:pic>
      <p:sp>
        <p:nvSpPr>
          <p:cNvPr id="6" name="Text Placeholder 5">
            <a:extLst>
              <a:ext uri="{FF2B5EF4-FFF2-40B4-BE49-F238E27FC236}">
                <a16:creationId xmlns:a16="http://schemas.microsoft.com/office/drawing/2014/main" id="{C2439B93-860B-3168-D48E-E7559A6288FA}"/>
              </a:ext>
            </a:extLst>
          </p:cNvPr>
          <p:cNvSpPr>
            <a:spLocks noGrp="1"/>
          </p:cNvSpPr>
          <p:nvPr>
            <p:ph type="body" sz="quarter" idx="10" hasCustomPrompt="1"/>
          </p:nvPr>
        </p:nvSpPr>
        <p:spPr>
          <a:xfrm>
            <a:off x="3126580" y="2677461"/>
            <a:ext cx="5938837" cy="751539"/>
          </a:xfrm>
        </p:spPr>
        <p:txBody>
          <a:bodyPr>
            <a:normAutofit/>
          </a:bodyPr>
          <a:lstStyle>
            <a:lvl1pPr marL="0" indent="0" algn="ctr">
              <a:buNone/>
              <a:defRPr sz="5400">
                <a:latin typeface="Replica LL" panose="020B0504010101010104" pitchFamily="34" charset="77"/>
                <a:cs typeface="Replica LL" panose="020B0504010101010104" pitchFamily="34" charset="77"/>
              </a:defRPr>
            </a:lvl1pPr>
          </a:lstStyle>
          <a:p>
            <a:pPr lvl="0"/>
            <a:r>
              <a:rPr lang="en-US" dirty="0"/>
              <a:t>Thank You.</a:t>
            </a:r>
          </a:p>
        </p:txBody>
      </p:sp>
    </p:spTree>
    <p:extLst>
      <p:ext uri="{BB962C8B-B14F-4D97-AF65-F5344CB8AC3E}">
        <p14:creationId xmlns:p14="http://schemas.microsoft.com/office/powerpoint/2010/main" val="4058423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A84732E-11FA-7061-7C01-6E8278D5175B}"/>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Title </a:t>
            </a:r>
          </a:p>
        </p:txBody>
      </p:sp>
      <p:sp>
        <p:nvSpPr>
          <p:cNvPr id="14" name="Picture Placeholder 13">
            <a:extLst>
              <a:ext uri="{FF2B5EF4-FFF2-40B4-BE49-F238E27FC236}">
                <a16:creationId xmlns:a16="http://schemas.microsoft.com/office/drawing/2014/main" id="{EB5ACB76-314B-6705-52FB-7B8D07EEA5A5}"/>
              </a:ext>
            </a:extLst>
          </p:cNvPr>
          <p:cNvSpPr>
            <a:spLocks noGrp="1"/>
          </p:cNvSpPr>
          <p:nvPr>
            <p:ph type="pic" sz="quarter" idx="11"/>
          </p:nvPr>
        </p:nvSpPr>
        <p:spPr>
          <a:xfrm>
            <a:off x="6321453" y="1701800"/>
            <a:ext cx="5549681" cy="4597400"/>
          </a:xfrm>
          <a:prstGeom prst="rect">
            <a:avLst/>
          </a:prstGeom>
        </p:spPr>
        <p:txBody>
          <a:bodyPr/>
          <a:lstStyle/>
          <a:p>
            <a:endParaRPr lang="en-US"/>
          </a:p>
        </p:txBody>
      </p:sp>
      <p:pic>
        <p:nvPicPr>
          <p:cNvPr id="16" name="Picture 15">
            <a:extLst>
              <a:ext uri="{FF2B5EF4-FFF2-40B4-BE49-F238E27FC236}">
                <a16:creationId xmlns:a16="http://schemas.microsoft.com/office/drawing/2014/main" id="{D3CA3762-5CF8-B819-888F-07C9D4C0B502}"/>
              </a:ext>
            </a:extLst>
          </p:cNvPr>
          <p:cNvPicPr>
            <a:picLocks noChangeAspect="1"/>
          </p:cNvPicPr>
          <p:nvPr userDrawn="1"/>
        </p:nvPicPr>
        <p:blipFill>
          <a:blip r:embed="rId2"/>
          <a:stretch>
            <a:fillRect/>
          </a:stretch>
        </p:blipFill>
        <p:spPr>
          <a:xfrm>
            <a:off x="5870165" y="6159500"/>
            <a:ext cx="451670" cy="457026"/>
          </a:xfrm>
          <a:prstGeom prst="rect">
            <a:avLst/>
          </a:prstGeom>
        </p:spPr>
      </p:pic>
      <p:sp>
        <p:nvSpPr>
          <p:cNvPr id="17" name="Text Placeholder 14">
            <a:extLst>
              <a:ext uri="{FF2B5EF4-FFF2-40B4-BE49-F238E27FC236}">
                <a16:creationId xmlns:a16="http://schemas.microsoft.com/office/drawing/2014/main" id="{E53743E5-4022-6C34-E83E-5FCA2CE20B94}"/>
              </a:ext>
            </a:extLst>
          </p:cNvPr>
          <p:cNvSpPr>
            <a:spLocks noGrp="1"/>
          </p:cNvSpPr>
          <p:nvPr>
            <p:ph type="body" sz="quarter" idx="10" hasCustomPrompt="1"/>
          </p:nvPr>
        </p:nvSpPr>
        <p:spPr>
          <a:xfrm>
            <a:off x="320675" y="1701800"/>
            <a:ext cx="5549900" cy="4597400"/>
          </a:xfrm>
          <a:prstGeom prst="rect">
            <a:avLst/>
          </a:prstGeom>
        </p:spPr>
        <p:txBody>
          <a:bodyPr/>
          <a:lstStyle>
            <a:lvl1pPr>
              <a:defRPr>
                <a:latin typeface="Replica-Regular" panose="02000503030000020004" pitchFamily="2" charset="77"/>
              </a:defRPr>
            </a:lvl1pPr>
            <a:lvl2pPr>
              <a:defRPr>
                <a:latin typeface="Replica-Regular" panose="02000503030000020004" pitchFamily="2" charset="77"/>
              </a:defRPr>
            </a:lvl2pPr>
            <a:lvl3pPr>
              <a:defRPr>
                <a:latin typeface="Replica-Regular" panose="02000503030000020004" pitchFamily="2" charset="77"/>
              </a:defRPr>
            </a:lvl3pPr>
            <a:lvl4pPr>
              <a:defRPr>
                <a:latin typeface="Replica-Regular" panose="02000503030000020004" pitchFamily="2" charset="77"/>
              </a:defRPr>
            </a:lvl4pPr>
            <a:lvl5pPr>
              <a:defRPr>
                <a:latin typeface="Replica-Regular" panose="02000503030000020004" pitchFamily="2" charset="77"/>
              </a:defRPr>
            </a:lvl5pPr>
          </a:lstStyle>
          <a:p>
            <a:pPr lvl="0"/>
            <a:r>
              <a:rPr lang="en-US"/>
              <a:t>Bullet Slide</a:t>
            </a:r>
          </a:p>
          <a:p>
            <a:pPr lvl="0"/>
            <a:r>
              <a:rPr lang="en-US"/>
              <a:t>With image</a:t>
            </a:r>
          </a:p>
        </p:txBody>
      </p:sp>
      <p:sp>
        <p:nvSpPr>
          <p:cNvPr id="19" name="Text Placeholder 18">
            <a:extLst>
              <a:ext uri="{FF2B5EF4-FFF2-40B4-BE49-F238E27FC236}">
                <a16:creationId xmlns:a16="http://schemas.microsoft.com/office/drawing/2014/main" id="{8DBBEDF9-F32E-AA44-57A4-33791098710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pic>
        <p:nvPicPr>
          <p:cNvPr id="2" name="Picture 1">
            <a:extLst>
              <a:ext uri="{FF2B5EF4-FFF2-40B4-BE49-F238E27FC236}">
                <a16:creationId xmlns:a16="http://schemas.microsoft.com/office/drawing/2014/main" id="{2DCBDFDB-1460-4F8E-3D8F-A518B1C84BE4}"/>
              </a:ext>
            </a:extLst>
          </p:cNvPr>
          <p:cNvPicPr>
            <a:picLocks noChangeAspect="1"/>
          </p:cNvPicPr>
          <p:nvPr userDrawn="1"/>
        </p:nvPicPr>
        <p:blipFill>
          <a:blip r:embed="rId3"/>
          <a:stretch>
            <a:fillRect/>
          </a:stretch>
        </p:blipFill>
        <p:spPr>
          <a:xfrm>
            <a:off x="4667250" y="922019"/>
            <a:ext cx="2857500" cy="6462149"/>
          </a:xfrm>
          <a:prstGeom prst="rect">
            <a:avLst/>
          </a:prstGeom>
        </p:spPr>
      </p:pic>
    </p:spTree>
    <p:extLst>
      <p:ext uri="{BB962C8B-B14F-4D97-AF65-F5344CB8AC3E}">
        <p14:creationId xmlns:p14="http://schemas.microsoft.com/office/powerpoint/2010/main" val="2916152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F7E4CD3-8182-AE08-8990-59A836D6D3F5}"/>
              </a:ext>
            </a:extLst>
          </p:cNvPr>
          <p:cNvSpPr>
            <a:spLocks noGrp="1"/>
          </p:cNvSpPr>
          <p:nvPr>
            <p:ph type="title" hasCustomPrompt="1"/>
          </p:nvPr>
        </p:nvSpPr>
        <p:spPr>
          <a:xfrm>
            <a:off x="555286" y="2749550"/>
            <a:ext cx="5143500" cy="1358900"/>
          </a:xfrm>
          <a:prstGeom prst="rect">
            <a:avLst/>
          </a:prstGeom>
        </p:spPr>
        <p:txBody>
          <a:bodyPr/>
          <a:lstStyle>
            <a:lvl1pPr algn="l">
              <a:defRPr sz="4400">
                <a:latin typeface="Replica LL TT Light" panose="020B0404010101010104" pitchFamily="34" charset="0"/>
                <a:cs typeface="Replica LL TT Light" panose="020B0404010101010104" pitchFamily="34" charset="0"/>
              </a:defRPr>
            </a:lvl1pPr>
          </a:lstStyle>
          <a:p>
            <a:r>
              <a:rPr lang="en-US"/>
              <a:t>Section Transition Slide</a:t>
            </a:r>
          </a:p>
        </p:txBody>
      </p:sp>
      <p:sp>
        <p:nvSpPr>
          <p:cNvPr id="11" name="Text Placeholder 10">
            <a:extLst>
              <a:ext uri="{FF2B5EF4-FFF2-40B4-BE49-F238E27FC236}">
                <a16:creationId xmlns:a16="http://schemas.microsoft.com/office/drawing/2014/main" id="{553A19DF-B947-7FCA-F1D5-B51E835B6C76}"/>
              </a:ext>
            </a:extLst>
          </p:cNvPr>
          <p:cNvSpPr>
            <a:spLocks noGrp="1"/>
          </p:cNvSpPr>
          <p:nvPr>
            <p:ph type="body" sz="quarter" idx="10" hasCustomPrompt="1"/>
          </p:nvPr>
        </p:nvSpPr>
        <p:spPr>
          <a:xfrm>
            <a:off x="555625" y="4318000"/>
            <a:ext cx="5143500" cy="584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solidFill>
                  <a:srgbClr val="FFE5A7"/>
                </a:solidFill>
                <a:latin typeface="IBM Plex Mono" panose="020B0509050203000203" pitchFamily="49"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Subtitle</a:t>
            </a:r>
          </a:p>
        </p:txBody>
      </p:sp>
    </p:spTree>
    <p:extLst>
      <p:ext uri="{BB962C8B-B14F-4D97-AF65-F5344CB8AC3E}">
        <p14:creationId xmlns:p14="http://schemas.microsoft.com/office/powerpoint/2010/main" val="1532589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ABDA82-5D56-F8CE-7D5B-FA5C49B8C5F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637203" y="0"/>
            <a:ext cx="8917594" cy="6858000"/>
          </a:xfrm>
          <a:prstGeom prst="rect">
            <a:avLst/>
          </a:prstGeom>
        </p:spPr>
      </p:pic>
      <p:sp>
        <p:nvSpPr>
          <p:cNvPr id="11" name="TextBox 10">
            <a:extLst>
              <a:ext uri="{FF2B5EF4-FFF2-40B4-BE49-F238E27FC236}">
                <a16:creationId xmlns:a16="http://schemas.microsoft.com/office/drawing/2014/main" id="{2F0DAAED-E9D5-C99A-C83A-E90462171818}"/>
              </a:ext>
            </a:extLst>
          </p:cNvPr>
          <p:cNvSpPr txBox="1"/>
          <p:nvPr userDrawn="1"/>
        </p:nvSpPr>
        <p:spPr>
          <a:xfrm>
            <a:off x="3574761" y="1009281"/>
            <a:ext cx="1562100" cy="2246769"/>
          </a:xfrm>
          <a:prstGeom prst="rect">
            <a:avLst/>
          </a:prstGeom>
          <a:noFill/>
        </p:spPr>
        <p:txBody>
          <a:bodyPr wrap="square" rtlCol="0">
            <a:spAutoFit/>
          </a:bodyPr>
          <a:lstStyle/>
          <a:p>
            <a:r>
              <a:rPr lang="en-US" sz="14000">
                <a:solidFill>
                  <a:schemeClr val="bg1"/>
                </a:solidFill>
                <a:latin typeface="Replica-Regular" panose="02000503030000020004" pitchFamily="2" charset="77"/>
              </a:rPr>
              <a:t>“</a:t>
            </a:r>
          </a:p>
        </p:txBody>
      </p:sp>
      <p:sp>
        <p:nvSpPr>
          <p:cNvPr id="13" name="Text Placeholder 12">
            <a:extLst>
              <a:ext uri="{FF2B5EF4-FFF2-40B4-BE49-F238E27FC236}">
                <a16:creationId xmlns:a16="http://schemas.microsoft.com/office/drawing/2014/main" id="{8199420C-A649-DE9F-3589-033491BAF052}"/>
              </a:ext>
            </a:extLst>
          </p:cNvPr>
          <p:cNvSpPr>
            <a:spLocks noGrp="1"/>
          </p:cNvSpPr>
          <p:nvPr>
            <p:ph type="body" sz="quarter" idx="10" hasCustomPrompt="1"/>
          </p:nvPr>
        </p:nvSpPr>
        <p:spPr>
          <a:xfrm>
            <a:off x="4006705" y="1747094"/>
            <a:ext cx="4178589" cy="3792839"/>
          </a:xfrm>
          <a:prstGeom prst="rect">
            <a:avLst/>
          </a:prstGeom>
        </p:spPr>
        <p:txBody>
          <a:bodyPr/>
          <a:lstStyle>
            <a:lvl1pPr marL="0" indent="0" algn="ctr">
              <a:buNone/>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 Ut </a:t>
            </a:r>
            <a:r>
              <a:rPr lang="en-US" err="1"/>
              <a:t>enim</a:t>
            </a:r>
            <a:r>
              <a:rPr lang="en-US"/>
              <a:t> ad minim </a:t>
            </a:r>
            <a:r>
              <a:rPr lang="en-US" err="1"/>
              <a:t>veniam</a:t>
            </a:r>
            <a:r>
              <a:rPr lang="en-US"/>
              <a:t>, </a:t>
            </a:r>
            <a:r>
              <a:rPr lang="en-US" err="1"/>
              <a:t>quis</a:t>
            </a:r>
            <a:r>
              <a:rPr lang="en-US"/>
              <a:t> </a:t>
            </a:r>
            <a:r>
              <a:rPr lang="en-US" err="1"/>
              <a:t>nostrud</a:t>
            </a:r>
            <a:r>
              <a:rPr lang="en-US"/>
              <a:t>”</a:t>
            </a:r>
          </a:p>
          <a:p>
            <a:pPr lvl="0"/>
            <a:r>
              <a:rPr lang="en-US"/>
              <a:t>~Name, Title</a:t>
            </a:r>
          </a:p>
        </p:txBody>
      </p:sp>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5870165" y="6159500"/>
            <a:ext cx="451670" cy="457026"/>
          </a:xfrm>
          <a:prstGeom prst="rect">
            <a:avLst/>
          </a:prstGeom>
        </p:spPr>
      </p:pic>
    </p:spTree>
    <p:extLst>
      <p:ext uri="{BB962C8B-B14F-4D97-AF65-F5344CB8AC3E}">
        <p14:creationId xmlns:p14="http://schemas.microsoft.com/office/powerpoint/2010/main" val="241129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pic>
        <p:nvPicPr>
          <p:cNvPr id="5" name="Picture 4">
            <a:extLst>
              <a:ext uri="{FF2B5EF4-FFF2-40B4-BE49-F238E27FC236}">
                <a16:creationId xmlns:a16="http://schemas.microsoft.com/office/drawing/2014/main" id="{3FC84D3E-3800-A54F-7CBF-9B94A5FE7007}"/>
              </a:ext>
            </a:extLst>
          </p:cNvPr>
          <p:cNvPicPr>
            <a:picLocks noChangeAspect="1"/>
          </p:cNvPicPr>
          <p:nvPr userDrawn="1"/>
        </p:nvPicPr>
        <p:blipFill>
          <a:blip r:embed="rId3"/>
          <a:stretch>
            <a:fillRect/>
          </a:stretch>
        </p:blipFill>
        <p:spPr>
          <a:xfrm rot="5400000">
            <a:off x="3791435" y="-1884578"/>
            <a:ext cx="4157461" cy="1116748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20484" y="747060"/>
            <a:ext cx="11551024" cy="712694"/>
          </a:xfrm>
          <a:prstGeom prst="rect">
            <a:avLst/>
          </a:prstGeom>
        </p:spPr>
        <p:txBody>
          <a:bodyPr anchor="ctr"/>
          <a:lstStyle>
            <a:lvl1pPr algn="l">
              <a:defRPr sz="3200"/>
            </a:lvl1pPr>
          </a:lstStyle>
          <a:p>
            <a:r>
              <a:rPr lang="en-US"/>
              <a:t>Stat Slide </a:t>
            </a:r>
          </a:p>
        </p:txBody>
      </p:sp>
      <p:sp>
        <p:nvSpPr>
          <p:cNvPr id="4" name="Text Placeholder 18">
            <a:extLst>
              <a:ext uri="{FF2B5EF4-FFF2-40B4-BE49-F238E27FC236}">
                <a16:creationId xmlns:a16="http://schemas.microsoft.com/office/drawing/2014/main" id="{060C4E71-C266-A914-236B-71793E907136}"/>
              </a:ext>
            </a:extLst>
          </p:cNvPr>
          <p:cNvSpPr>
            <a:spLocks noGrp="1"/>
          </p:cNvSpPr>
          <p:nvPr>
            <p:ph type="body" sz="quarter" idx="12" hasCustomPrompt="1"/>
          </p:nvPr>
        </p:nvSpPr>
        <p:spPr>
          <a:xfrm>
            <a:off x="320484" y="159588"/>
            <a:ext cx="11550650" cy="444500"/>
          </a:xfrm>
          <a:prstGeom prst="rect">
            <a:avLst/>
          </a:prstGeom>
        </p:spPr>
        <p:txBody>
          <a:bodyPr anchor="ctr"/>
          <a:lstStyle>
            <a:lvl1pPr marL="0" indent="0">
              <a:buNone/>
              <a:defRPr sz="1800">
                <a:solidFill>
                  <a:srgbClr val="FFE5A7"/>
                </a:solidFill>
                <a:latin typeface="IBM Plex Mono" panose="020B0509050203000203" pitchFamily="49" charset="77"/>
              </a:defRPr>
            </a:lvl1pPr>
          </a:lstStyle>
          <a:p>
            <a:pPr lvl="0"/>
            <a:r>
              <a:rPr lang="en-US"/>
              <a:t>EYEBROW HEADER | DELETE IF NOT NEEDED</a:t>
            </a:r>
          </a:p>
        </p:txBody>
      </p:sp>
      <p:sp>
        <p:nvSpPr>
          <p:cNvPr id="12" name="Text Placeholder 11">
            <a:extLst>
              <a:ext uri="{FF2B5EF4-FFF2-40B4-BE49-F238E27FC236}">
                <a16:creationId xmlns:a16="http://schemas.microsoft.com/office/drawing/2014/main" id="{147DC755-BAB8-0C55-1795-A862D90EDF2D}"/>
              </a:ext>
            </a:extLst>
          </p:cNvPr>
          <p:cNvSpPr>
            <a:spLocks noGrp="1"/>
          </p:cNvSpPr>
          <p:nvPr>
            <p:ph type="body" sz="quarter" idx="13" hasCustomPrompt="1"/>
          </p:nvPr>
        </p:nvSpPr>
        <p:spPr>
          <a:xfrm>
            <a:off x="637309"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101</a:t>
            </a:r>
          </a:p>
        </p:txBody>
      </p:sp>
      <p:sp>
        <p:nvSpPr>
          <p:cNvPr id="14" name="Text Placeholder 11">
            <a:extLst>
              <a:ext uri="{FF2B5EF4-FFF2-40B4-BE49-F238E27FC236}">
                <a16:creationId xmlns:a16="http://schemas.microsoft.com/office/drawing/2014/main" id="{544E619B-51B9-2A4D-0990-5702F2361C89}"/>
              </a:ext>
            </a:extLst>
          </p:cNvPr>
          <p:cNvSpPr>
            <a:spLocks noGrp="1"/>
          </p:cNvSpPr>
          <p:nvPr>
            <p:ph type="body" sz="quarter" idx="14" hasCustomPrompt="1"/>
          </p:nvPr>
        </p:nvSpPr>
        <p:spPr>
          <a:xfrm>
            <a:off x="4630432"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78.4</a:t>
            </a:r>
          </a:p>
        </p:txBody>
      </p:sp>
      <p:sp>
        <p:nvSpPr>
          <p:cNvPr id="15" name="Text Placeholder 11">
            <a:extLst>
              <a:ext uri="{FF2B5EF4-FFF2-40B4-BE49-F238E27FC236}">
                <a16:creationId xmlns:a16="http://schemas.microsoft.com/office/drawing/2014/main" id="{C95F10A7-487B-709E-7CDC-B8B1DD45F4AF}"/>
              </a:ext>
            </a:extLst>
          </p:cNvPr>
          <p:cNvSpPr>
            <a:spLocks noGrp="1"/>
          </p:cNvSpPr>
          <p:nvPr>
            <p:ph type="body" sz="quarter" idx="15" hasCustomPrompt="1"/>
          </p:nvPr>
        </p:nvSpPr>
        <p:spPr>
          <a:xfrm>
            <a:off x="8623555" y="2598407"/>
            <a:ext cx="2930753" cy="1100758"/>
          </a:xfrm>
          <a:prstGeom prst="rect">
            <a:avLst/>
          </a:prstGeom>
        </p:spPr>
        <p:txBody>
          <a:bodyPr/>
          <a:lstStyle>
            <a:lvl1pPr marL="0" indent="0" algn="ctr">
              <a:buNone/>
              <a:defRPr sz="8400">
                <a:latin typeface="Replica-Regular" panose="02000503030000020004" pitchFamily="2" charset="77"/>
              </a:defRPr>
            </a:lvl1pPr>
            <a:lvl2pPr algn="ctr">
              <a:defRPr>
                <a:latin typeface="Replica-Regular" panose="02000503030000020004" pitchFamily="2" charset="77"/>
              </a:defRPr>
            </a:lvl2pPr>
            <a:lvl3pPr algn="ctr">
              <a:defRPr>
                <a:latin typeface="Replica-Regular" panose="02000503030000020004" pitchFamily="2" charset="77"/>
              </a:defRPr>
            </a:lvl3pPr>
            <a:lvl4pPr algn="ctr">
              <a:defRPr>
                <a:latin typeface="Replica-Regular" panose="02000503030000020004" pitchFamily="2" charset="77"/>
              </a:defRPr>
            </a:lvl4pPr>
            <a:lvl5pPr algn="ctr">
              <a:defRPr>
                <a:latin typeface="Replica-Regular" panose="02000503030000020004" pitchFamily="2" charset="77"/>
              </a:defRPr>
            </a:lvl5pPr>
          </a:lstStyle>
          <a:p>
            <a:pPr lvl="0"/>
            <a:r>
              <a:rPr lang="en-US"/>
              <a:t>99%</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641350"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7" name="Text Placeholder 18">
            <a:extLst>
              <a:ext uri="{FF2B5EF4-FFF2-40B4-BE49-F238E27FC236}">
                <a16:creationId xmlns:a16="http://schemas.microsoft.com/office/drawing/2014/main" id="{2F7F73F3-93AD-D6D5-C989-E4A965C2CC69}"/>
              </a:ext>
            </a:extLst>
          </p:cNvPr>
          <p:cNvSpPr>
            <a:spLocks noGrp="1"/>
          </p:cNvSpPr>
          <p:nvPr>
            <p:ph type="body" sz="quarter" idx="17" hasCustomPrompt="1"/>
          </p:nvPr>
        </p:nvSpPr>
        <p:spPr>
          <a:xfrm>
            <a:off x="4630432"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
        <p:nvSpPr>
          <p:cNvPr id="18" name="Text Placeholder 18">
            <a:extLst>
              <a:ext uri="{FF2B5EF4-FFF2-40B4-BE49-F238E27FC236}">
                <a16:creationId xmlns:a16="http://schemas.microsoft.com/office/drawing/2014/main" id="{A6E7B048-9B58-714C-F3A2-C1246AFC95E5}"/>
              </a:ext>
            </a:extLst>
          </p:cNvPr>
          <p:cNvSpPr>
            <a:spLocks noGrp="1"/>
          </p:cNvSpPr>
          <p:nvPr>
            <p:ph type="body" sz="quarter" idx="18" hasCustomPrompt="1"/>
          </p:nvPr>
        </p:nvSpPr>
        <p:spPr>
          <a:xfrm>
            <a:off x="8619514" y="4010271"/>
            <a:ext cx="2926712" cy="444500"/>
          </a:xfrm>
          <a:prstGeom prst="rect">
            <a:avLst/>
          </a:prstGeom>
        </p:spPr>
        <p:txBody>
          <a:bodyPr anchor="ctr"/>
          <a:lstStyle>
            <a:lvl1pPr marL="0" indent="0" algn="ctr">
              <a:buNone/>
              <a:defRPr sz="1800">
                <a:solidFill>
                  <a:srgbClr val="FFE5A7"/>
                </a:solidFill>
                <a:latin typeface="IBM Plex Mono" panose="020B0509050203000203" pitchFamily="49" charset="77"/>
              </a:defRPr>
            </a:lvl1pPr>
          </a:lstStyle>
          <a:p>
            <a:pPr lvl="0"/>
            <a:r>
              <a:rPr lang="en-US"/>
              <a:t>Description of stat</a:t>
            </a:r>
          </a:p>
        </p:txBody>
      </p:sp>
    </p:spTree>
    <p:extLst>
      <p:ext uri="{BB962C8B-B14F-4D97-AF65-F5344CB8AC3E}">
        <p14:creationId xmlns:p14="http://schemas.microsoft.com/office/powerpoint/2010/main" val="2718166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35047B2-1D11-6494-9E63-02029EE51A5C}"/>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870165" y="6187209"/>
            <a:ext cx="451670" cy="457026"/>
          </a:xfrm>
          <a:prstGeom prst="rect">
            <a:avLst/>
          </a:prstGeom>
        </p:spPr>
      </p:pic>
      <p:sp>
        <p:nvSpPr>
          <p:cNvPr id="3" name="Title 1">
            <a:extLst>
              <a:ext uri="{FF2B5EF4-FFF2-40B4-BE49-F238E27FC236}">
                <a16:creationId xmlns:a16="http://schemas.microsoft.com/office/drawing/2014/main" id="{2B4A49A5-6399-E79E-B29A-829B0C7F04C0}"/>
              </a:ext>
            </a:extLst>
          </p:cNvPr>
          <p:cNvSpPr>
            <a:spLocks noGrp="1"/>
          </p:cNvSpPr>
          <p:nvPr>
            <p:ph type="title" hasCustomPrompt="1"/>
          </p:nvPr>
        </p:nvSpPr>
        <p:spPr>
          <a:xfrm>
            <a:off x="318276" y="329714"/>
            <a:ext cx="11551024" cy="712694"/>
          </a:xfrm>
          <a:prstGeom prst="rect">
            <a:avLst/>
          </a:prstGeom>
        </p:spPr>
        <p:txBody>
          <a:bodyPr anchor="ctr"/>
          <a:lstStyle>
            <a:lvl1pPr algn="l">
              <a:defRPr sz="3200">
                <a:latin typeface="Replica LL TT Light" panose="020B0404010101010104" pitchFamily="34" charset="0"/>
                <a:cs typeface="Replica LL TT Light" panose="020B0404010101010104" pitchFamily="34" charset="0"/>
              </a:defRPr>
            </a:lvl1pPr>
          </a:lstStyle>
          <a:p>
            <a:r>
              <a:rPr lang="en-US" dirty="0"/>
              <a:t>Chart Slide </a:t>
            </a:r>
          </a:p>
        </p:txBody>
      </p:sp>
      <p:sp>
        <p:nvSpPr>
          <p:cNvPr id="16" name="Text Placeholder 18">
            <a:extLst>
              <a:ext uri="{FF2B5EF4-FFF2-40B4-BE49-F238E27FC236}">
                <a16:creationId xmlns:a16="http://schemas.microsoft.com/office/drawing/2014/main" id="{430852D1-4FD0-E8F4-DF90-B49DF58B1876}"/>
              </a:ext>
            </a:extLst>
          </p:cNvPr>
          <p:cNvSpPr>
            <a:spLocks noGrp="1"/>
          </p:cNvSpPr>
          <p:nvPr>
            <p:ph type="body" sz="quarter" idx="16" hasCustomPrompt="1"/>
          </p:nvPr>
        </p:nvSpPr>
        <p:spPr>
          <a:xfrm>
            <a:off x="318275" y="1457010"/>
            <a:ext cx="11551023" cy="603437"/>
          </a:xfrm>
          <a:prstGeom prst="rect">
            <a:avLst/>
          </a:prstGeom>
        </p:spPr>
        <p:txBody>
          <a:bodyPr anchor="ctr"/>
          <a:lstStyle>
            <a:lvl1pPr marL="0" indent="0" algn="l">
              <a:buNone/>
              <a:defRPr sz="1800">
                <a:solidFill>
                  <a:srgbClr val="FFE5A7"/>
                </a:solidFill>
                <a:latin typeface="IBM Plex Mono" panose="020B0509050203000203" pitchFamily="49" charset="77"/>
              </a:defRPr>
            </a:lvl1pPr>
          </a:lstStyle>
          <a:p>
            <a:pPr lvl="0"/>
            <a:r>
              <a:rPr lang="en-US" dirty="0"/>
              <a:t>Main copy</a:t>
            </a:r>
          </a:p>
        </p:txBody>
      </p:sp>
    </p:spTree>
    <p:extLst>
      <p:ext uri="{BB962C8B-B14F-4D97-AF65-F5344CB8AC3E}">
        <p14:creationId xmlns:p14="http://schemas.microsoft.com/office/powerpoint/2010/main" val="1990759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Slide Left Align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07857" y="2361045"/>
            <a:ext cx="7445943" cy="1726165"/>
          </a:xfrm>
        </p:spPr>
        <p:txBody>
          <a:bodyPr anchor="ctr">
            <a:noAutofit/>
          </a:bodyPr>
          <a:lstStyle>
            <a:lvl1pPr algn="l">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3907856" y="4333324"/>
            <a:ext cx="6760143" cy="441680"/>
          </a:xfrm>
        </p:spPr>
        <p:txBody>
          <a:bodyPr/>
          <a:lstStyle>
            <a:lvl1pPr marL="0" indent="0" algn="l">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3907856" y="6376227"/>
            <a:ext cx="7445944"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3819208"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8" name="Picture 7">
            <a:extLst>
              <a:ext uri="{FF2B5EF4-FFF2-40B4-BE49-F238E27FC236}">
                <a16:creationId xmlns:a16="http://schemas.microsoft.com/office/drawing/2014/main" id="{71D3925D-F3A5-F856-E0E0-39FC06EF72B6}"/>
              </a:ext>
            </a:extLst>
          </p:cNvPr>
          <p:cNvPicPr>
            <a:picLocks noChangeAspect="1"/>
          </p:cNvPicPr>
          <p:nvPr userDrawn="1"/>
        </p:nvPicPr>
        <p:blipFill>
          <a:blip r:embed="rId3"/>
          <a:stretch>
            <a:fillRect/>
          </a:stretch>
        </p:blipFill>
        <p:spPr>
          <a:xfrm>
            <a:off x="876755" y="2702292"/>
            <a:ext cx="1453415" cy="1453415"/>
          </a:xfrm>
          <a:prstGeom prst="rect">
            <a:avLst/>
          </a:prstGeom>
        </p:spPr>
      </p:pic>
    </p:spTree>
    <p:extLst>
      <p:ext uri="{BB962C8B-B14F-4D97-AF65-F5344CB8AC3E}">
        <p14:creationId xmlns:p14="http://schemas.microsoft.com/office/powerpoint/2010/main" val="4067274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Slide Cente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63987"/>
            <a:ext cx="10515600" cy="1726165"/>
          </a:xfrm>
        </p:spPr>
        <p:txBody>
          <a:bodyPr anchor="ctr">
            <a:noAutofit/>
          </a:bodyPr>
          <a:lstStyle>
            <a:lvl1pPr algn="ctr">
              <a:lnSpc>
                <a:spcPct val="80000"/>
              </a:lnSpc>
              <a:defRPr sz="7200" b="0" i="0">
                <a:latin typeface="Replica LL" panose="020B0504010101010104" pitchFamily="34" charset="77"/>
                <a:cs typeface="Replica LL" panose="020B0504010101010104" pitchFamily="34" charset="77"/>
              </a:defRPr>
            </a:lvl1pPr>
          </a:lstStyle>
          <a:p>
            <a:r>
              <a:rPr lang="en-US" dirty="0"/>
              <a:t>Click to edit Master title style</a:t>
            </a:r>
          </a:p>
        </p:txBody>
      </p:sp>
      <p:sp>
        <p:nvSpPr>
          <p:cNvPr id="3" name="Subtitle 2"/>
          <p:cNvSpPr>
            <a:spLocks noGrp="1"/>
          </p:cNvSpPr>
          <p:nvPr>
            <p:ph type="subTitle" idx="1"/>
          </p:nvPr>
        </p:nvSpPr>
        <p:spPr>
          <a:xfrm>
            <a:off x="1524000" y="4862714"/>
            <a:ext cx="9144000" cy="441680"/>
          </a:xfrm>
        </p:spPr>
        <p:txBody>
          <a:bodyPr/>
          <a:lstStyle>
            <a:lvl1pPr marL="0" indent="0" algn="ctr">
              <a:buNone/>
              <a:defRPr sz="2400" b="0" i="0">
                <a:solidFill>
                  <a:srgbClr val="9E9E9E"/>
                </a:solidFill>
                <a:latin typeface="IBM Plex Sans Light" panose="020B040305020300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0" name="Straight Connector 9">
            <a:extLst>
              <a:ext uri="{FF2B5EF4-FFF2-40B4-BE49-F238E27FC236}">
                <a16:creationId xmlns:a16="http://schemas.microsoft.com/office/drawing/2014/main" id="{353B791E-ED38-C139-EC12-6B76C1AC63E6}"/>
              </a:ext>
            </a:extLst>
          </p:cNvPr>
          <p:cNvCxnSpPr>
            <a:cxnSpLocks/>
          </p:cNvCxnSpPr>
          <p:nvPr userDrawn="1"/>
        </p:nvCxnSpPr>
        <p:spPr>
          <a:xfrm>
            <a:off x="838200" y="6376227"/>
            <a:ext cx="10515600" cy="0"/>
          </a:xfrm>
          <a:prstGeom prst="line">
            <a:avLst/>
          </a:prstGeom>
          <a:ln w="12700">
            <a:solidFill>
              <a:srgbClr val="434343"/>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280BCDD9-D3DF-3EBA-51EE-DD568001E7A5}"/>
              </a:ext>
            </a:extLst>
          </p:cNvPr>
          <p:cNvSpPr txBox="1"/>
          <p:nvPr userDrawn="1"/>
        </p:nvSpPr>
        <p:spPr>
          <a:xfrm>
            <a:off x="748749" y="6424566"/>
            <a:ext cx="2089033" cy="215444"/>
          </a:xfrm>
          <a:prstGeom prst="rect">
            <a:avLst/>
          </a:prstGeom>
          <a:noFill/>
        </p:spPr>
        <p:txBody>
          <a:bodyPr wrap="none" rtlCol="0">
            <a:spAutoFit/>
          </a:bodyPr>
          <a:lstStyle/>
          <a:p>
            <a:r>
              <a:rPr lang="en-US" sz="800" spc="200" baseline="0" dirty="0">
                <a:solidFill>
                  <a:srgbClr val="434343"/>
                </a:solidFill>
                <a:latin typeface="IBM Plex Mono" panose="020B0509050203000203" pitchFamily="49" charset="77"/>
              </a:rPr>
              <a:t>PRIVATE &amp; CONFIDENTIAL</a:t>
            </a:r>
          </a:p>
        </p:txBody>
      </p:sp>
      <p:pic>
        <p:nvPicPr>
          <p:cNvPr id="5" name="Picture 4">
            <a:extLst>
              <a:ext uri="{FF2B5EF4-FFF2-40B4-BE49-F238E27FC236}">
                <a16:creationId xmlns:a16="http://schemas.microsoft.com/office/drawing/2014/main" id="{37D605FB-C9B9-9430-8C51-AFC267D44300}"/>
              </a:ext>
            </a:extLst>
          </p:cNvPr>
          <p:cNvPicPr>
            <a:picLocks noChangeAspect="1"/>
          </p:cNvPicPr>
          <p:nvPr userDrawn="1"/>
        </p:nvPicPr>
        <p:blipFill>
          <a:blip r:embed="rId3"/>
          <a:stretch>
            <a:fillRect/>
          </a:stretch>
        </p:blipFill>
        <p:spPr>
          <a:xfrm>
            <a:off x="5369292" y="578051"/>
            <a:ext cx="1453415" cy="1453415"/>
          </a:xfrm>
          <a:prstGeom prst="rect">
            <a:avLst/>
          </a:prstGeom>
        </p:spPr>
      </p:pic>
    </p:spTree>
    <p:extLst>
      <p:ext uri="{BB962C8B-B14F-4D97-AF65-F5344CB8AC3E}">
        <p14:creationId xmlns:p14="http://schemas.microsoft.com/office/powerpoint/2010/main" val="3191898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alpha val="95294"/>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34837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bg1"/>
          </a:solidFill>
          <a:latin typeface="Replica-Regular" panose="0200050303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lumMod val="95000"/>
            </a:schemeClr>
          </a:solidFill>
          <a:latin typefac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lumMod val="95000"/>
            </a:schemeClr>
          </a:solidFill>
          <a:latin typefac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lumMod val="95000"/>
            </a:schemeClr>
          </a:solidFill>
          <a:latin typefac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95000"/>
            </a:schemeClr>
          </a:solidFill>
          <a:latin typefac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F0F0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40127326"/>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l" defTabSz="914400" rtl="0" eaLnBrk="1" latinLnBrk="0" hangingPunct="1">
        <a:lnSpc>
          <a:spcPct val="90000"/>
        </a:lnSpc>
        <a:spcBef>
          <a:spcPct val="0"/>
        </a:spcBef>
        <a:buNone/>
        <a:defRPr sz="4400" kern="1200">
          <a:solidFill>
            <a:schemeClr val="tx1"/>
          </a:solidFill>
          <a:latin typeface="Replica LL" panose="020B0504010101010104" pitchFamily="34" charset="77"/>
          <a:ea typeface="+mj-ea"/>
          <a:cs typeface="Replica LL" panose="020B0504010101010104" pitchFamily="34"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BM Plex Sans Light" panose="020B040305020300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BM Plex Sans Light" panose="020B040305020300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BM Plex Sans Light" panose="020B040305020300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BM Plex Sans Light" panose="020B040305020300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6DA6ED3-9168-5451-3025-EA9FEF22123C}"/>
              </a:ext>
            </a:extLst>
          </p:cNvPr>
          <p:cNvSpPr txBox="1"/>
          <p:nvPr/>
        </p:nvSpPr>
        <p:spPr>
          <a:xfrm>
            <a:off x="4621084" y="4312920"/>
            <a:ext cx="2949845" cy="1384995"/>
          </a:xfrm>
          <a:prstGeom prst="rect">
            <a:avLst/>
          </a:prstGeom>
          <a:noFill/>
        </p:spPr>
        <p:txBody>
          <a:bodyPr wrap="none" rtlCol="0">
            <a:spAutoFit/>
          </a:bodyPr>
          <a:lstStyle/>
          <a:p>
            <a:pPr algn="ctr"/>
            <a:r>
              <a:rPr lang="en-US" sz="2800" b="1" dirty="0">
                <a:solidFill>
                  <a:schemeClr val="bg1"/>
                </a:solidFill>
                <a:latin typeface="Replica LL TT Light" panose="020B0404010101010104" pitchFamily="34" charset="0"/>
                <a:cs typeface="Replica LL TT Light" panose="020B0404010101010104" pitchFamily="34" charset="0"/>
              </a:rPr>
              <a:t>Perscient</a:t>
            </a:r>
          </a:p>
          <a:p>
            <a:pPr algn="ctr"/>
            <a:r>
              <a:rPr lang="en-US" sz="2800" dirty="0">
                <a:solidFill>
                  <a:schemeClr val="bg1"/>
                </a:solidFill>
                <a:latin typeface="Replica LL TT Light" panose="020B0404010101010104" pitchFamily="34" charset="0"/>
                <a:cs typeface="Replica LL TT Light" panose="020B0404010101010104" pitchFamily="34" charset="0"/>
              </a:rPr>
              <a:t>AI Pulse Chartbook</a:t>
            </a:r>
          </a:p>
          <a:p>
            <a:pPr algn="ctr"/>
            <a:r>
              <a:rPr lang="en-US" sz="2800" dirty="0">
                <a:solidFill>
                  <a:schemeClr val="bg1"/>
                </a:solidFill>
                <a:latin typeface="Replica LL TT Light" panose="020B0404010101010104" pitchFamily="34" charset="0"/>
                <a:cs typeface="Replica LL TT Light" panose="020B0404010101010104" pitchFamily="34" charset="0"/>
              </a:rPr>
              <a:t>June 9, 2026</a:t>
            </a:r>
          </a:p>
        </p:txBody>
      </p:sp>
    </p:spTree>
    <p:extLst>
      <p:ext uri="{BB962C8B-B14F-4D97-AF65-F5344CB8AC3E}">
        <p14:creationId xmlns:p14="http://schemas.microsoft.com/office/powerpoint/2010/main" val="2385307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Scaling pressures may eventually erode the goodwill sustaining Anthropic's position.</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NARRATIVE FRAGILITY</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11551023"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52x</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Claude Mythos speedup over baseline on optimization tasks</a:t>
            </a:r>
          </a:p>
        </p:txBody>
      </p:sp>
      <p:sp>
        <p:nvSpPr>
          <p:cNvPr id="31" name="Body 31"/>
          <p:cNvSpPr txBox="1"/>
          <p:nvPr/>
        </p:nvSpPr>
        <p:spPr>
          <a:xfrm>
            <a:off x="318275" y="2800000"/>
            <a:ext cx="11551023" cy="540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An initial burst of goodwill is not always durable.</a:t>
            </a:r>
            <a:r>
              <a:rPr lang="en-US" sz="1700" dirty="0">
                <a:solidFill>
                  <a:srgbClr val="FFFFFF"/>
                </a:solidFill>
                <a:latin typeface="IBM Plex Sans" panose="020B0503050203000203" pitchFamily="34" charset="77"/>
                <a:cs typeface="IBM Plex Sans" panose="020B0503050203000203" pitchFamily="34" charset="77"/>
              </a:rPr>
              <a:t> WhyTryAI observed that uptime issues, poor PR decisions, and subpar product launches can erode a company's market positioning regardless of how strong its technology lead appears. The degree of narrative concentration around a single company is unusual and raises the question of whether operational pressures will catch up.</a:t>
            </a:r>
          </a:p>
          <a:p>
            <a:pPr marL="0" indent="0">
              <a:spcAft>
                <a:spcPts val="2200"/>
              </a:spcAft>
              <a:buNone/>
            </a:pPr>
            <a:r>
              <a:rPr lang="en-US" sz="1700" i="1" dirty="0">
                <a:solidFill>
                  <a:srgbClr val="FFE5A7"/>
                </a:solidFill>
                <a:latin typeface="IBM Plex Sans" panose="020B0503050203000203" pitchFamily="34" charset="77"/>
                <a:cs typeface="IBM Plex Sans" panose="020B0503050203000203" pitchFamily="34" charset="77"/>
              </a:rPr>
              <a:t>The competitive picture is strikingly lopsided — and that lopsidedness itself may be the most important signal to watch in the weeks ahead.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THREE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The Capital Paradox</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Capex enthusiasm and bubble anxiety strengthen together in an unusual tandem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AI bubble-crash narrative returned to its long-term average in a single week.</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BUBBLE ANXIETY SIGNATURE JUMPS 17.9 POINTS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+17.9</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AI-bubble-crash signature — a sharp single-week jump</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3.1</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Current level — back near its long-term average</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95.3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AI capex-is-massive signature — up 5.2 pts</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Both sides of the capital argument strengthened.</a:t>
            </a:r>
            <a:r>
              <a:rPr lang="en-US" sz="1300" dirty="0">
                <a:solidFill>
                  <a:srgbClr val="FFFFFF"/>
                </a:solidFill>
                <a:latin typeface="IBM Plex Sans" panose="020B0503050203000203" pitchFamily="34" charset="77"/>
                <a:cs typeface="IBM Plex Sans" panose="020B0503050203000203" pitchFamily="34" charset="77"/>
              </a:rPr>
              <a:t> The signature tracking predictions that an AI collapse will crash markets rose 17.9 points to 3.1, returning to approximately its long-term average after a sustained period below it. Simultaneously, the signature tracking massive AI infrastructure spending climbed to 95.3, and the long-term supercycle signature remained well above average at 76.8.</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These narratives are rising in tandem rather than trading off against one another — an atypical pattern that defines a tense and internally contradictory media environment.</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Hyperscaler capex will exceed $500 billion this year with trillions more ahead.</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THE CAPEX NUMBERS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$500B+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Combined hyperscaler capex expected in 2026</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$7.6T</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Goldman Sachs cumulative AI spend projection, 2026–2031</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spending figures are staggering.</a:t>
            </a:r>
            <a:r>
              <a:rPr lang="en-US" sz="1300" dirty="0">
                <a:solidFill>
                  <a:srgbClr val="FFFFFF"/>
                </a:solidFill>
                <a:latin typeface="IBM Plex Sans" panose="020B0503050203000203" pitchFamily="34" charset="77"/>
                <a:cs typeface="IBM Plex Sans" panose="020B0503050203000203" pitchFamily="34" charset="77"/>
              </a:rPr>
              <a:t> Bloomberg reported that Alphabet, Meta, Microsoft, and Amazon will rack up combined capex exceeding $500 billion this year. Goldman Sachs' baseline model implies $765 billion in annual AI capex in 2026, with cumulative spending between 2026 and 2031 projected at roughly $7.6 trillion.</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Even cash-rich hyperscalers are tapping external capital.</a:t>
            </a:r>
            <a:r>
              <a:rPr lang="en-US" sz="1300" dirty="0">
                <a:solidFill>
                  <a:srgbClr val="FFFFFF"/>
                </a:solidFill>
                <a:latin typeface="IBM Plex Sans" panose="020B0503050203000203" pitchFamily="34" charset="77"/>
                <a:cs typeface="IBM Plex Sans" panose="020B0503050203000203" pitchFamily="34" charset="77"/>
              </a:rPr>
              <a:t> Alphabet upsized its equity raise to $84.8 billion from $80 billion announced just two days earlier. BCA Research analysts noted this signals the AI capex cycle is entering an increasingly mature and capital-intensive phase.</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Circular capital flows and absent productivity gains fuel the skeptics.</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THE SKEPTICISM CLUSTER</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76.9</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Resistance to big AI projects — up 7.7 pts</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39.5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Business skepticism of AI spending — up 5.8 pts</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90%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Firms reporting no AI productivity impact (NBER, Feb 2026)</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skeptics have a structural argument.</a:t>
            </a:r>
            <a:r>
              <a:rPr lang="en-US" sz="1300" dirty="0">
                <a:solidFill>
                  <a:srgbClr val="FFFFFF"/>
                </a:solidFill>
                <a:latin typeface="IBM Plex Sans" panose="020B0503050203000203" pitchFamily="34" charset="77"/>
                <a:cs typeface="IBM Plex Sans" panose="020B0503050203000203" pitchFamily="34" charset="77"/>
              </a:rPr>
              <a:t> One prominent analyst argues that a significant share of frontier model companies' revenue is coming from other AI companies — circular capital flows in which investment capital is immediately spent on compute from cloud hyperscalers, counted as revenue, raising valuations and supporting continued investment.</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Even the bull case contains cracks.</a:t>
            </a:r>
            <a:r>
              <a:rPr lang="en-US" sz="1300" dirty="0">
                <a:solidFill>
                  <a:srgbClr val="FFFFFF"/>
                </a:solidFill>
                <a:latin typeface="IBM Plex Sans" panose="020B0503050203000203" pitchFamily="34" charset="77"/>
                <a:cs typeface="IBM Plex Sans" panose="020B0503050203000203" pitchFamily="34" charset="77"/>
              </a:rPr>
              <a:t> Wells Fargo described the AI trade as a "euphoric" bubble and recommended clients buy into it. But the signature tracking AI-trade durability declined 5.3 points to 40.8, and the businesses-must-adopt-AI signature fell 3.6 to 12.4.</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The gap between committed capital and deliverable infrastructure connects every story.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SYNTHESIS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Body 30"/>
          <p:cNvSpPr txBox="1"/>
          <p:nvPr/>
        </p:nvSpPr>
        <p:spPr>
          <a:xfrm>
            <a:off x="318275" y="1750000"/>
            <a:ext cx="11551023" cy="6450000"/>
          </a:xfrm>
          <a:prstGeom prst="rect">
            <a:avLst/>
          </a:prstGeom>
          <a:noFill/>
        </p:spPr>
        <p:txBody>
          <a:bodyPr wrap="square" lIns="0" tIns="0" rIns="0" bIns="0"/>
          <a:lstStyle/>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The physical bottleneck story and the capital story are deeply intertwined. Hundreds of billions in announced investment confront grid delays, transformer shortages, and memory allocation constraints that prevent that capital from translating into operational capacity on schedule. This mismatch helps explain why the media can simultaneously describe AI investment as both immense and potentially fragile.</a:t>
            </a:r>
          </a:p>
          <a:p>
            <a:pPr marL="0" indent="0">
              <a:spcAft>
                <a:spcPts val="2200"/>
              </a:spcAft>
              <a:buNone/>
            </a:pPr>
            <a:r>
              <a:rPr lang="en-US" sz="1700" dirty="0">
                <a:solidFill>
                  <a:srgbClr val="FFFFFF"/>
                </a:solidFill>
                <a:latin typeface="IBM Plex Sans" panose="020B0503050203000203" pitchFamily="34" charset="77"/>
                <a:cs typeface="IBM Plex Sans" panose="020B0503050203000203" pitchFamily="34" charset="77"/>
              </a:rPr>
              <a:t>Signatures tracking spending enthusiasm and spending doubt both strengthened this week rather than trading off against one another. The simultaneous rise of infrastructure-constraint narratives, a single dominant competitor narrative, and a split capital narrative marks a media environment defined less by directional conviction than by structural tension.</a:t>
            </a:r>
          </a:p>
          <a:p>
            <a:pPr marL="0" indent="0">
              <a:spcAft>
                <a:spcPts val="2200"/>
              </a:spcAft>
              <a:buNone/>
            </a:pPr>
            <a:r>
              <a:rPr lang="en-US" sz="1700" i="1" dirty="0">
                <a:solidFill>
                  <a:srgbClr val="FFE5A7"/>
                </a:solidFill>
                <a:latin typeface="IBM Plex Sans" panose="020B0503050203000203" pitchFamily="34" charset="77"/>
                <a:cs typeface="IBM Plex Sans" panose="020B0503050203000203" pitchFamily="34" charset="77"/>
              </a:rPr>
              <a:t>The question is no longer whether the capital is being committed — it is whether the physical world can absorb it fast enough to justify the pace.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Three signals to track in the weeks ahead.</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WHAT TO WATCH</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Body 30"/>
          <p:cNvSpPr txBox="1"/>
          <p:nvPr/>
        </p:nvSpPr>
        <p:spPr>
          <a:xfrm>
            <a:off x="318275" y="1750000"/>
            <a:ext cx="11551023" cy="6450000"/>
          </a:xfrm>
          <a:prstGeom prst="rect">
            <a:avLst/>
          </a:prstGeom>
          <a:noFill/>
        </p:spPr>
        <p:txBody>
          <a:bodyPr wrap="square" lIns="0" tIns="0" rIns="0" bIns="0"/>
          <a:lstStyle/>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Memory allocation vs. demand.</a:t>
            </a:r>
            <a:r>
              <a:rPr lang="en-US" sz="1700" dirty="0">
                <a:solidFill>
                  <a:srgbClr val="FFFFFF"/>
                </a:solidFill>
                <a:latin typeface="IBM Plex Sans" panose="020B0503050203000203" pitchFamily="34" charset="77"/>
                <a:cs typeface="IBM Plex Sans" panose="020B0503050203000203" pitchFamily="34" charset="77"/>
              </a:rPr>
              <a:t> DRAM prices, HBM production share, and whether Intel's 2028 relief timeline holds or accelerates. Any softening in the RAM shortage signature would signal a meaningful shift in the constraint hierarchy.</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Anthropic's IPO mechanics and competitor response.</a:t>
            </a:r>
            <a:r>
              <a:rPr lang="en-US" sz="1700" dirty="0">
                <a:solidFill>
                  <a:srgbClr val="FFFFFF"/>
                </a:solidFill>
                <a:latin typeface="IBM Plex Sans" panose="020B0503050203000203" pitchFamily="34" charset="77"/>
                <a:cs typeface="IBM Plex Sans" panose="020B0503050203000203" pitchFamily="34" charset="77"/>
              </a:rPr>
              <a:t> The confidential filing opens a clock. Watch for OpenAI's counter-move, any pricing details on Claude Mythos, and whether the narrative concentration around a single company begins to diversify or intensifies further.</a:t>
            </a:r>
          </a:p>
          <a:p>
            <a:pPr marL="0" indent="0">
              <a:spcAft>
                <a:spcPts val="2200"/>
              </a:spcAft>
              <a:buNone/>
            </a:pPr>
            <a:r>
              <a:rPr lang="en-US" sz="1700" b="1" dirty="0">
                <a:solidFill>
                  <a:srgbClr val="FFFFFF"/>
                </a:solidFill>
                <a:latin typeface="IBM Plex Sans" panose="020B0503050203000203" pitchFamily="34" charset="77"/>
                <a:cs typeface="IBM Plex Sans" panose="020B0503050203000203" pitchFamily="34" charset="77"/>
              </a:rPr>
              <a:t>Capex-to-capacity conversion rates.</a:t>
            </a:r>
            <a:r>
              <a:rPr lang="en-US" sz="1700" dirty="0">
                <a:solidFill>
                  <a:srgbClr val="FFFFFF"/>
                </a:solidFill>
                <a:latin typeface="IBM Plex Sans" panose="020B0503050203000203" pitchFamily="34" charset="77"/>
                <a:cs typeface="IBM Plex Sans" panose="020B0503050203000203" pitchFamily="34" charset="77"/>
              </a:rPr>
              <a:t> The 5 GW vs. 16 GW gap between construction and announced pipeline is the single most telling data point. If Goldman's 50–60% on-time delivery estimate worsens, expect the bubble-anxiety and infrastructure-constraint signatures to continue their joint ascent.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Executive Summary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FOUR THINGS TO REMEMBER FROM THIS WEEK'S NARRATIVE LANDSCAPE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N30"/>
          <p:cNvSpPr txBox="1"/>
          <p:nvPr/>
        </p:nvSpPr>
        <p:spPr>
          <a:xfrm>
            <a:off x="318275"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01</a:t>
            </a:r>
          </a:p>
        </p:txBody>
      </p:sp>
      <p:sp>
        <p:nvSpPr>
          <p:cNvPr id="31" name="Body 31"/>
          <p:cNvSpPr txBox="1"/>
          <p:nvPr/>
        </p:nvSpPr>
        <p:spPr>
          <a:xfrm>
            <a:off x="968275" y="17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AI's binding constraints have rotated from GPUs to physical infrastructure.</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Three of four infrastructure-constraint signatures strengthened this week — memory (340.8), interconnects (153.3), and data center delays (112.8) — while the GPU shortage signature fell to 10.8. The bottleneck conversation now centers on power, cooling, and construction.</a:t>
            </a:r>
          </a:p>
        </p:txBody>
      </p:sp>
      <p:sp>
        <p:nvSpPr>
          <p:cNvPr id="32" name="N32"/>
          <p:cNvSpPr txBox="1"/>
          <p:nvPr/>
        </p:nvSpPr>
        <p:spPr>
          <a:xfrm>
            <a:off x="6300000" y="17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02</a:t>
            </a:r>
          </a:p>
        </p:txBody>
      </p:sp>
      <p:sp>
        <p:nvSpPr>
          <p:cNvPr id="33" name="Body 33"/>
          <p:cNvSpPr txBox="1"/>
          <p:nvPr/>
        </p:nvSpPr>
        <p:spPr>
          <a:xfrm>
            <a:off x="6950000" y="17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Anthropic dominates the competitive narrative while every rival sits at or below average.</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The Anthropic/Claude signature reached 390.5, up 17.3 points, while xAI/Grok posted a sharp 13.6-point decline to −57.7. A confidential IPO filing, a call for a global development pause, and leaked Claude Mythos reports converged to amplify the frontrunner framing.</a:t>
            </a:r>
          </a:p>
        </p:txBody>
      </p:sp>
      <p:sp>
        <p:nvSpPr>
          <p:cNvPr id="34" name="N34"/>
          <p:cNvSpPr txBox="1"/>
          <p:nvPr/>
        </p:nvSpPr>
        <p:spPr>
          <a:xfrm>
            <a:off x="318275"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03</a:t>
            </a:r>
          </a:p>
        </p:txBody>
      </p:sp>
      <p:sp>
        <p:nvSpPr>
          <p:cNvPr id="35" name="Body 35"/>
          <p:cNvSpPr txBox="1"/>
          <p:nvPr/>
        </p:nvSpPr>
        <p:spPr>
          <a:xfrm>
            <a:off x="968275" y="41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Capital commitment and bubble anxiety are strengthening in tandem.</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The AI-bubble-crash signature rose 17.9 points to 3.1, while AI capex language strengthened to 95.3. Combined hyperscaler capex is expected to exceed $500 billion this year, yet 90% of firms report no productivity impact from AI.</a:t>
            </a:r>
          </a:p>
        </p:txBody>
      </p:sp>
      <p:sp>
        <p:nvSpPr>
          <p:cNvPr id="36" name="N36"/>
          <p:cNvSpPr txBox="1"/>
          <p:nvPr/>
        </p:nvSpPr>
        <p:spPr>
          <a:xfrm>
            <a:off x="6300000" y="4150000"/>
            <a:ext cx="600000" cy="500000"/>
          </a:xfrm>
          <a:prstGeom prst="rect">
            <a:avLst/>
          </a:prstGeom>
          <a:noFill/>
        </p:spPr>
        <p:txBody>
          <a:bodyPr lIns="0" tIns="0" rIns="0" bIns="0"/>
          <a:lstStyle/>
          <a:p>
            <a:pPr>
              <a:buNone/>
            </a:pPr>
            <a:r>
              <a:rPr lang="en-US" sz="1800" b="1" dirty="0">
                <a:solidFill>
                  <a:srgbClr val="3DFFB9"/>
                </a:solidFill>
                <a:latin typeface="IBM Plex Mono" panose="020B0509050203000203" pitchFamily="49" charset="77"/>
                <a:cs typeface="IBM Plex Mono" panose="020B0509050203000203" pitchFamily="49" charset="77"/>
              </a:rPr>
              <a:t>04</a:t>
            </a:r>
          </a:p>
        </p:txBody>
      </p:sp>
      <p:sp>
        <p:nvSpPr>
          <p:cNvPr id="37" name="Body 37"/>
          <p:cNvSpPr txBox="1"/>
          <p:nvPr/>
        </p:nvSpPr>
        <p:spPr>
          <a:xfrm>
            <a:off x="6950000" y="4150000"/>
            <a:ext cx="5000000" cy="2200000"/>
          </a:xfrm>
          <a:prstGeom prst="rect">
            <a:avLst/>
          </a:prstGeom>
          <a:noFill/>
        </p:spPr>
        <p:txBody>
          <a:bodyPr wrap="square" lIns="0" tIns="0" rIns="0" bIns="0"/>
          <a:lstStyle/>
          <a:p>
            <a:pPr marL="0" indent="0">
              <a:spcAft>
                <a:spcPts val="1400"/>
              </a:spcAft>
              <a:buNone/>
            </a:pPr>
            <a:r>
              <a:rPr lang="en-US" sz="1100" b="1" dirty="0">
                <a:solidFill>
                  <a:srgbClr val="FFFFFF"/>
                </a:solidFill>
                <a:latin typeface="IBM Plex Sans" panose="020B0503050203000203" pitchFamily="34" charset="77"/>
                <a:cs typeface="IBM Plex Sans" panose="020B0503050203000203" pitchFamily="34" charset="77"/>
              </a:rPr>
              <a:t>The gap between committed spending and deliverable infrastructure defines the tension.</a:t>
            </a:r>
          </a:p>
          <a:p>
            <a:pPr marL="0" indent="0">
              <a:spcAft>
                <a:spcPts val="1400"/>
              </a:spcAft>
              <a:buNone/>
            </a:pPr>
            <a:r>
              <a:rPr lang="en-US" sz="1100" dirty="0">
                <a:solidFill>
                  <a:srgbClr val="FFFFFF"/>
                </a:solidFill>
                <a:latin typeface="IBM Plex Sans" panose="020B0503050203000203" pitchFamily="34" charset="77"/>
                <a:cs typeface="IBM Plex Sans" panose="020B0503050203000203" pitchFamily="34" charset="77"/>
              </a:rPr>
              <a:t>Only 5 GW of a 16 GW announced pipeline is under construction. Grid connections take five to seven years against a 12-to-18-month build cycle. This mismatch explains why spending enthusiasm and spending doubt are rising together.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ONE</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The Infrastructure Wall</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Memory, power, and interconnect constraints have replaced GPUs as AI's binding limits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Memory scarcity has become AI's defining supply-chain story.</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RAM SHORTAGE SIGNATURE AT 340.8</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340.8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RAM shortage signature — up 13.0 pts this week</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30%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Share of hyperscaler AI spend on memory in 2026, up from 8%</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$62.7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DRAM price — elevated peak per 1Buy weekly report</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Memory now dominates the constraint narrative.</a:t>
            </a:r>
            <a:r>
              <a:rPr lang="en-US" sz="1300" dirty="0">
                <a:solidFill>
                  <a:srgbClr val="FFFFFF"/>
                </a:solidFill>
                <a:latin typeface="IBM Plex Sans" panose="020B0503050203000203" pitchFamily="34" charset="77"/>
                <a:cs typeface="IBM Plex Sans" panose="020B0503050203000203" pitchFamily="34" charset="77"/>
              </a:rPr>
              <a:t> The signature tracking language asserting that RAM shortages are slowing AI growth reached 340.8, up 13.0 points this week. SemiAnalysis estimates memory could account for roughly 30% of hyperscaler AI spending in 2026, up from about 8% in 2023–2024.</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tightness is structural.</a:t>
            </a:r>
            <a:r>
              <a:rPr lang="en-US" sz="1300" dirty="0">
                <a:solidFill>
                  <a:srgbClr val="FFFFFF"/>
                </a:solidFill>
                <a:latin typeface="IBM Plex Sans" panose="020B0503050203000203" pitchFamily="34" charset="77"/>
                <a:cs typeface="IBM Plex Sans" panose="020B0503050203000203" pitchFamily="34" charset="77"/>
              </a:rPr>
              <a:t> Samsung, SK Hynix, and Micron have reallocated production toward high-bandwidth memory used in AI accelerators, which generates three to five times higher margins than conventional DRAM. Contract prices rose 60% in Q1 2026, and 70% of memory production is now allocated to AI infrastructure. Intel CEO Lip-Bu Tan sees no relief until 2028.</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Grid connection timelines dwarf the data center build cycle.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INTERCONNECT AND DATA CENTER DELAYS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5675511"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153.3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Interconnect delays signature — up 12.3 pts</a:t>
            </a:r>
          </a:p>
        </p:txBody>
      </p:sp>
      <p:sp>
        <p:nvSpPr>
          <p:cNvPr id="31" name="Stat 31"/>
          <p:cNvSpPr txBox="1"/>
          <p:nvPr/>
        </p:nvSpPr>
        <p:spPr>
          <a:xfrm>
            <a:off x="6193786" y="1750000"/>
            <a:ext cx="5675511"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112.8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Data center build delays signature — up 11.3 pts</a:t>
            </a:r>
          </a:p>
        </p:txBody>
      </p:sp>
      <p:sp>
        <p:nvSpPr>
          <p:cNvPr id="32" name="Body 32"/>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Construction outpaces the grid.</a:t>
            </a:r>
            <a:r>
              <a:rPr lang="en-US" sz="1300" dirty="0">
                <a:solidFill>
                  <a:srgbClr val="FFFFFF"/>
                </a:solidFill>
                <a:latin typeface="IBM Plex Sans" panose="020B0503050203000203" pitchFamily="34" charset="77"/>
                <a:cs typeface="IBM Plex Sans" panose="020B0503050203000203" pitchFamily="34" charset="77"/>
              </a:rPr>
              <a:t> Against a 16 GW announced 2026 pipeline, only about 5 GW is actually under construction. Goldman Sachs projects U.S. data center power demand will more than double to 66 GW in 2027 from 31 GW in 2025, but only 50–60% of capacity scheduled for the next one to two years is expected to come online on time.</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Transformer shortages compound the problem.</a:t>
            </a:r>
            <a:r>
              <a:rPr lang="en-US" sz="1300" dirty="0">
                <a:solidFill>
                  <a:srgbClr val="FFFFFF"/>
                </a:solidFill>
                <a:latin typeface="IBM Plex Sans" panose="020B0503050203000203" pitchFamily="34" charset="77"/>
                <a:cs typeface="IBM Plex Sans" panose="020B0503050203000203" pitchFamily="34" charset="77"/>
              </a:rPr>
              <a:t> Demand increased 119% from 2019 to 2025, but manufacturing capacity has not kept pace, with lead times stretching to five years. Almost half of U.S. data centers expected to come online in 2026 have been pushed back or canceled.</a:t>
            </a:r>
          </a:p>
        </p:txBody>
      </p:sp>
      <p:pic>
        <p:nvPicPr>
          <p:cNvPr id="33" name="Chart 33"/>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Energy infrastructure is emerging as the arbiter of AI leadership.</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ENERGY CAPACITY AND AI COMPETITIVENESS</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29.5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Energy-determines-AI-leadership signature — up 10.9 pts</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68 GW</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RAND estimate — global AI data center power need by 2027</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10.8</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GPU shortage signature — down 6.0 pts, fading from the frame</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The constraint hierarchy has flipped.</a:t>
            </a:r>
            <a:r>
              <a:rPr lang="en-US" sz="1300" dirty="0">
                <a:solidFill>
                  <a:srgbClr val="FFFFFF"/>
                </a:solidFill>
                <a:latin typeface="IBM Plex Sans" panose="020B0503050203000203" pitchFamily="34" charset="77"/>
                <a:cs typeface="IBM Plex Sans" panose="020B0503050203000203" pitchFamily="34" charset="77"/>
              </a:rPr>
              <a:t> The GPU shortage signature fell 6.0 points to 10.8 while three physical-infrastructure signatures climbed. The bottleneck frame in media coverage has rotated: the binding constraints on AI are no longer about chip fabrication but about powering, cooling, connecting, and housing the systems those chips go into.</a:t>
            </a:r>
          </a:p>
          <a:p>
            <a:pPr marL="0" indent="0">
              <a:spcAft>
                <a:spcPts val="1400"/>
              </a:spcAft>
              <a:buNone/>
            </a:pPr>
            <a:r>
              <a:rPr lang="en-US" sz="1300" i="1" dirty="0">
                <a:solidFill>
                  <a:srgbClr val="FFE5A7"/>
                </a:solidFill>
                <a:latin typeface="IBM Plex Sans" panose="020B0503050203000203" pitchFamily="34" charset="77"/>
                <a:cs typeface="IBM Plex Sans" panose="020B0503050203000203" pitchFamily="34" charset="77"/>
              </a:rPr>
              <a:t>Anthropic has projected that the U.S. AI sector alone will need 50 GW of new electric capacity by 2028 to maintain global leadership — a figure that reframes AI competition as an energy-policy question.</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yebrow"/>
          <p:cNvSpPr txBox="1"/>
          <p:nvPr/>
        </p:nvSpPr>
        <p:spPr>
          <a:xfrm>
            <a:off x="685800" y="2200000"/>
            <a:ext cx="6500000" cy="300000"/>
          </a:xfrm>
          <a:prstGeom prst="rect">
            <a:avLst/>
          </a:prstGeom>
          <a:noFill/>
        </p:spPr>
        <p:txBody>
          <a:bodyPr lIns="0" tIns="0" rIns="0" bIns="0"/>
          <a:lstStyle/>
          <a:p>
            <a:pPr>
              <a:buNone/>
            </a:pPr>
            <a:r>
              <a:rPr lang="en-US" sz="1400" dirty="0">
                <a:solidFill>
                  <a:srgbClr val="3DFFB9"/>
                </a:solidFill>
                <a:latin typeface="IBM Plex Mono" panose="020B0509050203000203" pitchFamily="49" charset="77"/>
                <a:cs typeface="IBM Plex Mono" panose="020B0509050203000203" pitchFamily="49" charset="77"/>
              </a:rPr>
              <a:t>STORY TWO</a:t>
            </a:r>
          </a:p>
        </p:txBody>
      </p:sp>
      <p:sp>
        <p:nvSpPr>
          <p:cNvPr id="3" name="Title"/>
          <p:cNvSpPr txBox="1"/>
          <p:nvPr/>
        </p:nvSpPr>
        <p:spPr>
          <a:xfrm>
            <a:off x="685800" y="2530000"/>
            <a:ext cx="8800000" cy="1900000"/>
          </a:xfrm>
          <a:prstGeom prst="rect">
            <a:avLst/>
          </a:prstGeom>
          <a:noFill/>
        </p:spPr>
        <p:txBody>
          <a:bodyPr wrap="square" lIns="0" tIns="0" rIns="0" bIns="0"/>
          <a:lstStyle/>
          <a:p>
            <a:pPr>
              <a:lnSpc>
                <a:spcPct val="100000"/>
              </a:lnSpc>
              <a:buNone/>
            </a:pPr>
            <a:r>
              <a:rPr lang="en-US" sz="4400" dirty="0">
                <a:solidFill>
                  <a:srgbClr val="FFFFFF"/>
                </a:solidFill>
                <a:latin typeface="Replica LL TT Light" panose="020B0404010101010104" pitchFamily="34" charset="0"/>
                <a:cs typeface="Replica LL TT Light" panose="020B0404010101010104" pitchFamily="34" charset="0"/>
              </a:rPr>
              <a:t>Anthropic's Ascent</a:t>
            </a:r>
          </a:p>
        </p:txBody>
      </p:sp>
      <p:cxnSp>
        <p:nvCxnSpPr>
          <p:cNvPr id="4" name="Sep"/>
          <p:cNvCxnSpPr/>
          <p:nvPr/>
        </p:nvCxnSpPr>
        <p:spPr>
          <a:xfrm>
            <a:off x="685800" y="4500000"/>
            <a:ext cx="3600000" cy="0"/>
          </a:xfrm>
          <a:prstGeom prst="line">
            <a:avLst/>
          </a:prstGeom>
          <a:ln w="12700">
            <a:solidFill>
              <a:srgbClr val="3DFFB9"/>
            </a:solidFill>
          </a:ln>
        </p:spPr>
      </p:cxnSp>
      <p:sp>
        <p:nvSpPr>
          <p:cNvPr id="5" name="Sub"/>
          <p:cNvSpPr txBox="1"/>
          <p:nvPr/>
        </p:nvSpPr>
        <p:spPr>
          <a:xfrm>
            <a:off x="685800" y="4640000"/>
            <a:ext cx="7200000" cy="500000"/>
          </a:xfrm>
          <a:prstGeom prst="rect">
            <a:avLst/>
          </a:prstGeom>
          <a:noFill/>
        </p:spPr>
        <p:txBody>
          <a:bodyPr lIns="0" tIns="0" rIns="0" bIns="0"/>
          <a:lstStyle/>
          <a:p>
            <a:pPr>
              <a:buNone/>
            </a:pPr>
            <a:r>
              <a:rPr lang="en-US" sz="1800" i="1" dirty="0">
                <a:solidFill>
                  <a:srgbClr val="FFE5A7"/>
                </a:solidFill>
                <a:latin typeface="IBM Plex Sans" panose="020B0503050203000203" pitchFamily="34" charset="77"/>
                <a:cs typeface="IBM Plex Sans" panose="020B0503050203000203" pitchFamily="34" charset="77"/>
              </a:rPr>
              <a:t>A confidential IPO filing, a global-pause call, and Claude Mythos tilt the race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Anthropic's competitive narrative has reached an exceptional concentration.</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ANTHROPIC/CLAUDE SIGNATURE AT 390.5</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390.5</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Anthropic/Claude signature — up 17.3 pts this week</a:t>
            </a:r>
          </a:p>
        </p:txBody>
      </p:sp>
      <p:sp>
        <p:nvSpPr>
          <p:cNvPr id="31" name="Stat 31"/>
          <p:cNvSpPr txBox="1"/>
          <p:nvPr/>
        </p:nvSpPr>
        <p:spPr>
          <a:xfrm>
            <a:off x="4235282" y="1750000"/>
            <a:ext cx="3717007"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$965B</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Most recent private valuation, surpassing OpenAI's $852B</a:t>
            </a:r>
          </a:p>
        </p:txBody>
      </p:sp>
      <p:sp>
        <p:nvSpPr>
          <p:cNvPr id="32" name="Stat 32"/>
          <p:cNvSpPr txBox="1"/>
          <p:nvPr/>
        </p:nvSpPr>
        <p:spPr>
          <a:xfrm>
            <a:off x="8152289" y="1750000"/>
            <a:ext cx="3717007" cy="900000"/>
          </a:xfrm>
          <a:prstGeom prst="rect">
            <a:avLst/>
          </a:prstGeom>
          <a:noFill/>
        </p:spPr>
        <p:txBody>
          <a:bodyPr wrap="square" lIns="0" tIns="0" rIns="0" bIns="0"/>
          <a:lstStyle/>
          <a:p>
            <a:pPr>
              <a:buNone/>
            </a:pPr>
            <a:r>
              <a:rPr lang="en-US" sz="3200" b="1" dirty="0">
                <a:solidFill>
                  <a:srgbClr val="3DFFB9"/>
                </a:solidFill>
                <a:latin typeface="IBM Plex Mono" panose="020B0509050203000203" pitchFamily="49" charset="77"/>
                <a:cs typeface="IBM Plex Mono" panose="020B0509050203000203" pitchFamily="49" charset="77"/>
              </a:rPr>
              <a:t>80%</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Share of Anthropic code now autonomously written by Claude</a:t>
            </a:r>
          </a:p>
        </p:txBody>
      </p:sp>
      <p:sp>
        <p:nvSpPr>
          <p:cNvPr id="33" name="Body 33"/>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Three catalysts converged this week.</a:t>
            </a:r>
            <a:r>
              <a:rPr lang="en-US" sz="1300" dirty="0">
                <a:solidFill>
                  <a:srgbClr val="FFFFFF"/>
                </a:solidFill>
                <a:latin typeface="IBM Plex Sans" panose="020B0503050203000203" pitchFamily="34" charset="77"/>
                <a:cs typeface="IBM Plex Sans" panose="020B0503050203000203" pitchFamily="34" charset="77"/>
              </a:rPr>
              <a:t> Anthropic filed a confidential IPO with the SEC, edging ahead of OpenAI in the race to public markets. The company published a blog post urging a coordinated global pause in frontier AI development. And leaked reports of a forthcoming Claude Mythos release added further momentum.</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Claude Mythos Preview achieved a 52x speedup</a:t>
            </a:r>
            <a:r>
              <a:rPr lang="en-US" sz="1300" dirty="0">
                <a:solidFill>
                  <a:srgbClr val="FFFFFF"/>
                </a:solidFill>
                <a:latin typeface="IBM Plex Sans" panose="020B0503050203000203" pitchFamily="34" charset="77"/>
                <a:cs typeface="IBM Plex Sans" panose="020B0503050203000203" pitchFamily="34" charset="77"/>
              </a:rPr>
              <a:t> over baseline code on optimization tasks, approaching what some describe as recursive self-improvement. If rumored pricing holds, the release would put serious pressure on every competitor in the premium AI segment.</a:t>
            </a:r>
          </a:p>
        </p:txBody>
      </p:sp>
      <p:pic>
        <p:nvPicPr>
          <p:cNvPr id="34" name="Chart 34"/>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Replica LL TT Light" panose="020B0404010101010104" pitchFamily="34" charset="0"/>
                <a:cs typeface="Replica LL TT Light" panose="020B0404010101010104" pitchFamily="34" charset="0"/>
              </a:rPr>
              <a:t>Every other competitor signature sits at or below its long-term average.</a:t>
            </a:r>
          </a:p>
        </p:txBody>
      </p:sp>
      <p:sp>
        <p:nvSpPr>
          <p:cNvPr id="3" name="Subtitle"/>
          <p:cNvSpPr>
            <a:spLocks noGrp="1"/>
          </p:cNvSpPr>
          <p:nvPr>
            <p:ph type="body" sz="quarter" idx="16"/>
          </p:nvPr>
        </p:nvSpPr>
        <p:spPr>
          <a:xfrm>
            <a:off x="318275" y="1180000"/>
            <a:ext cx="11551023" cy="320040"/>
          </a:xfrm>
        </p:spPr>
        <p:txBody>
          <a:bodyPr anchor="ctr"/>
          <a:lstStyle/>
          <a:p>
            <a:pPr>
              <a:buNone/>
            </a:pPr>
            <a:r>
              <a:rPr lang="en-US" sz="1400" dirty="0">
                <a:solidFill>
                  <a:srgbClr val="FFE5A7"/>
                </a:solidFill>
                <a:latin typeface="IBM Plex Mono" panose="020B0509050203000203" pitchFamily="49" charset="77"/>
                <a:cs typeface="IBM Plex Mono" panose="020B0509050203000203" pitchFamily="49" charset="77"/>
              </a:rPr>
              <a:t>THE REST OF THE AI RACE</a:t>
            </a:r>
          </a:p>
        </p:txBody>
      </p:sp>
      <p:cxnSp>
        <p:nvCxnSpPr>
          <p:cNvPr id="20" name="Line 20"/>
          <p:cNvCxnSpPr/>
          <p:nvPr/>
        </p:nvCxnSpPr>
        <p:spPr>
          <a:xfrm>
            <a:off x="318275" y="1560000"/>
            <a:ext cx="11551023" cy="0"/>
          </a:xfrm>
          <a:prstGeom prst="line">
            <a:avLst/>
          </a:prstGeom>
          <a:ln w="9525">
            <a:solidFill>
              <a:srgbClr val="3DFFB9"/>
            </a:solidFill>
          </a:ln>
        </p:spPr>
      </p:cxnSp>
      <p:sp>
        <p:nvSpPr>
          <p:cNvPr id="30" name="Stat 30"/>
          <p:cNvSpPr txBox="1"/>
          <p:nvPr/>
        </p:nvSpPr>
        <p:spPr>
          <a:xfrm>
            <a:off x="318275"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−57.7</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xAI/Grok — down 13.6 pts, a sharp weekly decline</a:t>
            </a:r>
          </a:p>
        </p:txBody>
      </p:sp>
      <p:sp>
        <p:nvSpPr>
          <p:cNvPr id="31" name="Stat 31"/>
          <p:cNvSpPr txBox="1"/>
          <p:nvPr/>
        </p:nvSpPr>
        <p:spPr>
          <a:xfrm>
            <a:off x="3256030"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−47.3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OpenAI — flat, well below its long-term average</a:t>
            </a:r>
          </a:p>
        </p:txBody>
      </p:sp>
      <p:sp>
        <p:nvSpPr>
          <p:cNvPr id="32" name="Stat 32"/>
          <p:cNvSpPr txBox="1"/>
          <p:nvPr/>
        </p:nvSpPr>
        <p:spPr>
          <a:xfrm>
            <a:off x="6193785" y="1750000"/>
            <a:ext cx="2737755" cy="900000"/>
          </a:xfrm>
          <a:prstGeom prst="rect">
            <a:avLst/>
          </a:prstGeom>
          <a:noFill/>
        </p:spPr>
        <p:txBody>
          <a:bodyPr wrap="square" lIns="0" tIns="0" rIns="0" bIns="0"/>
          <a:lstStyle/>
          <a:p>
            <a:pPr>
              <a:buNone/>
            </a:pPr>
            <a:r>
              <a:rPr lang="en-US" sz="3200" b="1" dirty="0">
                <a:solidFill>
                  <a:srgbClr val="FFE5A7"/>
                </a:solidFill>
                <a:latin typeface="IBM Plex Mono" panose="020B0509050203000203" pitchFamily="49" charset="77"/>
                <a:cs typeface="IBM Plex Mono" panose="020B0509050203000203" pitchFamily="49" charset="77"/>
              </a:rPr>
              <a:t>23.6</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Google/Gemini — steady, the only other above-average rival</a:t>
            </a:r>
          </a:p>
        </p:txBody>
      </p:sp>
      <p:sp>
        <p:nvSpPr>
          <p:cNvPr id="33" name="Stat 33"/>
          <p:cNvSpPr txBox="1"/>
          <p:nvPr/>
        </p:nvSpPr>
        <p:spPr>
          <a:xfrm>
            <a:off x="9131540" y="1750000"/>
            <a:ext cx="2737755" cy="900000"/>
          </a:xfrm>
          <a:prstGeom prst="rect">
            <a:avLst/>
          </a:prstGeom>
          <a:noFill/>
        </p:spPr>
        <p:txBody>
          <a:bodyPr wrap="square" lIns="0" tIns="0" rIns="0" bIns="0"/>
          <a:lstStyle/>
          <a:p>
            <a:pPr>
              <a:buNone/>
            </a:pPr>
            <a:r>
              <a:rPr lang="en-US" sz="3200" b="1" dirty="0">
                <a:solidFill>
                  <a:srgbClr val="FF2E63"/>
                </a:solidFill>
                <a:latin typeface="IBM Plex Mono" panose="020B0509050203000203" pitchFamily="49" charset="77"/>
                <a:cs typeface="IBM Plex Mono" panose="020B0509050203000203" pitchFamily="49" charset="77"/>
              </a:rPr>
              <a:t>−34.3</a:t>
            </a:r>
          </a:p>
          <a:p>
            <a:pPr>
              <a:buNone/>
            </a:pPr>
            <a:r>
              <a:rPr lang="en-US" sz="1000" dirty="0">
                <a:solidFill>
                  <a:srgbClr val="FFFFFF">
                    <a:alpha val="70000"/>
                  </a:srgbClr>
                </a:solidFill>
                <a:latin typeface="IBM Plex Sans" panose="020B0503050203000203" pitchFamily="34" charset="77"/>
                <a:cs typeface="IBM Plex Sans" panose="020B0503050203000203" pitchFamily="34" charset="77"/>
              </a:rPr>
              <a:t>Deepseek/China — faded considerably since early 2025</a:t>
            </a:r>
          </a:p>
        </p:txBody>
      </p:sp>
      <p:sp>
        <p:nvSpPr>
          <p:cNvPr id="34" name="Body 34"/>
          <p:cNvSpPr txBox="1"/>
          <p:nvPr/>
        </p:nvSpPr>
        <p:spPr>
          <a:xfrm>
            <a:off x="318275" y="2800000"/>
            <a:ext cx="5669280" cy="5400000"/>
          </a:xfrm>
          <a:prstGeom prst="rect">
            <a:avLst/>
          </a:prstGeom>
          <a:noFill/>
        </p:spPr>
        <p:txBody>
          <a:bodyPr wrap="square" lIns="0" tIns="0" rIns="0" bIns="0"/>
          <a:lstStyle/>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xAI's narrative is in freefall.</a:t>
            </a:r>
            <a:r>
              <a:rPr lang="en-US" sz="1300" dirty="0">
                <a:solidFill>
                  <a:srgbClr val="FFFFFF"/>
                </a:solidFill>
                <a:latin typeface="IBM Plex Sans" panose="020B0503050203000203" pitchFamily="34" charset="77"/>
                <a:cs typeface="IBM Plex Sans" panose="020B0503050203000203" pitchFamily="34" charset="77"/>
              </a:rPr>
              <a:t> Grok app downloads fell nearly 60% from their January peak to around 8.3 million in April. Musk's xAI has paused hiring for specialists to train its Grok chatbot, and amid reports of departing top engineers, Musk admitted xAI "was not built right first time around."</a:t>
            </a:r>
          </a:p>
          <a:p>
            <a:pPr marL="0" indent="0">
              <a:spcAft>
                <a:spcPts val="1400"/>
              </a:spcAft>
              <a:buNone/>
            </a:pPr>
            <a:r>
              <a:rPr lang="en-US" sz="1300" b="1" dirty="0">
                <a:solidFill>
                  <a:srgbClr val="FFFFFF"/>
                </a:solidFill>
                <a:latin typeface="IBM Plex Sans" panose="020B0503050203000203" pitchFamily="34" charset="77"/>
                <a:cs typeface="IBM Plex Sans" panose="020B0503050203000203" pitchFamily="34" charset="77"/>
              </a:rPr>
              <a:t>Deepseek/China has faded to −34.3</a:t>
            </a:r>
            <a:r>
              <a:rPr lang="en-US" sz="1300" dirty="0">
                <a:solidFill>
                  <a:srgbClr val="FFFFFF"/>
                </a:solidFill>
                <a:latin typeface="IBM Plex Sans" panose="020B0503050203000203" pitchFamily="34" charset="77"/>
                <a:cs typeface="IBM Plex Sans" panose="020B0503050203000203" pitchFamily="34" charset="77"/>
              </a:rPr>
              <a:t>, suggesting the China competitive-threat narrative has receded considerably since early 2025. The competitive picture is strikingly lopsided: Anthropic at 390.5, Google at 23.6, and every other competitor below average.</a:t>
            </a:r>
          </a:p>
        </p:txBody>
      </p:sp>
      <p:pic>
        <p:nvPicPr>
          <p:cNvPr id="35" name="Chart 35"/>
          <p:cNvPicPr>
            <a:picLocks noChangeAspect="1"/>
          </p:cNvPicPr>
          <p:nvPr/>
        </p:nvPicPr>
        <p:blipFill>
          <a:blip r:embed="rId2"/>
          <a:stretch>
            <a:fillRect/>
          </a:stretch>
        </p:blipFill>
        <p:spPr>
          <a:xfrm>
            <a:off x="6204345" y="2800000"/>
            <a:ext cx="5669280" cy="2834640"/>
          </a:xfrm>
          <a:prstGeom prst="rect">
            <a:avLst/>
          </a:prstGeom>
        </p:spPr>
      </p:pic>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Perscient Presentation Palette 1">
      <a:dk1>
        <a:srgbClr val="0E0E0E"/>
      </a:dk1>
      <a:lt1>
        <a:srgbClr val="FFFFFF"/>
      </a:lt1>
      <a:dk2>
        <a:srgbClr val="000000"/>
      </a:dk2>
      <a:lt2>
        <a:srgbClr val="E7E6E6"/>
      </a:lt2>
      <a:accent1>
        <a:srgbClr val="1B1B1B"/>
      </a:accent1>
      <a:accent2>
        <a:srgbClr val="3E3E3E"/>
      </a:accent2>
      <a:accent3>
        <a:srgbClr val="9E9E9E"/>
      </a:accent3>
      <a:accent4>
        <a:srgbClr val="FEE4A6"/>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12112</TotalTime>
  <Words>1912</Words>
  <Application>Microsoft Macintosh PowerPoint</Application>
  <PresentationFormat>Widescreen</PresentationFormat>
  <Paragraphs>121</Paragraphs>
  <Slides>16</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Aptos</vt:lpstr>
      <vt:lpstr>Arial</vt:lpstr>
      <vt:lpstr>IBM Plex Mono</vt:lpstr>
      <vt:lpstr>IBM Plex Sans</vt:lpstr>
      <vt:lpstr>IBM Plex Sans Light</vt:lpstr>
      <vt:lpstr>Replica LL</vt:lpstr>
      <vt:lpstr>Replica LL TT Light</vt:lpstr>
      <vt:lpstr>Replica-Regular</vt:lpstr>
      <vt:lpstr>2_Office Theme</vt:lpstr>
      <vt:lpstr>Office Theme</vt:lpstr>
      <vt:lpstr>PowerPoint Presentation</vt:lpstr>
      <vt:lpstr>Executive Summary</vt:lpstr>
      <vt:lpstr>PowerPoint Presentation</vt:lpstr>
      <vt:lpstr>Memory scarcity has become AI's defining supply-chain story.</vt:lpstr>
      <vt:lpstr>Grid connection timelines dwarf the data center build cycle.</vt:lpstr>
      <vt:lpstr>Energy infrastructure is emerging as the arbiter of AI leadership.</vt:lpstr>
      <vt:lpstr>PowerPoint Presentation</vt:lpstr>
      <vt:lpstr>Anthropic's competitive narrative has reached an exceptional concentration.</vt:lpstr>
      <vt:lpstr>Every other competitor signature sits at or below its long-term average.</vt:lpstr>
      <vt:lpstr>Scaling pressures may eventually erode the goodwill sustaining Anthropic's position.</vt:lpstr>
      <vt:lpstr>PowerPoint Presentation</vt:lpstr>
      <vt:lpstr>The AI bubble-crash narrative returned to its long-term average in a single week.</vt:lpstr>
      <vt:lpstr>Hyperscaler capex will exceed $500 billion this year with trillions more ahead.</vt:lpstr>
      <vt:lpstr>Circular capital flows and absent productivity gains fuel the skeptics.</vt:lpstr>
      <vt:lpstr>The gap between committed capital and deliverable infrastructure connects every story.</vt:lpstr>
      <vt:lpstr>Three signals to track in the weeks ahead.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Rutland</dc:creator>
  <cp:lastModifiedBy>Jeremy Radcliffe</cp:lastModifiedBy>
  <cp:revision>7</cp:revision>
  <dcterms:created xsi:type="dcterms:W3CDTF">2025-11-13T16:53:21Z</dcterms:created>
  <dcterms:modified xsi:type="dcterms:W3CDTF">2026-06-12T14:54:36Z</dcterms:modified>
</cp:coreProperties>
</file>